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heme/themeOverride1.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heme/themeOverride2.xml" ContentType="application/vnd.openxmlformats-officedocument.themeOverride+xml"/>
  <Override PartName="/ppt/notesSlides/notesSlide89.xml" ContentType="application/vnd.openxmlformats-officedocument.presentationml.notesSlide+xml"/>
  <Override PartName="/ppt/theme/themeOverride3.xml" ContentType="application/vnd.openxmlformats-officedocument.themeOverride+xml"/>
  <Override PartName="/ppt/notesSlides/notesSlide90.xml" ContentType="application/vnd.openxmlformats-officedocument.presentationml.notesSlide+xml"/>
  <Override PartName="/ppt/theme/themeOverride4.xml" ContentType="application/vnd.openxmlformats-officedocument.themeOverride+xml"/>
  <Override PartName="/ppt/notesSlides/notesSlide91.xml" ContentType="application/vnd.openxmlformats-officedocument.presentationml.notesSlide+xml"/>
  <Override PartName="/ppt/theme/themeOverride5.xml" ContentType="application/vnd.openxmlformats-officedocument.themeOverride+xml"/>
  <Override PartName="/ppt/notesSlides/notesSlide92.xml" ContentType="application/vnd.openxmlformats-officedocument.presentationml.notesSlide+xml"/>
  <Override PartName="/ppt/theme/themeOverride6.xml" ContentType="application/vnd.openxmlformats-officedocument.themeOverride+xml"/>
  <Override PartName="/ppt/notesSlides/notesSlide93.xml" ContentType="application/vnd.openxmlformats-officedocument.presentationml.notesSlide+xml"/>
  <Override PartName="/ppt/theme/themeOverride7.xml" ContentType="application/vnd.openxmlformats-officedocument.themeOverride+xml"/>
  <Override PartName="/ppt/notesSlides/notesSlide94.xml" ContentType="application/vnd.openxmlformats-officedocument.presentationml.notesSlide+xml"/>
  <Override PartName="/ppt/theme/themeOverride8.xml" ContentType="application/vnd.openxmlformats-officedocument.themeOverr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heme/themeOverride9.xml" ContentType="application/vnd.openxmlformats-officedocument.themeOverr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heme/themeOverride10.xml" ContentType="application/vnd.openxmlformats-officedocument.themeOverride+xml"/>
  <Override PartName="/ppt/notesSlides/notesSlide105.xml" ContentType="application/vnd.openxmlformats-officedocument.presentationml.notesSlide+xml"/>
  <Override PartName="/ppt/theme/themeOverride11.xml" ContentType="application/vnd.openxmlformats-officedocument.themeOverride+xml"/>
  <Override PartName="/ppt/notesSlides/notesSlide106.xml" ContentType="application/vnd.openxmlformats-officedocument.presentationml.notesSlide+xml"/>
  <Override PartName="/ppt/theme/themeOverride12.xml" ContentType="application/vnd.openxmlformats-officedocument.themeOverride+xml"/>
  <Override PartName="/ppt/notesSlides/notesSlide107.xml" ContentType="application/vnd.openxmlformats-officedocument.presentationml.notesSlide+xml"/>
  <Override PartName="/ppt/theme/themeOverride13.xml" ContentType="application/vnd.openxmlformats-officedocument.themeOverride+xml"/>
  <Override PartName="/ppt/notesSlides/notesSlide108.xml" ContentType="application/vnd.openxmlformats-officedocument.presentationml.notesSlide+xml"/>
  <Override PartName="/ppt/theme/themeOverride14.xml" ContentType="application/vnd.openxmlformats-officedocument.themeOverride+xml"/>
  <Override PartName="/ppt/notesSlides/notesSlide109.xml" ContentType="application/vnd.openxmlformats-officedocument.presentationml.notesSlide+xml"/>
  <Override PartName="/ppt/theme/themeOverride15.xml" ContentType="application/vnd.openxmlformats-officedocument.themeOverride+xml"/>
  <Override PartName="/ppt/notesSlides/notesSlide110.xml" ContentType="application/vnd.openxmlformats-officedocument.presentationml.notesSlide+xml"/>
  <Override PartName="/ppt/theme/themeOverride16.xml" ContentType="application/vnd.openxmlformats-officedocument.themeOverride+xml"/>
  <Override PartName="/ppt/notesSlides/notesSlide111.xml" ContentType="application/vnd.openxmlformats-officedocument.presentationml.notesSlide+xml"/>
  <Override PartName="/ppt/theme/themeOverride17.xml" ContentType="application/vnd.openxmlformats-officedocument.themeOverride+xml"/>
  <Override PartName="/ppt/notesSlides/notesSlide112.xml" ContentType="application/vnd.openxmlformats-officedocument.presentationml.notesSlide+xml"/>
  <Override PartName="/ppt/theme/themeOverride18.xml" ContentType="application/vnd.openxmlformats-officedocument.themeOverride+xml"/>
  <Override PartName="/ppt/notesSlides/notesSlide113.xml" ContentType="application/vnd.openxmlformats-officedocument.presentationml.notesSlide+xml"/>
  <Override PartName="/ppt/theme/themeOverride19.xml" ContentType="application/vnd.openxmlformats-officedocument.themeOverride+xml"/>
  <Override PartName="/ppt/notesSlides/notesSlide114.xml" ContentType="application/vnd.openxmlformats-officedocument.presentationml.notesSlide+xml"/>
  <Override PartName="/ppt/theme/themeOverride20.xml" ContentType="application/vnd.openxmlformats-officedocument.themeOverride+xml"/>
  <Override PartName="/ppt/notesSlides/notesSlide115.xml" ContentType="application/vnd.openxmlformats-officedocument.presentationml.notesSlide+xml"/>
  <Override PartName="/ppt/theme/themeOverride21.xml" ContentType="application/vnd.openxmlformats-officedocument.themeOverride+xml"/>
  <Override PartName="/ppt/notesSlides/notesSlide116.xml" ContentType="application/vnd.openxmlformats-officedocument.presentationml.notesSlide+xml"/>
  <Override PartName="/ppt/theme/themeOverride22.xml" ContentType="application/vnd.openxmlformats-officedocument.themeOverride+xml"/>
  <Override PartName="/ppt/notesSlides/notesSlide117.xml" ContentType="application/vnd.openxmlformats-officedocument.presentationml.notesSlide+xml"/>
  <Override PartName="/ppt/theme/themeOverride23.xml" ContentType="application/vnd.openxmlformats-officedocument.themeOverride+xml"/>
  <Override PartName="/ppt/notesSlides/notesSlide118.xml" ContentType="application/vnd.openxmlformats-officedocument.presentationml.notesSlide+xml"/>
  <Override PartName="/ppt/theme/themeOverride24.xml" ContentType="application/vnd.openxmlformats-officedocument.themeOverride+xml"/>
  <Override PartName="/ppt/notesSlides/notesSlide119.xml" ContentType="application/vnd.openxmlformats-officedocument.presentationml.notesSlide+xml"/>
  <Override PartName="/ppt/theme/themeOverride25.xml" ContentType="application/vnd.openxmlformats-officedocument.themeOverr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4"/>
  </p:notesMasterIdLst>
  <p:sldIdLst>
    <p:sldId id="256" r:id="rId2"/>
    <p:sldId id="265" r:id="rId3"/>
    <p:sldId id="264" r:id="rId4"/>
    <p:sldId id="426" r:id="rId5"/>
    <p:sldId id="428" r:id="rId6"/>
    <p:sldId id="267" r:id="rId7"/>
    <p:sldId id="411" r:id="rId8"/>
    <p:sldId id="412" r:id="rId9"/>
    <p:sldId id="450" r:id="rId10"/>
    <p:sldId id="451" r:id="rId11"/>
    <p:sldId id="452" r:id="rId12"/>
    <p:sldId id="453" r:id="rId13"/>
    <p:sldId id="449" r:id="rId14"/>
    <p:sldId id="424" r:id="rId15"/>
    <p:sldId id="354" r:id="rId16"/>
    <p:sldId id="454" r:id="rId17"/>
    <p:sldId id="455" r:id="rId18"/>
    <p:sldId id="269" r:id="rId19"/>
    <p:sldId id="270" r:id="rId20"/>
    <p:sldId id="271" r:id="rId21"/>
    <p:sldId id="456" r:id="rId22"/>
    <p:sldId id="458" r:id="rId23"/>
    <p:sldId id="457" r:id="rId24"/>
    <p:sldId id="420" r:id="rId25"/>
    <p:sldId id="507" r:id="rId26"/>
    <p:sldId id="421" r:id="rId27"/>
    <p:sldId id="422" r:id="rId28"/>
    <p:sldId id="423" r:id="rId29"/>
    <p:sldId id="287" r:id="rId30"/>
    <p:sldId id="459" r:id="rId31"/>
    <p:sldId id="508" r:id="rId32"/>
    <p:sldId id="442" r:id="rId33"/>
    <p:sldId id="443" r:id="rId34"/>
    <p:sldId id="444" r:id="rId35"/>
    <p:sldId id="445" r:id="rId36"/>
    <p:sldId id="448" r:id="rId37"/>
    <p:sldId id="447" r:id="rId38"/>
    <p:sldId id="446" r:id="rId39"/>
    <p:sldId id="425" r:id="rId40"/>
    <p:sldId id="460" r:id="rId41"/>
    <p:sldId id="509" r:id="rId42"/>
    <p:sldId id="511" r:id="rId43"/>
    <p:sldId id="512" r:id="rId44"/>
    <p:sldId id="321" r:id="rId45"/>
    <p:sldId id="322" r:id="rId46"/>
    <p:sldId id="323" r:id="rId47"/>
    <p:sldId id="324" r:id="rId48"/>
    <p:sldId id="462" r:id="rId49"/>
    <p:sldId id="325" r:id="rId50"/>
    <p:sldId id="51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463" r:id="rId66"/>
    <p:sldId id="317" r:id="rId67"/>
    <p:sldId id="513" r:id="rId68"/>
    <p:sldId id="294" r:id="rId69"/>
    <p:sldId id="295" r:id="rId70"/>
    <p:sldId id="296" r:id="rId71"/>
    <p:sldId id="297" r:id="rId72"/>
    <p:sldId id="514" r:id="rId73"/>
    <p:sldId id="299" r:id="rId74"/>
    <p:sldId id="298" r:id="rId75"/>
    <p:sldId id="300" r:id="rId76"/>
    <p:sldId id="301" r:id="rId77"/>
    <p:sldId id="358" r:id="rId78"/>
    <p:sldId id="464" r:id="rId79"/>
    <p:sldId id="355" r:id="rId80"/>
    <p:sldId id="385" r:id="rId81"/>
    <p:sldId id="466" r:id="rId82"/>
    <p:sldId id="465" r:id="rId83"/>
    <p:sldId id="518" r:id="rId84"/>
    <p:sldId id="519" r:id="rId85"/>
    <p:sldId id="520" r:id="rId86"/>
    <p:sldId id="471" r:id="rId87"/>
    <p:sldId id="468" r:id="rId88"/>
    <p:sldId id="470" r:id="rId89"/>
    <p:sldId id="517" r:id="rId90"/>
    <p:sldId id="516" r:id="rId91"/>
    <p:sldId id="515" r:id="rId92"/>
    <p:sldId id="530" r:id="rId93"/>
    <p:sldId id="526" r:id="rId94"/>
    <p:sldId id="527" r:id="rId95"/>
    <p:sldId id="529" r:id="rId96"/>
    <p:sldId id="531" r:id="rId97"/>
    <p:sldId id="532" r:id="rId98"/>
    <p:sldId id="534" r:id="rId99"/>
    <p:sldId id="535" r:id="rId100"/>
    <p:sldId id="469" r:id="rId101"/>
    <p:sldId id="475" r:id="rId102"/>
    <p:sldId id="525" r:id="rId103"/>
    <p:sldId id="488" r:id="rId104"/>
    <p:sldId id="489" r:id="rId105"/>
    <p:sldId id="491" r:id="rId106"/>
    <p:sldId id="492" r:id="rId107"/>
    <p:sldId id="493" r:id="rId108"/>
    <p:sldId id="494" r:id="rId109"/>
    <p:sldId id="495" r:id="rId110"/>
    <p:sldId id="496" r:id="rId111"/>
    <p:sldId id="497" r:id="rId112"/>
    <p:sldId id="498" r:id="rId113"/>
    <p:sldId id="499" r:id="rId114"/>
    <p:sldId id="521" r:id="rId115"/>
    <p:sldId id="500" r:id="rId116"/>
    <p:sldId id="501" r:id="rId117"/>
    <p:sldId id="502" r:id="rId118"/>
    <p:sldId id="503" r:id="rId119"/>
    <p:sldId id="504" r:id="rId120"/>
    <p:sldId id="505" r:id="rId121"/>
    <p:sldId id="506" r:id="rId122"/>
    <p:sldId id="522" r:id="rId123"/>
    <p:sldId id="523" r:id="rId124"/>
    <p:sldId id="524" r:id="rId125"/>
    <p:sldId id="472" r:id="rId126"/>
    <p:sldId id="307" r:id="rId127"/>
    <p:sldId id="308" r:id="rId128"/>
    <p:sldId id="309" r:id="rId129"/>
    <p:sldId id="310" r:id="rId130"/>
    <p:sldId id="311" r:id="rId131"/>
    <p:sldId id="312" r:id="rId132"/>
    <p:sldId id="313" r:id="rId133"/>
    <p:sldId id="366" r:id="rId134"/>
    <p:sldId id="370" r:id="rId135"/>
    <p:sldId id="371" r:id="rId136"/>
    <p:sldId id="379" r:id="rId137"/>
    <p:sldId id="380" r:id="rId138"/>
    <p:sldId id="381" r:id="rId139"/>
    <p:sldId id="382" r:id="rId140"/>
    <p:sldId id="386" r:id="rId141"/>
    <p:sldId id="383" r:id="rId142"/>
    <p:sldId id="384" r:id="rId143"/>
    <p:sldId id="387" r:id="rId144"/>
    <p:sldId id="388" r:id="rId145"/>
    <p:sldId id="389" r:id="rId146"/>
    <p:sldId id="390" r:id="rId147"/>
    <p:sldId id="391" r:id="rId148"/>
    <p:sldId id="392" r:id="rId149"/>
    <p:sldId id="393" r:id="rId150"/>
    <p:sldId id="346" r:id="rId151"/>
    <p:sldId id="376" r:id="rId152"/>
    <p:sldId id="394" r:id="rId153"/>
    <p:sldId id="395" r:id="rId154"/>
    <p:sldId id="396" r:id="rId155"/>
    <p:sldId id="397" r:id="rId156"/>
    <p:sldId id="398" r:id="rId157"/>
    <p:sldId id="399" r:id="rId158"/>
    <p:sldId id="400" r:id="rId159"/>
    <p:sldId id="401" r:id="rId160"/>
    <p:sldId id="402" r:id="rId161"/>
    <p:sldId id="403" r:id="rId162"/>
    <p:sldId id="404" r:id="rId163"/>
    <p:sldId id="405" r:id="rId164"/>
    <p:sldId id="406" r:id="rId165"/>
    <p:sldId id="372" r:id="rId166"/>
    <p:sldId id="347" r:id="rId167"/>
    <p:sldId id="348" r:id="rId168"/>
    <p:sldId id="349" r:id="rId169"/>
    <p:sldId id="350" r:id="rId170"/>
    <p:sldId id="351" r:id="rId171"/>
    <p:sldId id="352" r:id="rId172"/>
    <p:sldId id="353" r:id="rId173"/>
  </p:sldIdLst>
  <p:sldSz cx="9144000" cy="6858000" type="screen4x3"/>
  <p:notesSz cx="6797675" cy="987266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072"/>
    <a:srgbClr val="D8414C"/>
    <a:srgbClr val="196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0BD8C-835E-44B7-8680-ABA4045B567C}" v="10" dt="2024-08-03T06:33:50.79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85" autoAdjust="0"/>
    <p:restoredTop sz="84307" autoAdjust="0"/>
  </p:normalViewPr>
  <p:slideViewPr>
    <p:cSldViewPr snapToGrid="0" snapToObjects="1">
      <p:cViewPr varScale="1">
        <p:scale>
          <a:sx n="94" d="100"/>
          <a:sy n="94" d="100"/>
        </p:scale>
        <p:origin x="1668" y="84"/>
      </p:cViewPr>
      <p:guideLst>
        <p:guide orient="horz" pos="2160"/>
        <p:guide pos="2880"/>
      </p:guideLst>
    </p:cSldViewPr>
  </p:slideViewPr>
  <p:outlineViewPr>
    <p:cViewPr>
      <p:scale>
        <a:sx n="33" d="100"/>
        <a:sy n="33" d="100"/>
      </p:scale>
      <p:origin x="0" y="-163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079A0C-DFF4-B65C-FD36-4157EFA882A5}"/>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ACAAC31-F628-4940-2D6F-B0B3E938167B}"/>
              </a:ext>
            </a:extLst>
          </p:cNvPr>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417CE22-AD3B-4AA7-9BCD-D4ED89C55AD2}" type="datetimeFigureOut">
              <a:rPr lang="en-US" altLang="it-IT"/>
              <a:pPr>
                <a:defRPr/>
              </a:pPr>
              <a:t>9/2/2024</a:t>
            </a:fld>
            <a:endParaRPr lang="en-US" altLang="it-IT"/>
          </a:p>
        </p:txBody>
      </p:sp>
      <p:sp>
        <p:nvSpPr>
          <p:cNvPr id="4" name="Slide Image Placeholder 3">
            <a:extLst>
              <a:ext uri="{FF2B5EF4-FFF2-40B4-BE49-F238E27FC236}">
                <a16:creationId xmlns:a16="http://schemas.microsoft.com/office/drawing/2014/main" id="{7A900178-E79E-6207-2BB7-447322BDCCEA}"/>
              </a:ext>
            </a:extLst>
          </p:cNvPr>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429D630-9867-C4F0-7E9A-42BFC0639310}"/>
              </a:ext>
            </a:extLst>
          </p:cNvPr>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endParaRPr lang="en-US" noProof="0"/>
          </a:p>
        </p:txBody>
      </p:sp>
      <p:sp>
        <p:nvSpPr>
          <p:cNvPr id="6" name="Footer Placeholder 5">
            <a:extLst>
              <a:ext uri="{FF2B5EF4-FFF2-40B4-BE49-F238E27FC236}">
                <a16:creationId xmlns:a16="http://schemas.microsoft.com/office/drawing/2014/main" id="{90DA804D-F6DA-8C78-69EE-1D0225CC77A3}"/>
              </a:ext>
            </a:extLst>
          </p:cNvPr>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499E561-7376-472A-3D1A-78971010E7C8}"/>
              </a:ext>
            </a:extLst>
          </p:cNvPr>
          <p:cNvSpPr>
            <a:spLocks noGrp="1"/>
          </p:cNvSpPr>
          <p:nvPr>
            <p:ph type="sldNum" sz="quarter" idx="5"/>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0E6332D-19A3-463D-AC99-85C885EFAD35}"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a:extLst>
              <a:ext uri="{FF2B5EF4-FFF2-40B4-BE49-F238E27FC236}">
                <a16:creationId xmlns:a16="http://schemas.microsoft.com/office/drawing/2014/main" id="{E952E5BD-0E9F-8A04-6A4A-103437F7F1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a:extLst>
              <a:ext uri="{FF2B5EF4-FFF2-40B4-BE49-F238E27FC236}">
                <a16:creationId xmlns:a16="http://schemas.microsoft.com/office/drawing/2014/main" id="{951E3872-9129-809D-D9EA-56520657D4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6148" name="Segnaposto numero diapositiva 3">
            <a:extLst>
              <a:ext uri="{FF2B5EF4-FFF2-40B4-BE49-F238E27FC236}">
                <a16:creationId xmlns:a16="http://schemas.microsoft.com/office/drawing/2014/main" id="{2CC93D5F-AEF8-4800-7E37-758EA4EC1E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74D5E5D-2AC2-4665-BE8A-D3B86EADD59F}" type="slidenum">
              <a:rPr lang="en-US" altLang="it-IT" smtClean="0"/>
              <a:pPr/>
              <a:t>2</a:t>
            </a:fld>
            <a:endParaRPr lang="en-US"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AB1584CD-6C49-F43E-93A5-8D62306EB6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a:extLst>
              <a:ext uri="{FF2B5EF4-FFF2-40B4-BE49-F238E27FC236}">
                <a16:creationId xmlns:a16="http://schemas.microsoft.com/office/drawing/2014/main" id="{CB06AC69-735F-C140-4C44-1F52E60B2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532" name="Segnaposto numero diapositiva 3">
            <a:extLst>
              <a:ext uri="{FF2B5EF4-FFF2-40B4-BE49-F238E27FC236}">
                <a16:creationId xmlns:a16="http://schemas.microsoft.com/office/drawing/2014/main" id="{C19140EC-2D0E-7146-D186-91FE239EA4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F40505A-5E39-4F0A-98D1-1C543729C2FB}" type="slidenum">
              <a:rPr lang="en-US" altLang="it-IT" smtClean="0"/>
              <a:pPr/>
              <a:t>14</a:t>
            </a:fld>
            <a:endParaRPr lang="en-US" altLang="it-IT"/>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104</a:t>
            </a:fld>
            <a:endParaRPr lang="en-US" altLang="it-IT"/>
          </a:p>
        </p:txBody>
      </p:sp>
    </p:spTree>
    <p:extLst>
      <p:ext uri="{BB962C8B-B14F-4D97-AF65-F5344CB8AC3E}">
        <p14:creationId xmlns:p14="http://schemas.microsoft.com/office/powerpoint/2010/main" val="21277032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105</a:t>
            </a:fld>
            <a:endParaRPr lang="en-US" altLang="it-IT"/>
          </a:p>
        </p:txBody>
      </p:sp>
    </p:spTree>
    <p:extLst>
      <p:ext uri="{BB962C8B-B14F-4D97-AF65-F5344CB8AC3E}">
        <p14:creationId xmlns:p14="http://schemas.microsoft.com/office/powerpoint/2010/main" val="20464626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106</a:t>
            </a:fld>
            <a:endParaRPr lang="en-US" altLang="it-IT"/>
          </a:p>
        </p:txBody>
      </p:sp>
    </p:spTree>
    <p:extLst>
      <p:ext uri="{BB962C8B-B14F-4D97-AF65-F5344CB8AC3E}">
        <p14:creationId xmlns:p14="http://schemas.microsoft.com/office/powerpoint/2010/main" val="28171393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107</a:t>
            </a:fld>
            <a:endParaRPr lang="en-US" altLang="it-IT"/>
          </a:p>
        </p:txBody>
      </p:sp>
    </p:spTree>
    <p:extLst>
      <p:ext uri="{BB962C8B-B14F-4D97-AF65-F5344CB8AC3E}">
        <p14:creationId xmlns:p14="http://schemas.microsoft.com/office/powerpoint/2010/main" val="4299848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108</a:t>
            </a:fld>
            <a:endParaRPr lang="en-US" altLang="it-IT"/>
          </a:p>
        </p:txBody>
      </p:sp>
    </p:spTree>
    <p:extLst>
      <p:ext uri="{BB962C8B-B14F-4D97-AF65-F5344CB8AC3E}">
        <p14:creationId xmlns:p14="http://schemas.microsoft.com/office/powerpoint/2010/main" val="25884443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109</a:t>
            </a:fld>
            <a:endParaRPr lang="en-US" altLang="it-IT"/>
          </a:p>
        </p:txBody>
      </p:sp>
    </p:spTree>
    <p:extLst>
      <p:ext uri="{BB962C8B-B14F-4D97-AF65-F5344CB8AC3E}">
        <p14:creationId xmlns:p14="http://schemas.microsoft.com/office/powerpoint/2010/main" val="21087925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110</a:t>
            </a:fld>
            <a:endParaRPr lang="en-US" altLang="it-IT"/>
          </a:p>
        </p:txBody>
      </p:sp>
    </p:spTree>
    <p:extLst>
      <p:ext uri="{BB962C8B-B14F-4D97-AF65-F5344CB8AC3E}">
        <p14:creationId xmlns:p14="http://schemas.microsoft.com/office/powerpoint/2010/main" val="23961286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111</a:t>
            </a:fld>
            <a:endParaRPr lang="en-US" altLang="it-IT"/>
          </a:p>
        </p:txBody>
      </p:sp>
    </p:spTree>
    <p:extLst>
      <p:ext uri="{BB962C8B-B14F-4D97-AF65-F5344CB8AC3E}">
        <p14:creationId xmlns:p14="http://schemas.microsoft.com/office/powerpoint/2010/main" val="10208940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112</a:t>
            </a:fld>
            <a:endParaRPr lang="en-US" altLang="it-IT"/>
          </a:p>
        </p:txBody>
      </p:sp>
    </p:spTree>
    <p:extLst>
      <p:ext uri="{BB962C8B-B14F-4D97-AF65-F5344CB8AC3E}">
        <p14:creationId xmlns:p14="http://schemas.microsoft.com/office/powerpoint/2010/main" val="22852840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113</a:t>
            </a:fld>
            <a:endParaRPr lang="en-US" altLang="it-IT"/>
          </a:p>
        </p:txBody>
      </p:sp>
    </p:spTree>
    <p:extLst>
      <p:ext uri="{BB962C8B-B14F-4D97-AF65-F5344CB8AC3E}">
        <p14:creationId xmlns:p14="http://schemas.microsoft.com/office/powerpoint/2010/main" val="2353040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A15F6F47-9F1D-8FAD-604B-24C5340F79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a:extLst>
              <a:ext uri="{FF2B5EF4-FFF2-40B4-BE49-F238E27FC236}">
                <a16:creationId xmlns:a16="http://schemas.microsoft.com/office/drawing/2014/main" id="{4DC3EFFA-4703-E322-D905-2B8DA7582D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580" name="Segnaposto numero diapositiva 3">
            <a:extLst>
              <a:ext uri="{FF2B5EF4-FFF2-40B4-BE49-F238E27FC236}">
                <a16:creationId xmlns:a16="http://schemas.microsoft.com/office/drawing/2014/main" id="{CB0AB359-3B44-6BD9-C345-EF328ED74E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E081C5C-FEF7-4392-AE68-2DE3488261BA}" type="slidenum">
              <a:rPr lang="en-US" altLang="it-IT" smtClean="0"/>
              <a:pPr/>
              <a:t>15</a:t>
            </a:fld>
            <a:endParaRPr lang="en-US" altLang="it-IT"/>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114</a:t>
            </a:fld>
            <a:endParaRPr lang="en-US" altLang="it-IT"/>
          </a:p>
        </p:txBody>
      </p:sp>
    </p:spTree>
    <p:extLst>
      <p:ext uri="{BB962C8B-B14F-4D97-AF65-F5344CB8AC3E}">
        <p14:creationId xmlns:p14="http://schemas.microsoft.com/office/powerpoint/2010/main" val="20971918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115</a:t>
            </a:fld>
            <a:endParaRPr lang="en-US" altLang="it-IT"/>
          </a:p>
        </p:txBody>
      </p:sp>
    </p:spTree>
    <p:extLst>
      <p:ext uri="{BB962C8B-B14F-4D97-AF65-F5344CB8AC3E}">
        <p14:creationId xmlns:p14="http://schemas.microsoft.com/office/powerpoint/2010/main" val="251712610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116</a:t>
            </a:fld>
            <a:endParaRPr lang="en-US" altLang="it-IT"/>
          </a:p>
        </p:txBody>
      </p:sp>
    </p:spTree>
    <p:extLst>
      <p:ext uri="{BB962C8B-B14F-4D97-AF65-F5344CB8AC3E}">
        <p14:creationId xmlns:p14="http://schemas.microsoft.com/office/powerpoint/2010/main" val="386419444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117</a:t>
            </a:fld>
            <a:endParaRPr lang="en-US" altLang="it-IT"/>
          </a:p>
        </p:txBody>
      </p:sp>
    </p:spTree>
    <p:extLst>
      <p:ext uri="{BB962C8B-B14F-4D97-AF65-F5344CB8AC3E}">
        <p14:creationId xmlns:p14="http://schemas.microsoft.com/office/powerpoint/2010/main" val="2815501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118</a:t>
            </a:fld>
            <a:endParaRPr lang="en-US" altLang="it-IT"/>
          </a:p>
        </p:txBody>
      </p:sp>
    </p:spTree>
    <p:extLst>
      <p:ext uri="{BB962C8B-B14F-4D97-AF65-F5344CB8AC3E}">
        <p14:creationId xmlns:p14="http://schemas.microsoft.com/office/powerpoint/2010/main" val="16010021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119</a:t>
            </a:fld>
            <a:endParaRPr lang="en-US" altLang="it-IT"/>
          </a:p>
        </p:txBody>
      </p:sp>
    </p:spTree>
    <p:extLst>
      <p:ext uri="{BB962C8B-B14F-4D97-AF65-F5344CB8AC3E}">
        <p14:creationId xmlns:p14="http://schemas.microsoft.com/office/powerpoint/2010/main" val="228665706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120</a:t>
            </a:fld>
            <a:endParaRPr lang="en-US" altLang="it-IT"/>
          </a:p>
        </p:txBody>
      </p:sp>
    </p:spTree>
    <p:extLst>
      <p:ext uri="{BB962C8B-B14F-4D97-AF65-F5344CB8AC3E}">
        <p14:creationId xmlns:p14="http://schemas.microsoft.com/office/powerpoint/2010/main" val="396378738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121</a:t>
            </a:fld>
            <a:endParaRPr lang="en-US" altLang="it-IT"/>
          </a:p>
        </p:txBody>
      </p:sp>
    </p:spTree>
    <p:extLst>
      <p:ext uri="{BB962C8B-B14F-4D97-AF65-F5344CB8AC3E}">
        <p14:creationId xmlns:p14="http://schemas.microsoft.com/office/powerpoint/2010/main" val="8425373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122</a:t>
            </a:fld>
            <a:endParaRPr lang="en-US" altLang="it-IT"/>
          </a:p>
        </p:txBody>
      </p:sp>
    </p:spTree>
    <p:extLst>
      <p:ext uri="{BB962C8B-B14F-4D97-AF65-F5344CB8AC3E}">
        <p14:creationId xmlns:p14="http://schemas.microsoft.com/office/powerpoint/2010/main" val="87894916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123</a:t>
            </a:fld>
            <a:endParaRPr lang="en-US" altLang="it-IT"/>
          </a:p>
        </p:txBody>
      </p:sp>
    </p:spTree>
    <p:extLst>
      <p:ext uri="{BB962C8B-B14F-4D97-AF65-F5344CB8AC3E}">
        <p14:creationId xmlns:p14="http://schemas.microsoft.com/office/powerpoint/2010/main" val="161094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A15F6F47-9F1D-8FAD-604B-24C5340F79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a:extLst>
              <a:ext uri="{FF2B5EF4-FFF2-40B4-BE49-F238E27FC236}">
                <a16:creationId xmlns:a16="http://schemas.microsoft.com/office/drawing/2014/main" id="{4DC3EFFA-4703-E322-D905-2B8DA7582D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580" name="Segnaposto numero diapositiva 3">
            <a:extLst>
              <a:ext uri="{FF2B5EF4-FFF2-40B4-BE49-F238E27FC236}">
                <a16:creationId xmlns:a16="http://schemas.microsoft.com/office/drawing/2014/main" id="{CB0AB359-3B44-6BD9-C345-EF328ED74E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E081C5C-FEF7-4392-AE68-2DE3488261BA}" type="slidenum">
              <a:rPr lang="en-US" altLang="it-IT" smtClean="0"/>
              <a:pPr/>
              <a:t>16</a:t>
            </a:fld>
            <a:endParaRPr lang="en-US" altLang="it-IT"/>
          </a:p>
        </p:txBody>
      </p:sp>
    </p:spTree>
    <p:extLst>
      <p:ext uri="{BB962C8B-B14F-4D97-AF65-F5344CB8AC3E}">
        <p14:creationId xmlns:p14="http://schemas.microsoft.com/office/powerpoint/2010/main" val="14078463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124</a:t>
            </a:fld>
            <a:endParaRPr lang="en-US" altLang="it-IT"/>
          </a:p>
        </p:txBody>
      </p:sp>
    </p:spTree>
    <p:extLst>
      <p:ext uri="{BB962C8B-B14F-4D97-AF65-F5344CB8AC3E}">
        <p14:creationId xmlns:p14="http://schemas.microsoft.com/office/powerpoint/2010/main" val="11212833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125</a:t>
            </a:fld>
            <a:endParaRPr lang="en-US" altLang="it-IT"/>
          </a:p>
        </p:txBody>
      </p:sp>
    </p:spTree>
    <p:extLst>
      <p:ext uri="{BB962C8B-B14F-4D97-AF65-F5344CB8AC3E}">
        <p14:creationId xmlns:p14="http://schemas.microsoft.com/office/powerpoint/2010/main" val="403821162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egnaposto immagine diapositiva 1">
            <a:extLst>
              <a:ext uri="{FF2B5EF4-FFF2-40B4-BE49-F238E27FC236}">
                <a16:creationId xmlns:a16="http://schemas.microsoft.com/office/drawing/2014/main" id="{B7F3D918-5747-1ED5-A780-9455DD46B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Segnaposto note 2">
            <a:extLst>
              <a:ext uri="{FF2B5EF4-FFF2-40B4-BE49-F238E27FC236}">
                <a16:creationId xmlns:a16="http://schemas.microsoft.com/office/drawing/2014/main" id="{FCD791AC-7DB2-FE1B-C299-B9EC9F547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53956" name="Segnaposto numero diapositiva 3">
            <a:extLst>
              <a:ext uri="{FF2B5EF4-FFF2-40B4-BE49-F238E27FC236}">
                <a16:creationId xmlns:a16="http://schemas.microsoft.com/office/drawing/2014/main" id="{1F425330-08F6-C717-AE04-667411743E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4B600C-AFFA-4BCB-ADA0-8BF016F9EC0A}" type="slidenum">
              <a:rPr lang="en-US" altLang="it-IT" smtClean="0"/>
              <a:pPr/>
              <a:t>126</a:t>
            </a:fld>
            <a:endParaRPr lang="en-US" altLang="it-IT"/>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egnaposto immagine diapositiva 1">
            <a:extLst>
              <a:ext uri="{FF2B5EF4-FFF2-40B4-BE49-F238E27FC236}">
                <a16:creationId xmlns:a16="http://schemas.microsoft.com/office/drawing/2014/main" id="{945777F7-BD49-A8ED-FD98-ADB0BA652C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Segnaposto note 2">
            <a:extLst>
              <a:ext uri="{FF2B5EF4-FFF2-40B4-BE49-F238E27FC236}">
                <a16:creationId xmlns:a16="http://schemas.microsoft.com/office/drawing/2014/main" id="{AF8C5A0A-D3B8-A51B-3CEF-A2C1D7658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56004" name="Segnaposto numero diapositiva 3">
            <a:extLst>
              <a:ext uri="{FF2B5EF4-FFF2-40B4-BE49-F238E27FC236}">
                <a16:creationId xmlns:a16="http://schemas.microsoft.com/office/drawing/2014/main" id="{311E2CB7-ECB4-8186-A213-B435BA563C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DA777CF-A1D5-4A5D-AF47-02D69ABDA129}" type="slidenum">
              <a:rPr lang="en-US" altLang="it-IT" smtClean="0"/>
              <a:pPr/>
              <a:t>127</a:t>
            </a:fld>
            <a:endParaRPr lang="en-US" altLang="it-IT"/>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egnaposto immagine diapositiva 1">
            <a:extLst>
              <a:ext uri="{FF2B5EF4-FFF2-40B4-BE49-F238E27FC236}">
                <a16:creationId xmlns:a16="http://schemas.microsoft.com/office/drawing/2014/main" id="{B609CEFD-1804-BD29-4E0D-C3F7393359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Segnaposto note 2">
            <a:extLst>
              <a:ext uri="{FF2B5EF4-FFF2-40B4-BE49-F238E27FC236}">
                <a16:creationId xmlns:a16="http://schemas.microsoft.com/office/drawing/2014/main" id="{22924B5F-5344-6975-0847-94F531E1B6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58052" name="Segnaposto numero diapositiva 3">
            <a:extLst>
              <a:ext uri="{FF2B5EF4-FFF2-40B4-BE49-F238E27FC236}">
                <a16:creationId xmlns:a16="http://schemas.microsoft.com/office/drawing/2014/main" id="{0FF5115E-F164-8E5E-F1AF-0B84EA4664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E7BFC4F-BD81-4821-8EEF-ADA367B5356C}" type="slidenum">
              <a:rPr lang="en-US" altLang="it-IT" smtClean="0"/>
              <a:pPr/>
              <a:t>128</a:t>
            </a:fld>
            <a:endParaRPr lang="en-US" altLang="it-IT"/>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egnaposto immagine diapositiva 1">
            <a:extLst>
              <a:ext uri="{FF2B5EF4-FFF2-40B4-BE49-F238E27FC236}">
                <a16:creationId xmlns:a16="http://schemas.microsoft.com/office/drawing/2014/main" id="{1A440C2D-607E-3FCE-A483-8CFC73D9E7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Segnaposto note 2">
            <a:extLst>
              <a:ext uri="{FF2B5EF4-FFF2-40B4-BE49-F238E27FC236}">
                <a16:creationId xmlns:a16="http://schemas.microsoft.com/office/drawing/2014/main" id="{56015FE5-BD40-9E4A-50D3-5B66DA50E8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60100" name="Segnaposto numero diapositiva 3">
            <a:extLst>
              <a:ext uri="{FF2B5EF4-FFF2-40B4-BE49-F238E27FC236}">
                <a16:creationId xmlns:a16="http://schemas.microsoft.com/office/drawing/2014/main" id="{F84323DA-9A82-1843-67F8-1DF7DE5CE2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F0A6B09-85D5-4233-9855-AEB17AB2D129}" type="slidenum">
              <a:rPr lang="en-US" altLang="it-IT" smtClean="0"/>
              <a:pPr/>
              <a:t>129</a:t>
            </a:fld>
            <a:endParaRPr lang="en-US" altLang="it-IT"/>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egnaposto immagine diapositiva 1">
            <a:extLst>
              <a:ext uri="{FF2B5EF4-FFF2-40B4-BE49-F238E27FC236}">
                <a16:creationId xmlns:a16="http://schemas.microsoft.com/office/drawing/2014/main" id="{52FA9E5C-2C72-3047-AB68-EEA99D26F3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Segnaposto note 2">
            <a:extLst>
              <a:ext uri="{FF2B5EF4-FFF2-40B4-BE49-F238E27FC236}">
                <a16:creationId xmlns:a16="http://schemas.microsoft.com/office/drawing/2014/main" id="{C1B1E37C-CE8B-ADFE-ED15-53D23BCA0D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62148" name="Segnaposto numero diapositiva 3">
            <a:extLst>
              <a:ext uri="{FF2B5EF4-FFF2-40B4-BE49-F238E27FC236}">
                <a16:creationId xmlns:a16="http://schemas.microsoft.com/office/drawing/2014/main" id="{BB54ED44-517F-8235-EFC6-61DC5037B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3B60DB9-343B-4656-B108-EBDBFA0DF641}" type="slidenum">
              <a:rPr lang="en-US" altLang="it-IT" smtClean="0"/>
              <a:pPr/>
              <a:t>130</a:t>
            </a:fld>
            <a:endParaRPr lang="en-US" altLang="it-IT"/>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egnaposto immagine diapositiva 1">
            <a:extLst>
              <a:ext uri="{FF2B5EF4-FFF2-40B4-BE49-F238E27FC236}">
                <a16:creationId xmlns:a16="http://schemas.microsoft.com/office/drawing/2014/main" id="{DD512A02-E730-7147-7189-34A7A3DA4F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Segnaposto note 2">
            <a:extLst>
              <a:ext uri="{FF2B5EF4-FFF2-40B4-BE49-F238E27FC236}">
                <a16:creationId xmlns:a16="http://schemas.microsoft.com/office/drawing/2014/main" id="{7A0DC168-E1CA-D4DF-9D36-02F6F899D3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64196" name="Segnaposto numero diapositiva 3">
            <a:extLst>
              <a:ext uri="{FF2B5EF4-FFF2-40B4-BE49-F238E27FC236}">
                <a16:creationId xmlns:a16="http://schemas.microsoft.com/office/drawing/2014/main" id="{0176C871-5628-CD45-8C23-52BE449E64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4B1F861-9C18-45A4-B620-D8784E100B44}" type="slidenum">
              <a:rPr lang="en-US" altLang="it-IT" smtClean="0"/>
              <a:pPr/>
              <a:t>131</a:t>
            </a:fld>
            <a:endParaRPr lang="en-US" altLang="it-IT"/>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egnaposto immagine diapositiva 1">
            <a:extLst>
              <a:ext uri="{FF2B5EF4-FFF2-40B4-BE49-F238E27FC236}">
                <a16:creationId xmlns:a16="http://schemas.microsoft.com/office/drawing/2014/main" id="{EC9E40EA-BEA5-2AA8-18BE-9D5787EA23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Segnaposto note 2">
            <a:extLst>
              <a:ext uri="{FF2B5EF4-FFF2-40B4-BE49-F238E27FC236}">
                <a16:creationId xmlns:a16="http://schemas.microsoft.com/office/drawing/2014/main" id="{D2F437B6-FCBF-CF79-DE07-EAA1F338F4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66244" name="Segnaposto numero diapositiva 3">
            <a:extLst>
              <a:ext uri="{FF2B5EF4-FFF2-40B4-BE49-F238E27FC236}">
                <a16:creationId xmlns:a16="http://schemas.microsoft.com/office/drawing/2014/main" id="{291674DB-2762-076A-2AFD-2920C4035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DD48587-EF31-4E28-9B27-D64F6169B4FB}" type="slidenum">
              <a:rPr lang="en-US" altLang="it-IT" smtClean="0"/>
              <a:pPr/>
              <a:t>132</a:t>
            </a:fld>
            <a:endParaRPr lang="en-US" altLang="it-IT"/>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egnaposto immagine diapositiva 1">
            <a:extLst>
              <a:ext uri="{FF2B5EF4-FFF2-40B4-BE49-F238E27FC236}">
                <a16:creationId xmlns:a16="http://schemas.microsoft.com/office/drawing/2014/main" id="{90546E1A-769A-96DD-6FA1-88198BCCF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Segnaposto note 2">
            <a:extLst>
              <a:ext uri="{FF2B5EF4-FFF2-40B4-BE49-F238E27FC236}">
                <a16:creationId xmlns:a16="http://schemas.microsoft.com/office/drawing/2014/main" id="{31C27EEE-A8A7-D96D-2579-5F46301EE8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68292" name="Segnaposto numero diapositiva 3">
            <a:extLst>
              <a:ext uri="{FF2B5EF4-FFF2-40B4-BE49-F238E27FC236}">
                <a16:creationId xmlns:a16="http://schemas.microsoft.com/office/drawing/2014/main" id="{D9926B59-45A2-226C-4ECD-A9760C04E5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9A56BEA-C958-4950-B9C4-218FD803D036}" type="slidenum">
              <a:rPr lang="en-US" altLang="it-IT" smtClean="0"/>
              <a:pPr/>
              <a:t>133</a:t>
            </a:fld>
            <a:endParaRPr lang="en-US"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6BCCA65C-E789-F064-7631-D9372A5BA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DA295A80-92D6-2A2B-7654-B9EDAA23E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484" name="Segnaposto numero diapositiva 3">
            <a:extLst>
              <a:ext uri="{FF2B5EF4-FFF2-40B4-BE49-F238E27FC236}">
                <a16:creationId xmlns:a16="http://schemas.microsoft.com/office/drawing/2014/main" id="{1E6360BD-A743-1A54-1843-C64436AC1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0EC15-BF6F-42D3-8470-6FEC0A3B073F}" type="slidenum">
              <a:rPr lang="en-US" altLang="it-IT" smtClean="0"/>
              <a:pPr/>
              <a:t>17</a:t>
            </a:fld>
            <a:endParaRPr lang="en-US" altLang="it-IT"/>
          </a:p>
        </p:txBody>
      </p:sp>
    </p:spTree>
    <p:extLst>
      <p:ext uri="{BB962C8B-B14F-4D97-AF65-F5344CB8AC3E}">
        <p14:creationId xmlns:p14="http://schemas.microsoft.com/office/powerpoint/2010/main" val="420116896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egnaposto immagine diapositiva 1">
            <a:extLst>
              <a:ext uri="{FF2B5EF4-FFF2-40B4-BE49-F238E27FC236}">
                <a16:creationId xmlns:a16="http://schemas.microsoft.com/office/drawing/2014/main" id="{EE1AE69A-D8F0-3DC9-7331-5D5F0D3FC6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Segnaposto note 2">
            <a:extLst>
              <a:ext uri="{FF2B5EF4-FFF2-40B4-BE49-F238E27FC236}">
                <a16:creationId xmlns:a16="http://schemas.microsoft.com/office/drawing/2014/main" id="{F0FC95EA-DB5B-32C2-7FEA-478AEAB633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76484" name="Segnaposto numero diapositiva 3">
            <a:extLst>
              <a:ext uri="{FF2B5EF4-FFF2-40B4-BE49-F238E27FC236}">
                <a16:creationId xmlns:a16="http://schemas.microsoft.com/office/drawing/2014/main" id="{33EB59CB-D572-AC3E-A404-5923CC8DE6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0F0CB2-F980-49D7-A838-DA2A762C59CC}" type="slidenum">
              <a:rPr lang="en-US" altLang="it-IT" smtClean="0"/>
              <a:pPr/>
              <a:t>134</a:t>
            </a:fld>
            <a:endParaRPr lang="en-US" altLang="it-IT"/>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egnaposto immagine diapositiva 1">
            <a:extLst>
              <a:ext uri="{FF2B5EF4-FFF2-40B4-BE49-F238E27FC236}">
                <a16:creationId xmlns:a16="http://schemas.microsoft.com/office/drawing/2014/main" id="{85A553AE-9A1D-4092-28FB-C5136B5E04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Segnaposto note 2">
            <a:extLst>
              <a:ext uri="{FF2B5EF4-FFF2-40B4-BE49-F238E27FC236}">
                <a16:creationId xmlns:a16="http://schemas.microsoft.com/office/drawing/2014/main" id="{26F3459A-D507-BCCC-7A45-A051F5A530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78532" name="Segnaposto numero diapositiva 3">
            <a:extLst>
              <a:ext uri="{FF2B5EF4-FFF2-40B4-BE49-F238E27FC236}">
                <a16:creationId xmlns:a16="http://schemas.microsoft.com/office/drawing/2014/main" id="{44FC83E7-B096-E1A8-2E7A-94367230B9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13F68E-0107-4AA8-AAC9-25AD0619EF1B}" type="slidenum">
              <a:rPr lang="en-US" altLang="it-IT" smtClean="0"/>
              <a:pPr/>
              <a:t>135</a:t>
            </a:fld>
            <a:endParaRPr lang="en-US" altLang="it-IT"/>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egnaposto immagine diapositiva 1">
            <a:extLst>
              <a:ext uri="{FF2B5EF4-FFF2-40B4-BE49-F238E27FC236}">
                <a16:creationId xmlns:a16="http://schemas.microsoft.com/office/drawing/2014/main" id="{918EA3DD-2D65-1AF4-EC01-ED0E27411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Segnaposto note 2">
            <a:extLst>
              <a:ext uri="{FF2B5EF4-FFF2-40B4-BE49-F238E27FC236}">
                <a16:creationId xmlns:a16="http://schemas.microsoft.com/office/drawing/2014/main" id="{409A5531-D9FE-C877-B106-E03A42388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80580" name="Segnaposto numero diapositiva 3">
            <a:extLst>
              <a:ext uri="{FF2B5EF4-FFF2-40B4-BE49-F238E27FC236}">
                <a16:creationId xmlns:a16="http://schemas.microsoft.com/office/drawing/2014/main" id="{82FFB6F6-2EF6-63B0-F5DF-3464A95260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0DFB2A3-12F6-4CAB-906E-0C8439178DE5}" type="slidenum">
              <a:rPr lang="en-US" altLang="it-IT" smtClean="0"/>
              <a:pPr/>
              <a:t>136</a:t>
            </a:fld>
            <a:endParaRPr lang="en-US" altLang="it-IT"/>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egnaposto immagine diapositiva 1">
            <a:extLst>
              <a:ext uri="{FF2B5EF4-FFF2-40B4-BE49-F238E27FC236}">
                <a16:creationId xmlns:a16="http://schemas.microsoft.com/office/drawing/2014/main" id="{EC30E966-B15F-991E-6AEF-70244F972C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Segnaposto note 2">
            <a:extLst>
              <a:ext uri="{FF2B5EF4-FFF2-40B4-BE49-F238E27FC236}">
                <a16:creationId xmlns:a16="http://schemas.microsoft.com/office/drawing/2014/main" id="{B76D80DD-2507-6D8B-1B24-2736F02269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82628" name="Segnaposto numero diapositiva 3">
            <a:extLst>
              <a:ext uri="{FF2B5EF4-FFF2-40B4-BE49-F238E27FC236}">
                <a16:creationId xmlns:a16="http://schemas.microsoft.com/office/drawing/2014/main" id="{84C8F05E-1B90-7A6B-034A-3310E3FE04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29BEA84-A4B3-42EB-9D01-FD5EC14AE6B4}" type="slidenum">
              <a:rPr lang="en-US" altLang="it-IT" smtClean="0"/>
              <a:pPr/>
              <a:t>137</a:t>
            </a:fld>
            <a:endParaRPr lang="en-US" altLang="it-IT"/>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egnaposto immagine diapositiva 1">
            <a:extLst>
              <a:ext uri="{FF2B5EF4-FFF2-40B4-BE49-F238E27FC236}">
                <a16:creationId xmlns:a16="http://schemas.microsoft.com/office/drawing/2014/main" id="{082BF681-12B9-A024-EE8B-4DFA363D6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Segnaposto note 2">
            <a:extLst>
              <a:ext uri="{FF2B5EF4-FFF2-40B4-BE49-F238E27FC236}">
                <a16:creationId xmlns:a16="http://schemas.microsoft.com/office/drawing/2014/main" id="{29F6BE40-DA5D-049F-BD44-B99730D7D9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84676" name="Segnaposto numero diapositiva 3">
            <a:extLst>
              <a:ext uri="{FF2B5EF4-FFF2-40B4-BE49-F238E27FC236}">
                <a16:creationId xmlns:a16="http://schemas.microsoft.com/office/drawing/2014/main" id="{18CACAA9-06F8-A1CE-36E4-4031183FDE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CA68693-5BFB-4A99-9AD9-B6FF763D390E}" type="slidenum">
              <a:rPr lang="en-US" altLang="it-IT" smtClean="0"/>
              <a:pPr/>
              <a:t>138</a:t>
            </a:fld>
            <a:endParaRPr lang="en-US" altLang="it-IT"/>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egnaposto immagine diapositiva 1">
            <a:extLst>
              <a:ext uri="{FF2B5EF4-FFF2-40B4-BE49-F238E27FC236}">
                <a16:creationId xmlns:a16="http://schemas.microsoft.com/office/drawing/2014/main" id="{B1D0CA4C-5C56-64A6-0499-E8E10775F0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Segnaposto note 2">
            <a:extLst>
              <a:ext uri="{FF2B5EF4-FFF2-40B4-BE49-F238E27FC236}">
                <a16:creationId xmlns:a16="http://schemas.microsoft.com/office/drawing/2014/main" id="{FABDD134-82DC-BD51-3032-FF0E96F1C5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86724" name="Segnaposto numero diapositiva 3">
            <a:extLst>
              <a:ext uri="{FF2B5EF4-FFF2-40B4-BE49-F238E27FC236}">
                <a16:creationId xmlns:a16="http://schemas.microsoft.com/office/drawing/2014/main" id="{24C7713F-D95C-EFF3-548B-E1E0D1F62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E8BFEF4-B013-4EF3-BCA1-AEB46086C498}" type="slidenum">
              <a:rPr lang="en-US" altLang="it-IT" smtClean="0"/>
              <a:pPr/>
              <a:t>139</a:t>
            </a:fld>
            <a:endParaRPr lang="en-US" altLang="it-IT"/>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egnaposto immagine diapositiva 1">
            <a:extLst>
              <a:ext uri="{FF2B5EF4-FFF2-40B4-BE49-F238E27FC236}">
                <a16:creationId xmlns:a16="http://schemas.microsoft.com/office/drawing/2014/main" id="{B2BA3B8F-9B37-289D-8399-B2CB2C5D8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Segnaposto note 2">
            <a:extLst>
              <a:ext uri="{FF2B5EF4-FFF2-40B4-BE49-F238E27FC236}">
                <a16:creationId xmlns:a16="http://schemas.microsoft.com/office/drawing/2014/main" id="{CA0ADD7A-DBDD-68F7-B954-FFAEFBD736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88772" name="Segnaposto numero diapositiva 3">
            <a:extLst>
              <a:ext uri="{FF2B5EF4-FFF2-40B4-BE49-F238E27FC236}">
                <a16:creationId xmlns:a16="http://schemas.microsoft.com/office/drawing/2014/main" id="{756E1646-FA27-E007-C747-F4673463F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4535E2-2CD4-4625-90D6-19166A3077D0}" type="slidenum">
              <a:rPr lang="en-US" altLang="it-IT" smtClean="0"/>
              <a:pPr/>
              <a:t>140</a:t>
            </a:fld>
            <a:endParaRPr lang="en-US" altLang="it-IT"/>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egnaposto immagine diapositiva 1">
            <a:extLst>
              <a:ext uri="{FF2B5EF4-FFF2-40B4-BE49-F238E27FC236}">
                <a16:creationId xmlns:a16="http://schemas.microsoft.com/office/drawing/2014/main" id="{B8D06D45-045B-78F1-2967-4227D904B9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Segnaposto note 2">
            <a:extLst>
              <a:ext uri="{FF2B5EF4-FFF2-40B4-BE49-F238E27FC236}">
                <a16:creationId xmlns:a16="http://schemas.microsoft.com/office/drawing/2014/main" id="{9BEE7980-8241-D362-CD29-C435D8BF3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90820" name="Segnaposto numero diapositiva 3">
            <a:extLst>
              <a:ext uri="{FF2B5EF4-FFF2-40B4-BE49-F238E27FC236}">
                <a16:creationId xmlns:a16="http://schemas.microsoft.com/office/drawing/2014/main" id="{0B327F05-A841-F2B2-64BE-817C9A5429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08DE66-A638-4330-AF55-01E34F6DB6E8}" type="slidenum">
              <a:rPr lang="en-US" altLang="it-IT" smtClean="0"/>
              <a:pPr/>
              <a:t>141</a:t>
            </a:fld>
            <a:endParaRPr lang="en-US" altLang="it-IT"/>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egnaposto immagine diapositiva 1">
            <a:extLst>
              <a:ext uri="{FF2B5EF4-FFF2-40B4-BE49-F238E27FC236}">
                <a16:creationId xmlns:a16="http://schemas.microsoft.com/office/drawing/2014/main" id="{260BD8F5-D684-DBA8-4E2E-B60E273B5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Segnaposto note 2">
            <a:extLst>
              <a:ext uri="{FF2B5EF4-FFF2-40B4-BE49-F238E27FC236}">
                <a16:creationId xmlns:a16="http://schemas.microsoft.com/office/drawing/2014/main" id="{DD849BE6-5DA0-0554-33B1-5086BD2D4A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92868" name="Segnaposto numero diapositiva 3">
            <a:extLst>
              <a:ext uri="{FF2B5EF4-FFF2-40B4-BE49-F238E27FC236}">
                <a16:creationId xmlns:a16="http://schemas.microsoft.com/office/drawing/2014/main" id="{9C52F4D6-42FC-E2DB-93D4-483F84F34D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59FA79-B425-47D9-8C33-4C399D90B84D}" type="slidenum">
              <a:rPr lang="en-US" altLang="it-IT" smtClean="0"/>
              <a:pPr/>
              <a:t>142</a:t>
            </a:fld>
            <a:endParaRPr lang="en-US" altLang="it-IT"/>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egnaposto immagine diapositiva 1">
            <a:extLst>
              <a:ext uri="{FF2B5EF4-FFF2-40B4-BE49-F238E27FC236}">
                <a16:creationId xmlns:a16="http://schemas.microsoft.com/office/drawing/2014/main" id="{78353423-5B21-1A51-D893-4E8A9E05D3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Segnaposto note 2">
            <a:extLst>
              <a:ext uri="{FF2B5EF4-FFF2-40B4-BE49-F238E27FC236}">
                <a16:creationId xmlns:a16="http://schemas.microsoft.com/office/drawing/2014/main" id="{DB387195-912F-FBB2-22D6-FD78DF841A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94916" name="Segnaposto numero diapositiva 3">
            <a:extLst>
              <a:ext uri="{FF2B5EF4-FFF2-40B4-BE49-F238E27FC236}">
                <a16:creationId xmlns:a16="http://schemas.microsoft.com/office/drawing/2014/main" id="{2FA8A5A8-8C02-A4EA-7F38-C3F4C63670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5296987-829B-4BEF-83C6-610749AFCAA3}" type="slidenum">
              <a:rPr lang="en-US" altLang="it-IT" smtClean="0"/>
              <a:pPr/>
              <a:t>143</a:t>
            </a:fld>
            <a:endParaRPr lang="en-US"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48F4A657-0569-AC3E-B622-2F83A1F0E5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a:extLst>
              <a:ext uri="{FF2B5EF4-FFF2-40B4-BE49-F238E27FC236}">
                <a16:creationId xmlns:a16="http://schemas.microsoft.com/office/drawing/2014/main" id="{04E85A56-0DC3-BA7A-B97A-C8026114CE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6628" name="Segnaposto numero diapositiva 3">
            <a:extLst>
              <a:ext uri="{FF2B5EF4-FFF2-40B4-BE49-F238E27FC236}">
                <a16:creationId xmlns:a16="http://schemas.microsoft.com/office/drawing/2014/main" id="{9995C201-E7D5-5FC7-D809-1D687D657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CEEE083-BF33-4E8B-83EA-FEBFBE928DF0}" type="slidenum">
              <a:rPr lang="en-US" altLang="it-IT" smtClean="0"/>
              <a:pPr/>
              <a:t>18</a:t>
            </a:fld>
            <a:endParaRPr lang="en-US" altLang="it-IT"/>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egnaposto immagine diapositiva 1">
            <a:extLst>
              <a:ext uri="{FF2B5EF4-FFF2-40B4-BE49-F238E27FC236}">
                <a16:creationId xmlns:a16="http://schemas.microsoft.com/office/drawing/2014/main" id="{1B15E858-4973-E3C1-0EA5-4E09F67853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Segnaposto note 2">
            <a:extLst>
              <a:ext uri="{FF2B5EF4-FFF2-40B4-BE49-F238E27FC236}">
                <a16:creationId xmlns:a16="http://schemas.microsoft.com/office/drawing/2014/main" id="{7666BC7B-AFAE-9266-B8BE-C6C6606605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96964" name="Segnaposto numero diapositiva 3">
            <a:extLst>
              <a:ext uri="{FF2B5EF4-FFF2-40B4-BE49-F238E27FC236}">
                <a16:creationId xmlns:a16="http://schemas.microsoft.com/office/drawing/2014/main" id="{20AE6C2D-6346-E1D7-50FF-3DB0A92F12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53F3430-51AC-410A-B255-5012D4501075}" type="slidenum">
              <a:rPr lang="en-US" altLang="it-IT" smtClean="0"/>
              <a:pPr/>
              <a:t>144</a:t>
            </a:fld>
            <a:endParaRPr lang="en-US" altLang="it-IT"/>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egnaposto immagine diapositiva 1">
            <a:extLst>
              <a:ext uri="{FF2B5EF4-FFF2-40B4-BE49-F238E27FC236}">
                <a16:creationId xmlns:a16="http://schemas.microsoft.com/office/drawing/2014/main" id="{CF34716E-838B-959D-AEAB-A2F7891C8A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Segnaposto note 2">
            <a:extLst>
              <a:ext uri="{FF2B5EF4-FFF2-40B4-BE49-F238E27FC236}">
                <a16:creationId xmlns:a16="http://schemas.microsoft.com/office/drawing/2014/main" id="{BA8857A7-A52B-D46E-AA4E-0227B32DFE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99012" name="Segnaposto numero diapositiva 3">
            <a:extLst>
              <a:ext uri="{FF2B5EF4-FFF2-40B4-BE49-F238E27FC236}">
                <a16:creationId xmlns:a16="http://schemas.microsoft.com/office/drawing/2014/main" id="{50CEEE22-BA5D-06CD-121F-EB0B00C13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3A853C3-3295-404A-9869-D5E9B2221A48}" type="slidenum">
              <a:rPr lang="en-US" altLang="it-IT" smtClean="0"/>
              <a:pPr/>
              <a:t>145</a:t>
            </a:fld>
            <a:endParaRPr lang="en-US" altLang="it-IT"/>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egnaposto immagine diapositiva 1">
            <a:extLst>
              <a:ext uri="{FF2B5EF4-FFF2-40B4-BE49-F238E27FC236}">
                <a16:creationId xmlns:a16="http://schemas.microsoft.com/office/drawing/2014/main" id="{798D9E19-CEFF-FF49-74D3-9BFF1564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Segnaposto note 2">
            <a:extLst>
              <a:ext uri="{FF2B5EF4-FFF2-40B4-BE49-F238E27FC236}">
                <a16:creationId xmlns:a16="http://schemas.microsoft.com/office/drawing/2014/main" id="{FCDECF38-B465-46F8-5999-7D4C8C27BF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01060" name="Segnaposto numero diapositiva 3">
            <a:extLst>
              <a:ext uri="{FF2B5EF4-FFF2-40B4-BE49-F238E27FC236}">
                <a16:creationId xmlns:a16="http://schemas.microsoft.com/office/drawing/2014/main" id="{05C22AD4-134D-7538-7756-1C91FDE65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F72A69B-BE47-4240-89C6-B2CD8A1E7EF2}" type="slidenum">
              <a:rPr lang="en-US" altLang="it-IT" smtClean="0"/>
              <a:pPr/>
              <a:t>146</a:t>
            </a:fld>
            <a:endParaRPr lang="en-US" altLang="it-IT"/>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egnaposto immagine diapositiva 1">
            <a:extLst>
              <a:ext uri="{FF2B5EF4-FFF2-40B4-BE49-F238E27FC236}">
                <a16:creationId xmlns:a16="http://schemas.microsoft.com/office/drawing/2014/main" id="{8218D686-8FAB-E920-E982-0D625D20E3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Segnaposto note 2">
            <a:extLst>
              <a:ext uri="{FF2B5EF4-FFF2-40B4-BE49-F238E27FC236}">
                <a16:creationId xmlns:a16="http://schemas.microsoft.com/office/drawing/2014/main" id="{1F3001B4-27EC-EBED-C548-0A48242B88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03108" name="Segnaposto numero diapositiva 3">
            <a:extLst>
              <a:ext uri="{FF2B5EF4-FFF2-40B4-BE49-F238E27FC236}">
                <a16:creationId xmlns:a16="http://schemas.microsoft.com/office/drawing/2014/main" id="{935D9570-E272-EAC2-F528-037AA1150C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83B4481-161E-419C-A2B4-AD6D55A461C1}" type="slidenum">
              <a:rPr lang="en-US" altLang="it-IT" smtClean="0"/>
              <a:pPr/>
              <a:t>147</a:t>
            </a:fld>
            <a:endParaRPr lang="en-US" altLang="it-IT"/>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egnaposto immagine diapositiva 1">
            <a:extLst>
              <a:ext uri="{FF2B5EF4-FFF2-40B4-BE49-F238E27FC236}">
                <a16:creationId xmlns:a16="http://schemas.microsoft.com/office/drawing/2014/main" id="{A6AB9DCD-8043-BB4C-E1B7-F00D4C5151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Segnaposto note 2">
            <a:extLst>
              <a:ext uri="{FF2B5EF4-FFF2-40B4-BE49-F238E27FC236}">
                <a16:creationId xmlns:a16="http://schemas.microsoft.com/office/drawing/2014/main" id="{FA762DCC-6B63-7C95-65E7-E140F61D33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05156" name="Segnaposto numero diapositiva 3">
            <a:extLst>
              <a:ext uri="{FF2B5EF4-FFF2-40B4-BE49-F238E27FC236}">
                <a16:creationId xmlns:a16="http://schemas.microsoft.com/office/drawing/2014/main" id="{B57651F0-BC5F-D546-E0F7-99B4C1519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38AE24D-6E5B-4140-9C7A-FBB2BE5D91F5}" type="slidenum">
              <a:rPr lang="en-US" altLang="it-IT" smtClean="0"/>
              <a:pPr/>
              <a:t>148</a:t>
            </a:fld>
            <a:endParaRPr lang="en-US" altLang="it-IT"/>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egnaposto immagine diapositiva 1">
            <a:extLst>
              <a:ext uri="{FF2B5EF4-FFF2-40B4-BE49-F238E27FC236}">
                <a16:creationId xmlns:a16="http://schemas.microsoft.com/office/drawing/2014/main" id="{50CBF29B-8C52-2AE8-3035-27E05F5939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Segnaposto note 2">
            <a:extLst>
              <a:ext uri="{FF2B5EF4-FFF2-40B4-BE49-F238E27FC236}">
                <a16:creationId xmlns:a16="http://schemas.microsoft.com/office/drawing/2014/main" id="{C1456E84-8B2A-6EF0-D1C8-70B04A9E8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07204" name="Segnaposto numero diapositiva 3">
            <a:extLst>
              <a:ext uri="{FF2B5EF4-FFF2-40B4-BE49-F238E27FC236}">
                <a16:creationId xmlns:a16="http://schemas.microsoft.com/office/drawing/2014/main" id="{FD64EEF9-243A-398B-DB47-60A3752ACF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23A61B-EC10-459B-8F6F-808ADA4D0C0E}" type="slidenum">
              <a:rPr lang="en-US" altLang="it-IT" smtClean="0"/>
              <a:pPr/>
              <a:t>149</a:t>
            </a:fld>
            <a:endParaRPr lang="en-US" altLang="it-IT"/>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egnaposto immagine diapositiva 1">
            <a:extLst>
              <a:ext uri="{FF2B5EF4-FFF2-40B4-BE49-F238E27FC236}">
                <a16:creationId xmlns:a16="http://schemas.microsoft.com/office/drawing/2014/main" id="{D7EBB967-9F58-D9AF-375F-26340D34BE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Segnaposto note 2">
            <a:extLst>
              <a:ext uri="{FF2B5EF4-FFF2-40B4-BE49-F238E27FC236}">
                <a16:creationId xmlns:a16="http://schemas.microsoft.com/office/drawing/2014/main" id="{A55A8AD5-3BB7-10FE-7D40-E0D8A22F06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09252" name="Segnaposto numero diapositiva 3">
            <a:extLst>
              <a:ext uri="{FF2B5EF4-FFF2-40B4-BE49-F238E27FC236}">
                <a16:creationId xmlns:a16="http://schemas.microsoft.com/office/drawing/2014/main" id="{6A6BC04B-6B0F-3CA8-C04C-00499D993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817676D-210E-4C8E-AD3D-867BABA7827B}" type="slidenum">
              <a:rPr lang="en-US" altLang="it-IT" smtClean="0"/>
              <a:pPr/>
              <a:t>150</a:t>
            </a:fld>
            <a:endParaRPr lang="en-US" altLang="it-IT"/>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egnaposto immagine diapositiva 1">
            <a:extLst>
              <a:ext uri="{FF2B5EF4-FFF2-40B4-BE49-F238E27FC236}">
                <a16:creationId xmlns:a16="http://schemas.microsoft.com/office/drawing/2014/main" id="{BEEFFB46-6920-7308-2EDE-199FBFD69C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Segnaposto note 2">
            <a:extLst>
              <a:ext uri="{FF2B5EF4-FFF2-40B4-BE49-F238E27FC236}">
                <a16:creationId xmlns:a16="http://schemas.microsoft.com/office/drawing/2014/main" id="{CA1081E1-4DBB-5C90-938F-C2D72BF335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17444" name="Segnaposto numero diapositiva 3">
            <a:extLst>
              <a:ext uri="{FF2B5EF4-FFF2-40B4-BE49-F238E27FC236}">
                <a16:creationId xmlns:a16="http://schemas.microsoft.com/office/drawing/2014/main" id="{40928EB3-D8AF-B581-B156-EA17574298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F9F52EF-073C-4312-B0A5-E07CBE6CC890}" type="slidenum">
              <a:rPr lang="en-US" altLang="it-IT" smtClean="0"/>
              <a:pPr/>
              <a:t>151</a:t>
            </a:fld>
            <a:endParaRPr lang="en-US" altLang="it-IT"/>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egnaposto immagine diapositiva 1">
            <a:extLst>
              <a:ext uri="{FF2B5EF4-FFF2-40B4-BE49-F238E27FC236}">
                <a16:creationId xmlns:a16="http://schemas.microsoft.com/office/drawing/2014/main" id="{E227929B-C647-B7C2-E299-444ADC21A9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Segnaposto note 2">
            <a:extLst>
              <a:ext uri="{FF2B5EF4-FFF2-40B4-BE49-F238E27FC236}">
                <a16:creationId xmlns:a16="http://schemas.microsoft.com/office/drawing/2014/main" id="{F59CD486-A9C0-3607-3975-263626D7DA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19492" name="Segnaposto numero diapositiva 3">
            <a:extLst>
              <a:ext uri="{FF2B5EF4-FFF2-40B4-BE49-F238E27FC236}">
                <a16:creationId xmlns:a16="http://schemas.microsoft.com/office/drawing/2014/main" id="{6DBB1675-92BE-09D7-016E-0D53BF584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6365E19-5590-4502-AD83-1F33BBCE605D}" type="slidenum">
              <a:rPr lang="en-US" altLang="it-IT" smtClean="0"/>
              <a:pPr/>
              <a:t>152</a:t>
            </a:fld>
            <a:endParaRPr lang="en-US" altLang="it-IT"/>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egnaposto immagine diapositiva 1">
            <a:extLst>
              <a:ext uri="{FF2B5EF4-FFF2-40B4-BE49-F238E27FC236}">
                <a16:creationId xmlns:a16="http://schemas.microsoft.com/office/drawing/2014/main" id="{39EE5E88-A75B-6138-BD9C-81DDA7CAFB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Segnaposto note 2">
            <a:extLst>
              <a:ext uri="{FF2B5EF4-FFF2-40B4-BE49-F238E27FC236}">
                <a16:creationId xmlns:a16="http://schemas.microsoft.com/office/drawing/2014/main" id="{7F09CC9E-78F4-2768-4053-608E6E053A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21540" name="Segnaposto numero diapositiva 3">
            <a:extLst>
              <a:ext uri="{FF2B5EF4-FFF2-40B4-BE49-F238E27FC236}">
                <a16:creationId xmlns:a16="http://schemas.microsoft.com/office/drawing/2014/main" id="{FEB95A28-0B8F-75E5-DF7F-2882442D31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66344AB-381A-4011-8F56-E995495D501E}" type="slidenum">
              <a:rPr lang="en-US" altLang="it-IT" smtClean="0"/>
              <a:pPr/>
              <a:t>153</a:t>
            </a:fld>
            <a:endParaRPr lang="en-US"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a:extLst>
              <a:ext uri="{FF2B5EF4-FFF2-40B4-BE49-F238E27FC236}">
                <a16:creationId xmlns:a16="http://schemas.microsoft.com/office/drawing/2014/main" id="{7455BADC-2E7F-C3F3-E875-216CAF9BE4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a:extLst>
              <a:ext uri="{FF2B5EF4-FFF2-40B4-BE49-F238E27FC236}">
                <a16:creationId xmlns:a16="http://schemas.microsoft.com/office/drawing/2014/main" id="{770A5D56-D1C7-2671-2013-87C26FBBB7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8676" name="Segnaposto numero diapositiva 3">
            <a:extLst>
              <a:ext uri="{FF2B5EF4-FFF2-40B4-BE49-F238E27FC236}">
                <a16:creationId xmlns:a16="http://schemas.microsoft.com/office/drawing/2014/main" id="{486278ED-AF1F-46DC-CAF3-0A284C66D4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EF777D2-E178-4B5F-B469-68859AD6C9A7}" type="slidenum">
              <a:rPr lang="en-US" altLang="it-IT" smtClean="0"/>
              <a:pPr/>
              <a:t>19</a:t>
            </a:fld>
            <a:endParaRPr lang="en-US" altLang="it-IT"/>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egnaposto immagine diapositiva 1">
            <a:extLst>
              <a:ext uri="{FF2B5EF4-FFF2-40B4-BE49-F238E27FC236}">
                <a16:creationId xmlns:a16="http://schemas.microsoft.com/office/drawing/2014/main" id="{5AB54F62-F3F0-8AB3-04A2-E8BC2FA10F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Segnaposto note 2">
            <a:extLst>
              <a:ext uri="{FF2B5EF4-FFF2-40B4-BE49-F238E27FC236}">
                <a16:creationId xmlns:a16="http://schemas.microsoft.com/office/drawing/2014/main" id="{9CDA470B-410C-A7E1-2A21-DED65BFF1E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23588" name="Segnaposto numero diapositiva 3">
            <a:extLst>
              <a:ext uri="{FF2B5EF4-FFF2-40B4-BE49-F238E27FC236}">
                <a16:creationId xmlns:a16="http://schemas.microsoft.com/office/drawing/2014/main" id="{760DD08B-24CC-1FCE-A89F-AFE1497FBA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CA91FA6-B28E-4E32-823E-F963F4FECD74}" type="slidenum">
              <a:rPr lang="en-US" altLang="it-IT" smtClean="0"/>
              <a:pPr/>
              <a:t>154</a:t>
            </a:fld>
            <a:endParaRPr lang="en-US" altLang="it-IT"/>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egnaposto immagine diapositiva 1">
            <a:extLst>
              <a:ext uri="{FF2B5EF4-FFF2-40B4-BE49-F238E27FC236}">
                <a16:creationId xmlns:a16="http://schemas.microsoft.com/office/drawing/2014/main" id="{7DED8F1C-BBAB-6B61-6A28-85CD3D9C12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Segnaposto note 2">
            <a:extLst>
              <a:ext uri="{FF2B5EF4-FFF2-40B4-BE49-F238E27FC236}">
                <a16:creationId xmlns:a16="http://schemas.microsoft.com/office/drawing/2014/main" id="{366DDF6F-F47F-A7BE-95BD-067B25B83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25636" name="Segnaposto numero diapositiva 3">
            <a:extLst>
              <a:ext uri="{FF2B5EF4-FFF2-40B4-BE49-F238E27FC236}">
                <a16:creationId xmlns:a16="http://schemas.microsoft.com/office/drawing/2014/main" id="{08B1B0E8-1D34-F022-EFF0-CDB9579AA9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E07AE5D-927D-45E7-B40E-4807E7F3CECE}" type="slidenum">
              <a:rPr lang="en-US" altLang="it-IT" smtClean="0"/>
              <a:pPr/>
              <a:t>155</a:t>
            </a:fld>
            <a:endParaRPr lang="en-US" altLang="it-IT"/>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egnaposto immagine diapositiva 1">
            <a:extLst>
              <a:ext uri="{FF2B5EF4-FFF2-40B4-BE49-F238E27FC236}">
                <a16:creationId xmlns:a16="http://schemas.microsoft.com/office/drawing/2014/main" id="{77819E06-0DF6-8760-9EFF-BB7C94B68F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Segnaposto note 2">
            <a:extLst>
              <a:ext uri="{FF2B5EF4-FFF2-40B4-BE49-F238E27FC236}">
                <a16:creationId xmlns:a16="http://schemas.microsoft.com/office/drawing/2014/main" id="{48438B54-075D-518E-9EF9-B4AE61552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27684" name="Segnaposto numero diapositiva 3">
            <a:extLst>
              <a:ext uri="{FF2B5EF4-FFF2-40B4-BE49-F238E27FC236}">
                <a16:creationId xmlns:a16="http://schemas.microsoft.com/office/drawing/2014/main" id="{1E796499-B045-E8B5-7474-ED57F379A0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8F77EF8-BE3D-4F01-9E09-97629F6C594F}" type="slidenum">
              <a:rPr lang="en-US" altLang="it-IT" smtClean="0"/>
              <a:pPr/>
              <a:t>156</a:t>
            </a:fld>
            <a:endParaRPr lang="en-US" altLang="it-IT"/>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egnaposto immagine diapositiva 1">
            <a:extLst>
              <a:ext uri="{FF2B5EF4-FFF2-40B4-BE49-F238E27FC236}">
                <a16:creationId xmlns:a16="http://schemas.microsoft.com/office/drawing/2014/main" id="{9FC21F63-C94A-24F8-14CF-34EB0879C0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Segnaposto note 2">
            <a:extLst>
              <a:ext uri="{FF2B5EF4-FFF2-40B4-BE49-F238E27FC236}">
                <a16:creationId xmlns:a16="http://schemas.microsoft.com/office/drawing/2014/main" id="{D18222DE-D722-5CA4-1E32-583383B618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29732" name="Segnaposto numero diapositiva 3">
            <a:extLst>
              <a:ext uri="{FF2B5EF4-FFF2-40B4-BE49-F238E27FC236}">
                <a16:creationId xmlns:a16="http://schemas.microsoft.com/office/drawing/2014/main" id="{FB8E7AD6-5C17-04D0-F7C1-B5FD37574A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44CE68F-4A56-454A-AD12-C6D064E24234}" type="slidenum">
              <a:rPr lang="en-US" altLang="it-IT" smtClean="0"/>
              <a:pPr/>
              <a:t>157</a:t>
            </a:fld>
            <a:endParaRPr lang="en-US" altLang="it-IT"/>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egnaposto immagine diapositiva 1">
            <a:extLst>
              <a:ext uri="{FF2B5EF4-FFF2-40B4-BE49-F238E27FC236}">
                <a16:creationId xmlns:a16="http://schemas.microsoft.com/office/drawing/2014/main" id="{0A047DC6-7112-F632-E34C-83C1D16B4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Segnaposto note 2">
            <a:extLst>
              <a:ext uri="{FF2B5EF4-FFF2-40B4-BE49-F238E27FC236}">
                <a16:creationId xmlns:a16="http://schemas.microsoft.com/office/drawing/2014/main" id="{58ED7689-5489-BD46-BE0B-A792A76588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331780" name="Segnaposto numero diapositiva 3">
            <a:extLst>
              <a:ext uri="{FF2B5EF4-FFF2-40B4-BE49-F238E27FC236}">
                <a16:creationId xmlns:a16="http://schemas.microsoft.com/office/drawing/2014/main" id="{3E1FFFFF-13BB-0DC3-D5A4-1020FA3CBB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B55CC3D-335C-41CB-8E2B-F26333246E9E}" type="slidenum">
              <a:rPr lang="en-US" altLang="it-IT" smtClean="0"/>
              <a:pPr/>
              <a:t>158</a:t>
            </a:fld>
            <a:endParaRPr lang="en-US" altLang="it-IT"/>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egnaposto immagine diapositiva 1">
            <a:extLst>
              <a:ext uri="{FF2B5EF4-FFF2-40B4-BE49-F238E27FC236}">
                <a16:creationId xmlns:a16="http://schemas.microsoft.com/office/drawing/2014/main" id="{B769C3EA-1A67-512D-2304-3624EAA458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Segnaposto note 2">
            <a:extLst>
              <a:ext uri="{FF2B5EF4-FFF2-40B4-BE49-F238E27FC236}">
                <a16:creationId xmlns:a16="http://schemas.microsoft.com/office/drawing/2014/main" id="{FCE46272-F89F-5674-D65D-C9B52A7419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33828" name="Segnaposto numero diapositiva 3">
            <a:extLst>
              <a:ext uri="{FF2B5EF4-FFF2-40B4-BE49-F238E27FC236}">
                <a16:creationId xmlns:a16="http://schemas.microsoft.com/office/drawing/2014/main" id="{98EE7F0C-07AE-1F82-87B6-B6DCAD3E9D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07572CB-3049-4FA6-AF1A-4418E3AC4EAC}" type="slidenum">
              <a:rPr lang="en-US" altLang="it-IT" smtClean="0"/>
              <a:pPr/>
              <a:t>159</a:t>
            </a:fld>
            <a:endParaRPr lang="en-US" altLang="it-IT"/>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egnaposto immagine diapositiva 1">
            <a:extLst>
              <a:ext uri="{FF2B5EF4-FFF2-40B4-BE49-F238E27FC236}">
                <a16:creationId xmlns:a16="http://schemas.microsoft.com/office/drawing/2014/main" id="{43720814-E942-7564-3245-17585F610C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Segnaposto note 2">
            <a:extLst>
              <a:ext uri="{FF2B5EF4-FFF2-40B4-BE49-F238E27FC236}">
                <a16:creationId xmlns:a16="http://schemas.microsoft.com/office/drawing/2014/main" id="{64E10024-851C-2879-EB36-656DCA20DF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35876" name="Segnaposto numero diapositiva 3">
            <a:extLst>
              <a:ext uri="{FF2B5EF4-FFF2-40B4-BE49-F238E27FC236}">
                <a16:creationId xmlns:a16="http://schemas.microsoft.com/office/drawing/2014/main" id="{72F971DC-8940-2271-F53D-AA6CD9E92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C2B502D-66B4-4156-9C85-E1FEBC5A899F}" type="slidenum">
              <a:rPr lang="en-US" altLang="it-IT" smtClean="0"/>
              <a:pPr/>
              <a:t>160</a:t>
            </a:fld>
            <a:endParaRPr lang="en-US" altLang="it-IT"/>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egnaposto immagine diapositiva 1">
            <a:extLst>
              <a:ext uri="{FF2B5EF4-FFF2-40B4-BE49-F238E27FC236}">
                <a16:creationId xmlns:a16="http://schemas.microsoft.com/office/drawing/2014/main" id="{04B9FD98-0481-A9F0-628C-98609FC8B2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Segnaposto note 2">
            <a:extLst>
              <a:ext uri="{FF2B5EF4-FFF2-40B4-BE49-F238E27FC236}">
                <a16:creationId xmlns:a16="http://schemas.microsoft.com/office/drawing/2014/main" id="{C1D7033E-AEBC-916A-E91D-DDC352F30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37924" name="Segnaposto numero diapositiva 3">
            <a:extLst>
              <a:ext uri="{FF2B5EF4-FFF2-40B4-BE49-F238E27FC236}">
                <a16:creationId xmlns:a16="http://schemas.microsoft.com/office/drawing/2014/main" id="{0BA78419-B6BF-4A0B-04AC-929D18EBD7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35EBADC-7D73-46C4-88E3-30727E43EBEB}" type="slidenum">
              <a:rPr lang="en-US" altLang="it-IT" smtClean="0"/>
              <a:pPr/>
              <a:t>161</a:t>
            </a:fld>
            <a:endParaRPr lang="en-US" altLang="it-IT"/>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egnaposto immagine diapositiva 1">
            <a:extLst>
              <a:ext uri="{FF2B5EF4-FFF2-40B4-BE49-F238E27FC236}">
                <a16:creationId xmlns:a16="http://schemas.microsoft.com/office/drawing/2014/main" id="{84815746-C5B7-31D7-4997-ED251909F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Segnaposto note 2">
            <a:extLst>
              <a:ext uri="{FF2B5EF4-FFF2-40B4-BE49-F238E27FC236}">
                <a16:creationId xmlns:a16="http://schemas.microsoft.com/office/drawing/2014/main" id="{0A0D8E18-2FEB-6834-E94C-FDCA3CC3DE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39972" name="Segnaposto numero diapositiva 3">
            <a:extLst>
              <a:ext uri="{FF2B5EF4-FFF2-40B4-BE49-F238E27FC236}">
                <a16:creationId xmlns:a16="http://schemas.microsoft.com/office/drawing/2014/main" id="{A36F4CA5-7C11-935A-0945-418BB425C8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48DD45B-ACE3-467A-9803-BC3491C8FCC6}" type="slidenum">
              <a:rPr lang="en-US" altLang="it-IT" smtClean="0"/>
              <a:pPr/>
              <a:t>162</a:t>
            </a:fld>
            <a:endParaRPr lang="en-US" altLang="it-IT"/>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egnaposto immagine diapositiva 1">
            <a:extLst>
              <a:ext uri="{FF2B5EF4-FFF2-40B4-BE49-F238E27FC236}">
                <a16:creationId xmlns:a16="http://schemas.microsoft.com/office/drawing/2014/main" id="{5FDD06B2-BA74-925A-A48C-F2A636525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Segnaposto note 2">
            <a:extLst>
              <a:ext uri="{FF2B5EF4-FFF2-40B4-BE49-F238E27FC236}">
                <a16:creationId xmlns:a16="http://schemas.microsoft.com/office/drawing/2014/main" id="{82891BF6-BAD4-1B7C-3DA3-7ACF5E1FB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42020" name="Segnaposto numero diapositiva 3">
            <a:extLst>
              <a:ext uri="{FF2B5EF4-FFF2-40B4-BE49-F238E27FC236}">
                <a16:creationId xmlns:a16="http://schemas.microsoft.com/office/drawing/2014/main" id="{12ECB3C9-C50F-EF05-E390-2E7F8C0EEC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4B80A9-FC20-499A-8957-56D7FB55E7B4}" type="slidenum">
              <a:rPr lang="en-US" altLang="it-IT" smtClean="0"/>
              <a:pPr/>
              <a:t>163</a:t>
            </a:fld>
            <a:endParaRPr lang="en-US"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a:extLst>
              <a:ext uri="{FF2B5EF4-FFF2-40B4-BE49-F238E27FC236}">
                <a16:creationId xmlns:a16="http://schemas.microsoft.com/office/drawing/2014/main" id="{FC1BE294-620E-2FDF-C087-55B59E42A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a:extLst>
              <a:ext uri="{FF2B5EF4-FFF2-40B4-BE49-F238E27FC236}">
                <a16:creationId xmlns:a16="http://schemas.microsoft.com/office/drawing/2014/main" id="{CC70182B-3999-D0F7-433B-615109E192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0724" name="Segnaposto numero diapositiva 3">
            <a:extLst>
              <a:ext uri="{FF2B5EF4-FFF2-40B4-BE49-F238E27FC236}">
                <a16:creationId xmlns:a16="http://schemas.microsoft.com/office/drawing/2014/main" id="{DDA749BF-D015-00E3-29CE-EE763CCC49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29A639F-D749-4C0B-B010-2D2350FC8FEF}" type="slidenum">
              <a:rPr lang="en-US" altLang="it-IT" smtClean="0"/>
              <a:pPr/>
              <a:t>20</a:t>
            </a:fld>
            <a:endParaRPr lang="en-US" altLang="it-IT"/>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egnaposto immagine diapositiva 1">
            <a:extLst>
              <a:ext uri="{FF2B5EF4-FFF2-40B4-BE49-F238E27FC236}">
                <a16:creationId xmlns:a16="http://schemas.microsoft.com/office/drawing/2014/main" id="{6A52958E-AF8D-1165-FACA-65B200D76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Segnaposto note 2">
            <a:extLst>
              <a:ext uri="{FF2B5EF4-FFF2-40B4-BE49-F238E27FC236}">
                <a16:creationId xmlns:a16="http://schemas.microsoft.com/office/drawing/2014/main" id="{E070F22E-CE13-A425-2977-924ADA9A06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44068" name="Segnaposto numero diapositiva 3">
            <a:extLst>
              <a:ext uri="{FF2B5EF4-FFF2-40B4-BE49-F238E27FC236}">
                <a16:creationId xmlns:a16="http://schemas.microsoft.com/office/drawing/2014/main" id="{A4BC8FEC-4006-3C1E-4475-227F1658E7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001B695-128C-456C-8EF0-CE1E9E471AAD}" type="slidenum">
              <a:rPr lang="en-US" altLang="it-IT" smtClean="0"/>
              <a:pPr/>
              <a:t>164</a:t>
            </a:fld>
            <a:endParaRPr lang="en-US" altLang="it-IT"/>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egnaposto immagine diapositiva 1">
            <a:extLst>
              <a:ext uri="{FF2B5EF4-FFF2-40B4-BE49-F238E27FC236}">
                <a16:creationId xmlns:a16="http://schemas.microsoft.com/office/drawing/2014/main" id="{5F6BD833-14B2-858F-F9E9-E81C3D7C69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Segnaposto note 2">
            <a:extLst>
              <a:ext uri="{FF2B5EF4-FFF2-40B4-BE49-F238E27FC236}">
                <a16:creationId xmlns:a16="http://schemas.microsoft.com/office/drawing/2014/main" id="{063BDCD9-300B-15B1-6348-4F324D55F1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46116" name="Segnaposto numero diapositiva 3">
            <a:extLst>
              <a:ext uri="{FF2B5EF4-FFF2-40B4-BE49-F238E27FC236}">
                <a16:creationId xmlns:a16="http://schemas.microsoft.com/office/drawing/2014/main" id="{BC867640-88C5-F9B7-0847-3697500BB5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E26ED63-96FC-4939-94C3-946B7D7C08BF}" type="slidenum">
              <a:rPr lang="en-US" altLang="it-IT" smtClean="0"/>
              <a:pPr/>
              <a:t>165</a:t>
            </a:fld>
            <a:endParaRPr lang="en-US" altLang="it-IT"/>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egnaposto immagine diapositiva 1">
            <a:extLst>
              <a:ext uri="{FF2B5EF4-FFF2-40B4-BE49-F238E27FC236}">
                <a16:creationId xmlns:a16="http://schemas.microsoft.com/office/drawing/2014/main" id="{716D5D01-1104-21FB-22C2-893C74C82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Segnaposto note 2">
            <a:extLst>
              <a:ext uri="{FF2B5EF4-FFF2-40B4-BE49-F238E27FC236}">
                <a16:creationId xmlns:a16="http://schemas.microsoft.com/office/drawing/2014/main" id="{AF254102-AAAC-4EF0-CA45-46EC52D58B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48164" name="Segnaposto numero diapositiva 3">
            <a:extLst>
              <a:ext uri="{FF2B5EF4-FFF2-40B4-BE49-F238E27FC236}">
                <a16:creationId xmlns:a16="http://schemas.microsoft.com/office/drawing/2014/main" id="{2FF751E6-33A9-EBE3-584B-0C20C25B26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D33AE9D-03E4-4025-9705-C5D6A653B259}" type="slidenum">
              <a:rPr lang="en-US" altLang="it-IT" smtClean="0"/>
              <a:pPr/>
              <a:t>166</a:t>
            </a:fld>
            <a:endParaRPr lang="en-US" altLang="it-IT"/>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egnaposto immagine diapositiva 1">
            <a:extLst>
              <a:ext uri="{FF2B5EF4-FFF2-40B4-BE49-F238E27FC236}">
                <a16:creationId xmlns:a16="http://schemas.microsoft.com/office/drawing/2014/main" id="{6B1656C3-980D-E5FF-257E-7B7FC1D926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Segnaposto note 2">
            <a:extLst>
              <a:ext uri="{FF2B5EF4-FFF2-40B4-BE49-F238E27FC236}">
                <a16:creationId xmlns:a16="http://schemas.microsoft.com/office/drawing/2014/main" id="{574442BC-D072-BD53-1E9C-D77EC4E7A8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50212" name="Segnaposto numero diapositiva 3">
            <a:extLst>
              <a:ext uri="{FF2B5EF4-FFF2-40B4-BE49-F238E27FC236}">
                <a16:creationId xmlns:a16="http://schemas.microsoft.com/office/drawing/2014/main" id="{E7C090F8-2308-57D2-9341-A0016CE42A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4467FFA-AD65-46F5-82E9-FC0F8DF76055}" type="slidenum">
              <a:rPr lang="en-US" altLang="it-IT" smtClean="0"/>
              <a:pPr/>
              <a:t>167</a:t>
            </a:fld>
            <a:endParaRPr lang="en-US" altLang="it-IT"/>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egnaposto immagine diapositiva 1">
            <a:extLst>
              <a:ext uri="{FF2B5EF4-FFF2-40B4-BE49-F238E27FC236}">
                <a16:creationId xmlns:a16="http://schemas.microsoft.com/office/drawing/2014/main" id="{AB0E3734-207E-B1AA-4C14-46C99C274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Segnaposto note 2">
            <a:extLst>
              <a:ext uri="{FF2B5EF4-FFF2-40B4-BE49-F238E27FC236}">
                <a16:creationId xmlns:a16="http://schemas.microsoft.com/office/drawing/2014/main" id="{68EEBD5F-CE36-E268-12F1-6A7FC010F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352260" name="Segnaposto numero diapositiva 3">
            <a:extLst>
              <a:ext uri="{FF2B5EF4-FFF2-40B4-BE49-F238E27FC236}">
                <a16:creationId xmlns:a16="http://schemas.microsoft.com/office/drawing/2014/main" id="{A80D17A3-5BBC-88FD-0211-FFC6AA5730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09CAB6-F30C-4B49-80FA-DF4AE08B79C1}" type="slidenum">
              <a:rPr lang="en-US" altLang="it-IT" smtClean="0"/>
              <a:pPr/>
              <a:t>168</a:t>
            </a:fld>
            <a:endParaRPr lang="en-US" altLang="it-IT"/>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egnaposto immagine diapositiva 1">
            <a:extLst>
              <a:ext uri="{FF2B5EF4-FFF2-40B4-BE49-F238E27FC236}">
                <a16:creationId xmlns:a16="http://schemas.microsoft.com/office/drawing/2014/main" id="{0DF7CFEA-FAC1-70CA-44B3-D6923639A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Segnaposto note 2">
            <a:extLst>
              <a:ext uri="{FF2B5EF4-FFF2-40B4-BE49-F238E27FC236}">
                <a16:creationId xmlns:a16="http://schemas.microsoft.com/office/drawing/2014/main" id="{91123AFB-A152-E7C8-F3C8-BE9A775B85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54308" name="Segnaposto numero diapositiva 3">
            <a:extLst>
              <a:ext uri="{FF2B5EF4-FFF2-40B4-BE49-F238E27FC236}">
                <a16:creationId xmlns:a16="http://schemas.microsoft.com/office/drawing/2014/main" id="{6A3AD8D4-74F1-8843-B3A2-E040A7548E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75E8A78-CE25-4F39-86D9-691524299CA6}" type="slidenum">
              <a:rPr lang="en-US" altLang="it-IT" smtClean="0"/>
              <a:pPr/>
              <a:t>169</a:t>
            </a:fld>
            <a:endParaRPr lang="en-US" altLang="it-IT"/>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egnaposto immagine diapositiva 1">
            <a:extLst>
              <a:ext uri="{FF2B5EF4-FFF2-40B4-BE49-F238E27FC236}">
                <a16:creationId xmlns:a16="http://schemas.microsoft.com/office/drawing/2014/main" id="{6EEBE11D-6E33-4C1E-D691-C0298F6855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Segnaposto note 2">
            <a:extLst>
              <a:ext uri="{FF2B5EF4-FFF2-40B4-BE49-F238E27FC236}">
                <a16:creationId xmlns:a16="http://schemas.microsoft.com/office/drawing/2014/main" id="{C951B48D-9D53-AED9-C152-7C15AD399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56356" name="Segnaposto numero diapositiva 3">
            <a:extLst>
              <a:ext uri="{FF2B5EF4-FFF2-40B4-BE49-F238E27FC236}">
                <a16:creationId xmlns:a16="http://schemas.microsoft.com/office/drawing/2014/main" id="{50B0D007-61C5-A242-B07A-9DD8E675E4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C175E25-18CB-42B6-8981-EEAB7B2D27DA}" type="slidenum">
              <a:rPr lang="en-US" altLang="it-IT" smtClean="0"/>
              <a:pPr/>
              <a:t>170</a:t>
            </a:fld>
            <a:endParaRPr lang="en-US" altLang="it-IT"/>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egnaposto immagine diapositiva 1">
            <a:extLst>
              <a:ext uri="{FF2B5EF4-FFF2-40B4-BE49-F238E27FC236}">
                <a16:creationId xmlns:a16="http://schemas.microsoft.com/office/drawing/2014/main" id="{62C72019-595E-1E1D-E093-3A8480758A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Segnaposto note 2">
            <a:extLst>
              <a:ext uri="{FF2B5EF4-FFF2-40B4-BE49-F238E27FC236}">
                <a16:creationId xmlns:a16="http://schemas.microsoft.com/office/drawing/2014/main" id="{3A836C70-B8AC-2FA8-F6C9-F6F11A4346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58404" name="Segnaposto numero diapositiva 3">
            <a:extLst>
              <a:ext uri="{FF2B5EF4-FFF2-40B4-BE49-F238E27FC236}">
                <a16:creationId xmlns:a16="http://schemas.microsoft.com/office/drawing/2014/main" id="{27E456FD-2810-E467-44D0-1EDB13FA8C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E69AB34-13A1-4B89-9594-377EB2D38526}" type="slidenum">
              <a:rPr lang="en-US" altLang="it-IT" smtClean="0"/>
              <a:pPr/>
              <a:t>171</a:t>
            </a:fld>
            <a:endParaRPr lang="en-US" altLang="it-IT"/>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egnaposto immagine diapositiva 1">
            <a:extLst>
              <a:ext uri="{FF2B5EF4-FFF2-40B4-BE49-F238E27FC236}">
                <a16:creationId xmlns:a16="http://schemas.microsoft.com/office/drawing/2014/main" id="{97B16B96-FF2D-297C-10C4-82A748675F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Segnaposto note 2">
            <a:extLst>
              <a:ext uri="{FF2B5EF4-FFF2-40B4-BE49-F238E27FC236}">
                <a16:creationId xmlns:a16="http://schemas.microsoft.com/office/drawing/2014/main" id="{44BDD803-73F8-EE99-343E-7E8C302469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60452" name="Segnaposto numero diapositiva 3">
            <a:extLst>
              <a:ext uri="{FF2B5EF4-FFF2-40B4-BE49-F238E27FC236}">
                <a16:creationId xmlns:a16="http://schemas.microsoft.com/office/drawing/2014/main" id="{DC6D3DA2-547D-837A-258A-21AC7DF4C2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933A21D-F926-4A84-8311-8D20ABED4C71}" type="slidenum">
              <a:rPr lang="en-US" altLang="it-IT" smtClean="0"/>
              <a:pPr/>
              <a:t>172</a:t>
            </a:fld>
            <a:endParaRPr lang="en-US"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a:extLst>
              <a:ext uri="{FF2B5EF4-FFF2-40B4-BE49-F238E27FC236}">
                <a16:creationId xmlns:a16="http://schemas.microsoft.com/office/drawing/2014/main" id="{FC1BE294-620E-2FDF-C087-55B59E42A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a:extLst>
              <a:ext uri="{FF2B5EF4-FFF2-40B4-BE49-F238E27FC236}">
                <a16:creationId xmlns:a16="http://schemas.microsoft.com/office/drawing/2014/main" id="{CC70182B-3999-D0F7-433B-615109E192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0724" name="Segnaposto numero diapositiva 3">
            <a:extLst>
              <a:ext uri="{FF2B5EF4-FFF2-40B4-BE49-F238E27FC236}">
                <a16:creationId xmlns:a16="http://schemas.microsoft.com/office/drawing/2014/main" id="{DDA749BF-D015-00E3-29CE-EE763CCC49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29A639F-D749-4C0B-B010-2D2350FC8FEF}" type="slidenum">
              <a:rPr lang="en-US" altLang="it-IT" smtClean="0"/>
              <a:pPr/>
              <a:t>21</a:t>
            </a:fld>
            <a:endParaRPr lang="en-US" altLang="it-IT"/>
          </a:p>
        </p:txBody>
      </p:sp>
    </p:spTree>
    <p:extLst>
      <p:ext uri="{BB962C8B-B14F-4D97-AF65-F5344CB8AC3E}">
        <p14:creationId xmlns:p14="http://schemas.microsoft.com/office/powerpoint/2010/main" val="342033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a:extLst>
              <a:ext uri="{FF2B5EF4-FFF2-40B4-BE49-F238E27FC236}">
                <a16:creationId xmlns:a16="http://schemas.microsoft.com/office/drawing/2014/main" id="{B7440528-F990-D58D-2080-563D91F2F6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a:extLst>
              <a:ext uri="{FF2B5EF4-FFF2-40B4-BE49-F238E27FC236}">
                <a16:creationId xmlns:a16="http://schemas.microsoft.com/office/drawing/2014/main" id="{EEC1E3AE-E6FD-4623-87FE-9D5FBC729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9396" name="Segnaposto numero diapositiva 3">
            <a:extLst>
              <a:ext uri="{FF2B5EF4-FFF2-40B4-BE49-F238E27FC236}">
                <a16:creationId xmlns:a16="http://schemas.microsoft.com/office/drawing/2014/main" id="{8D3B7F79-D3D0-5151-8002-CE008B75D2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2DA83DB-F8BB-4A68-A935-3E56F507FCE1}" type="slidenum">
              <a:rPr lang="en-US" altLang="it-IT" smtClean="0"/>
              <a:pPr/>
              <a:t>22</a:t>
            </a:fld>
            <a:endParaRPr lang="en-US" altLang="it-IT"/>
          </a:p>
        </p:txBody>
      </p:sp>
    </p:spTree>
    <p:extLst>
      <p:ext uri="{BB962C8B-B14F-4D97-AF65-F5344CB8AC3E}">
        <p14:creationId xmlns:p14="http://schemas.microsoft.com/office/powerpoint/2010/main" val="2676530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a:extLst>
              <a:ext uri="{FF2B5EF4-FFF2-40B4-BE49-F238E27FC236}">
                <a16:creationId xmlns:a16="http://schemas.microsoft.com/office/drawing/2014/main" id="{B7440528-F990-D58D-2080-563D91F2F6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a:extLst>
              <a:ext uri="{FF2B5EF4-FFF2-40B4-BE49-F238E27FC236}">
                <a16:creationId xmlns:a16="http://schemas.microsoft.com/office/drawing/2014/main" id="{EEC1E3AE-E6FD-4623-87FE-9D5FBC729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9396" name="Segnaposto numero diapositiva 3">
            <a:extLst>
              <a:ext uri="{FF2B5EF4-FFF2-40B4-BE49-F238E27FC236}">
                <a16:creationId xmlns:a16="http://schemas.microsoft.com/office/drawing/2014/main" id="{8D3B7F79-D3D0-5151-8002-CE008B75D2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2DA83DB-F8BB-4A68-A935-3E56F507FCE1}" type="slidenum">
              <a:rPr lang="en-US" altLang="it-IT" smtClean="0"/>
              <a:pPr/>
              <a:t>23</a:t>
            </a:fld>
            <a:endParaRPr lang="en-US" altLang="it-IT"/>
          </a:p>
        </p:txBody>
      </p:sp>
    </p:spTree>
    <p:extLst>
      <p:ext uri="{BB962C8B-B14F-4D97-AF65-F5344CB8AC3E}">
        <p14:creationId xmlns:p14="http://schemas.microsoft.com/office/powerpoint/2010/main" val="332555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a:extLst>
              <a:ext uri="{FF2B5EF4-FFF2-40B4-BE49-F238E27FC236}">
                <a16:creationId xmlns:a16="http://schemas.microsoft.com/office/drawing/2014/main" id="{FE7696C9-FB38-596E-4FD2-F84A15DC1F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a:extLst>
              <a:ext uri="{FF2B5EF4-FFF2-40B4-BE49-F238E27FC236}">
                <a16:creationId xmlns:a16="http://schemas.microsoft.com/office/drawing/2014/main" id="{A848212E-3E9A-8C40-8BF4-6B9BC1A355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6388" name="Segnaposto numero diapositiva 3">
            <a:extLst>
              <a:ext uri="{FF2B5EF4-FFF2-40B4-BE49-F238E27FC236}">
                <a16:creationId xmlns:a16="http://schemas.microsoft.com/office/drawing/2014/main" id="{3B4C4847-95CC-14F1-F2D9-4DBE86D718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2F12D61-7FCE-4568-A67B-03299AADF7F9}" type="slidenum">
              <a:rPr lang="en-US" altLang="it-IT" smtClean="0"/>
              <a:pPr/>
              <a:t>6</a:t>
            </a:fld>
            <a:endParaRPr lang="en-US"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84F74D74-DA92-65A5-473A-F5581894B1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1B7B3523-F2BD-4D03-3CF3-F17003EAB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3732" name="Segnaposto numero diapositiva 3">
            <a:extLst>
              <a:ext uri="{FF2B5EF4-FFF2-40B4-BE49-F238E27FC236}">
                <a16:creationId xmlns:a16="http://schemas.microsoft.com/office/drawing/2014/main" id="{E1AEBF89-0D3C-2B4D-4C0C-80C235275D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ED971FE-475F-42BD-83DC-40797FDAFD75}" type="slidenum">
              <a:rPr lang="en-US" altLang="it-IT" smtClean="0"/>
              <a:pPr/>
              <a:t>24</a:t>
            </a:fld>
            <a:endParaRPr lang="en-US"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84F74D74-DA92-65A5-473A-F5581894B1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1B7B3523-F2BD-4D03-3CF3-F17003EAB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3732" name="Segnaposto numero diapositiva 3">
            <a:extLst>
              <a:ext uri="{FF2B5EF4-FFF2-40B4-BE49-F238E27FC236}">
                <a16:creationId xmlns:a16="http://schemas.microsoft.com/office/drawing/2014/main" id="{E1AEBF89-0D3C-2B4D-4C0C-80C235275D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ED971FE-475F-42BD-83DC-40797FDAFD75}" type="slidenum">
              <a:rPr lang="en-US" altLang="it-IT" smtClean="0"/>
              <a:pPr/>
              <a:t>25</a:t>
            </a:fld>
            <a:endParaRPr lang="en-US" altLang="it-IT"/>
          </a:p>
        </p:txBody>
      </p:sp>
    </p:spTree>
    <p:extLst>
      <p:ext uri="{BB962C8B-B14F-4D97-AF65-F5344CB8AC3E}">
        <p14:creationId xmlns:p14="http://schemas.microsoft.com/office/powerpoint/2010/main" val="3144991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a:extLst>
              <a:ext uri="{FF2B5EF4-FFF2-40B4-BE49-F238E27FC236}">
                <a16:creationId xmlns:a16="http://schemas.microsoft.com/office/drawing/2014/main" id="{8A1C4FB0-B649-AD2B-F971-A25D45AB8C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a:extLst>
              <a:ext uri="{FF2B5EF4-FFF2-40B4-BE49-F238E27FC236}">
                <a16:creationId xmlns:a16="http://schemas.microsoft.com/office/drawing/2014/main" id="{C2B5CC72-340F-EA8C-6ACF-BBC76C47EB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5780" name="Segnaposto numero diapositiva 3">
            <a:extLst>
              <a:ext uri="{FF2B5EF4-FFF2-40B4-BE49-F238E27FC236}">
                <a16:creationId xmlns:a16="http://schemas.microsoft.com/office/drawing/2014/main" id="{5BA5BB70-8112-C83C-2E04-299BD95112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0EF27E-0500-4B48-9AA1-CDBD111AA9AE}" type="slidenum">
              <a:rPr lang="en-US" altLang="it-IT" smtClean="0"/>
              <a:pPr/>
              <a:t>26</a:t>
            </a:fld>
            <a:endParaRPr lang="en-US"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a:extLst>
              <a:ext uri="{FF2B5EF4-FFF2-40B4-BE49-F238E27FC236}">
                <a16:creationId xmlns:a16="http://schemas.microsoft.com/office/drawing/2014/main" id="{93EAA041-84D6-A0E9-D687-A559CF688F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egnaposto note 2">
            <a:extLst>
              <a:ext uri="{FF2B5EF4-FFF2-40B4-BE49-F238E27FC236}">
                <a16:creationId xmlns:a16="http://schemas.microsoft.com/office/drawing/2014/main" id="{51B6BCA9-BD86-0583-DD38-60EC36EDE4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7828" name="Segnaposto numero diapositiva 3">
            <a:extLst>
              <a:ext uri="{FF2B5EF4-FFF2-40B4-BE49-F238E27FC236}">
                <a16:creationId xmlns:a16="http://schemas.microsoft.com/office/drawing/2014/main" id="{8B4D4A9B-532B-3506-30BD-599708C76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CD0059C-8805-43F4-AF55-ACDA05589F2E}" type="slidenum">
              <a:rPr lang="en-US" altLang="it-IT" smtClean="0"/>
              <a:pPr/>
              <a:t>27</a:t>
            </a:fld>
            <a:endParaRPr lang="en-US"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a:extLst>
              <a:ext uri="{FF2B5EF4-FFF2-40B4-BE49-F238E27FC236}">
                <a16:creationId xmlns:a16="http://schemas.microsoft.com/office/drawing/2014/main" id="{B3E200F9-D47F-2EED-E8ED-2DF8CD37E5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egnaposto note 2">
            <a:extLst>
              <a:ext uri="{FF2B5EF4-FFF2-40B4-BE49-F238E27FC236}">
                <a16:creationId xmlns:a16="http://schemas.microsoft.com/office/drawing/2014/main" id="{9C4FBD1E-78FE-FEE6-D5ED-FA1AAFC6D0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9876" name="Segnaposto numero diapositiva 3">
            <a:extLst>
              <a:ext uri="{FF2B5EF4-FFF2-40B4-BE49-F238E27FC236}">
                <a16:creationId xmlns:a16="http://schemas.microsoft.com/office/drawing/2014/main" id="{C3AEE9F2-75E4-8934-0622-BCDD385A48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8E2D560-7A16-4330-A4B8-C58420FA10C2}" type="slidenum">
              <a:rPr lang="en-US" altLang="it-IT" smtClean="0"/>
              <a:pPr/>
              <a:t>28</a:t>
            </a:fld>
            <a:endParaRPr lang="en-US"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a:extLst>
              <a:ext uri="{FF2B5EF4-FFF2-40B4-BE49-F238E27FC236}">
                <a16:creationId xmlns:a16="http://schemas.microsoft.com/office/drawing/2014/main" id="{05ACC52B-9B2E-EE48-A2FC-11360914B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a:extLst>
              <a:ext uri="{FF2B5EF4-FFF2-40B4-BE49-F238E27FC236}">
                <a16:creationId xmlns:a16="http://schemas.microsoft.com/office/drawing/2014/main" id="{548F66D9-66E4-B55B-36A3-81F9B0764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1924" name="Segnaposto numero diapositiva 3">
            <a:extLst>
              <a:ext uri="{FF2B5EF4-FFF2-40B4-BE49-F238E27FC236}">
                <a16:creationId xmlns:a16="http://schemas.microsoft.com/office/drawing/2014/main" id="{C0823D0A-79E2-F4C3-2565-397054B29A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D999149-FC85-4074-8E84-626CF65E76A1}" type="slidenum">
              <a:rPr lang="en-US" altLang="it-IT" smtClean="0"/>
              <a:pPr/>
              <a:t>29</a:t>
            </a:fld>
            <a:endParaRPr lang="en-US"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a:extLst>
              <a:ext uri="{FF2B5EF4-FFF2-40B4-BE49-F238E27FC236}">
                <a16:creationId xmlns:a16="http://schemas.microsoft.com/office/drawing/2014/main" id="{05ACC52B-9B2E-EE48-A2FC-11360914B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a:extLst>
              <a:ext uri="{FF2B5EF4-FFF2-40B4-BE49-F238E27FC236}">
                <a16:creationId xmlns:a16="http://schemas.microsoft.com/office/drawing/2014/main" id="{548F66D9-66E4-B55B-36A3-81F9B0764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1924" name="Segnaposto numero diapositiva 3">
            <a:extLst>
              <a:ext uri="{FF2B5EF4-FFF2-40B4-BE49-F238E27FC236}">
                <a16:creationId xmlns:a16="http://schemas.microsoft.com/office/drawing/2014/main" id="{C0823D0A-79E2-F4C3-2565-397054B29A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D999149-FC85-4074-8E84-626CF65E76A1}" type="slidenum">
              <a:rPr lang="en-US" altLang="it-IT" smtClean="0"/>
              <a:pPr/>
              <a:t>30</a:t>
            </a:fld>
            <a:endParaRPr lang="en-US" altLang="it-IT"/>
          </a:p>
        </p:txBody>
      </p:sp>
    </p:spTree>
    <p:extLst>
      <p:ext uri="{BB962C8B-B14F-4D97-AF65-F5344CB8AC3E}">
        <p14:creationId xmlns:p14="http://schemas.microsoft.com/office/powerpoint/2010/main" val="3250553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a:extLst>
              <a:ext uri="{FF2B5EF4-FFF2-40B4-BE49-F238E27FC236}">
                <a16:creationId xmlns:a16="http://schemas.microsoft.com/office/drawing/2014/main" id="{05ACC52B-9B2E-EE48-A2FC-11360914B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a:extLst>
              <a:ext uri="{FF2B5EF4-FFF2-40B4-BE49-F238E27FC236}">
                <a16:creationId xmlns:a16="http://schemas.microsoft.com/office/drawing/2014/main" id="{548F66D9-66E4-B55B-36A3-81F9B0764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1924" name="Segnaposto numero diapositiva 3">
            <a:extLst>
              <a:ext uri="{FF2B5EF4-FFF2-40B4-BE49-F238E27FC236}">
                <a16:creationId xmlns:a16="http://schemas.microsoft.com/office/drawing/2014/main" id="{C0823D0A-79E2-F4C3-2565-397054B29A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D999149-FC85-4074-8E84-626CF65E76A1}" type="slidenum">
              <a:rPr lang="en-US" altLang="it-IT" smtClean="0"/>
              <a:pPr/>
              <a:t>31</a:t>
            </a:fld>
            <a:endParaRPr lang="en-US" altLang="it-IT"/>
          </a:p>
        </p:txBody>
      </p:sp>
    </p:spTree>
    <p:extLst>
      <p:ext uri="{BB962C8B-B14F-4D97-AF65-F5344CB8AC3E}">
        <p14:creationId xmlns:p14="http://schemas.microsoft.com/office/powerpoint/2010/main" val="3030462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a:extLst>
              <a:ext uri="{FF2B5EF4-FFF2-40B4-BE49-F238E27FC236}">
                <a16:creationId xmlns:a16="http://schemas.microsoft.com/office/drawing/2014/main" id="{62F4D65F-DFAD-F22E-8C43-6E700CA015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Segnaposto note 2">
            <a:extLst>
              <a:ext uri="{FF2B5EF4-FFF2-40B4-BE49-F238E27FC236}">
                <a16:creationId xmlns:a16="http://schemas.microsoft.com/office/drawing/2014/main" id="{9A5C255A-69C7-2DCE-2E5E-13E57D1AB1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10596" name="Segnaposto numero diapositiva 3">
            <a:extLst>
              <a:ext uri="{FF2B5EF4-FFF2-40B4-BE49-F238E27FC236}">
                <a16:creationId xmlns:a16="http://schemas.microsoft.com/office/drawing/2014/main" id="{CD8C0AF3-E53E-3341-5D7C-7BE2E3253C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D435EAD-C869-4805-B2B0-40E41E6A5AF1}" type="slidenum">
              <a:rPr lang="en-US" altLang="it-IT" smtClean="0"/>
              <a:pPr/>
              <a:t>32</a:t>
            </a:fld>
            <a:endParaRPr lang="en-US"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a:extLst>
              <a:ext uri="{FF2B5EF4-FFF2-40B4-BE49-F238E27FC236}">
                <a16:creationId xmlns:a16="http://schemas.microsoft.com/office/drawing/2014/main" id="{E383A805-906C-2BD7-49EB-0F9EC1D3D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Segnaposto note 2">
            <a:extLst>
              <a:ext uri="{FF2B5EF4-FFF2-40B4-BE49-F238E27FC236}">
                <a16:creationId xmlns:a16="http://schemas.microsoft.com/office/drawing/2014/main" id="{A1C5DB35-215C-39F7-FD21-02DF3212FA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12644" name="Segnaposto numero diapositiva 3">
            <a:extLst>
              <a:ext uri="{FF2B5EF4-FFF2-40B4-BE49-F238E27FC236}">
                <a16:creationId xmlns:a16="http://schemas.microsoft.com/office/drawing/2014/main" id="{3767232E-905B-C541-E724-4F858C57EE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D533BB5-62BB-4DC6-86CC-1E68F00F03EB}" type="slidenum">
              <a:rPr lang="en-US" altLang="it-IT" smtClean="0"/>
              <a:pPr/>
              <a:t>33</a:t>
            </a:fld>
            <a:endParaRPr lang="en-US"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a:extLst>
              <a:ext uri="{FF2B5EF4-FFF2-40B4-BE49-F238E27FC236}">
                <a16:creationId xmlns:a16="http://schemas.microsoft.com/office/drawing/2014/main" id="{A0822100-9BC1-CBEC-8D0D-54CA5F5577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a:extLst>
              <a:ext uri="{FF2B5EF4-FFF2-40B4-BE49-F238E27FC236}">
                <a16:creationId xmlns:a16="http://schemas.microsoft.com/office/drawing/2014/main" id="{0819473C-8C8F-7E64-D27D-BB4EBCC63E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8436" name="Segnaposto numero diapositiva 3">
            <a:extLst>
              <a:ext uri="{FF2B5EF4-FFF2-40B4-BE49-F238E27FC236}">
                <a16:creationId xmlns:a16="http://schemas.microsoft.com/office/drawing/2014/main" id="{2790E6F6-9C04-D7C8-49BF-DAF9705FC9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3EFDDA5-815E-4CB7-92E1-9F3E00D50D63}" type="slidenum">
              <a:rPr lang="en-US" altLang="it-IT" smtClean="0"/>
              <a:pPr/>
              <a:t>7</a:t>
            </a:fld>
            <a:endParaRPr lang="en-US"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a:extLst>
              <a:ext uri="{FF2B5EF4-FFF2-40B4-BE49-F238E27FC236}">
                <a16:creationId xmlns:a16="http://schemas.microsoft.com/office/drawing/2014/main" id="{8BCEF5A8-938B-D6FF-C516-F8238828E1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Segnaposto note 2">
            <a:extLst>
              <a:ext uri="{FF2B5EF4-FFF2-40B4-BE49-F238E27FC236}">
                <a16:creationId xmlns:a16="http://schemas.microsoft.com/office/drawing/2014/main" id="{E370F5B5-A6F2-765D-BE66-6E8B63F84B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14692" name="Segnaposto numero diapositiva 3">
            <a:extLst>
              <a:ext uri="{FF2B5EF4-FFF2-40B4-BE49-F238E27FC236}">
                <a16:creationId xmlns:a16="http://schemas.microsoft.com/office/drawing/2014/main" id="{1531EFE7-36FD-D2AC-81FB-436CF57E89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1E844A7-BBCC-49E7-82E3-F12C43180FB4}" type="slidenum">
              <a:rPr lang="en-US" altLang="it-IT" smtClean="0"/>
              <a:pPr/>
              <a:t>34</a:t>
            </a:fld>
            <a:endParaRPr lang="en-US"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immagine diapositiva 1">
            <a:extLst>
              <a:ext uri="{FF2B5EF4-FFF2-40B4-BE49-F238E27FC236}">
                <a16:creationId xmlns:a16="http://schemas.microsoft.com/office/drawing/2014/main" id="{BB8A1B2D-7C5D-2861-79F5-76AB0E99AA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Segnaposto note 2">
            <a:extLst>
              <a:ext uri="{FF2B5EF4-FFF2-40B4-BE49-F238E27FC236}">
                <a16:creationId xmlns:a16="http://schemas.microsoft.com/office/drawing/2014/main" id="{147C056A-41A8-0E00-CA16-00EA19FA20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16740" name="Segnaposto numero diapositiva 3">
            <a:extLst>
              <a:ext uri="{FF2B5EF4-FFF2-40B4-BE49-F238E27FC236}">
                <a16:creationId xmlns:a16="http://schemas.microsoft.com/office/drawing/2014/main" id="{2F90212E-75AA-5D48-33CD-1A0DD45FA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C2C2D3D-C7E8-41DD-B69E-E7E12B2DFE1A}" type="slidenum">
              <a:rPr lang="en-US" altLang="it-IT" smtClean="0"/>
              <a:pPr/>
              <a:t>35</a:t>
            </a:fld>
            <a:endParaRPr lang="en-US"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immagine diapositiva 1">
            <a:extLst>
              <a:ext uri="{FF2B5EF4-FFF2-40B4-BE49-F238E27FC236}">
                <a16:creationId xmlns:a16="http://schemas.microsoft.com/office/drawing/2014/main" id="{EA25D20D-D716-5DAE-78EF-1EF0FFCA0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Segnaposto note 2">
            <a:extLst>
              <a:ext uri="{FF2B5EF4-FFF2-40B4-BE49-F238E27FC236}">
                <a16:creationId xmlns:a16="http://schemas.microsoft.com/office/drawing/2014/main" id="{6AD82542-8A45-A080-CB8C-9EEA1437C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18788" name="Segnaposto numero diapositiva 3">
            <a:extLst>
              <a:ext uri="{FF2B5EF4-FFF2-40B4-BE49-F238E27FC236}">
                <a16:creationId xmlns:a16="http://schemas.microsoft.com/office/drawing/2014/main" id="{5424BEF3-1A1E-4A41-56EE-33810E7861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AC00766-10AE-40E0-BC18-E249AF3100AC}" type="slidenum">
              <a:rPr lang="en-US" altLang="it-IT" smtClean="0"/>
              <a:pPr/>
              <a:t>36</a:t>
            </a:fld>
            <a:endParaRPr lang="en-US"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a:extLst>
              <a:ext uri="{FF2B5EF4-FFF2-40B4-BE49-F238E27FC236}">
                <a16:creationId xmlns:a16="http://schemas.microsoft.com/office/drawing/2014/main" id="{97501C63-9154-DCBD-1355-F159D4DB5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Segnaposto note 2">
            <a:extLst>
              <a:ext uri="{FF2B5EF4-FFF2-40B4-BE49-F238E27FC236}">
                <a16:creationId xmlns:a16="http://schemas.microsoft.com/office/drawing/2014/main" id="{068CC54C-0A37-F189-D3CA-EA7C14F924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20836" name="Segnaposto numero diapositiva 3">
            <a:extLst>
              <a:ext uri="{FF2B5EF4-FFF2-40B4-BE49-F238E27FC236}">
                <a16:creationId xmlns:a16="http://schemas.microsoft.com/office/drawing/2014/main" id="{92F96710-02BF-CAAC-C4D7-7D4AB60BC9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AC5CF50-EB9B-48E5-AB06-A128612EB7FD}" type="slidenum">
              <a:rPr lang="en-US" altLang="it-IT" smtClean="0"/>
              <a:pPr/>
              <a:t>37</a:t>
            </a:fld>
            <a:endParaRPr lang="en-US"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a:extLst>
              <a:ext uri="{FF2B5EF4-FFF2-40B4-BE49-F238E27FC236}">
                <a16:creationId xmlns:a16="http://schemas.microsoft.com/office/drawing/2014/main" id="{B3511F31-BE21-C090-AAD6-3F7B5DF190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Segnaposto note 2">
            <a:extLst>
              <a:ext uri="{FF2B5EF4-FFF2-40B4-BE49-F238E27FC236}">
                <a16:creationId xmlns:a16="http://schemas.microsoft.com/office/drawing/2014/main" id="{B977700F-9235-C28C-12DD-278AD3B56F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22884" name="Segnaposto numero diapositiva 3">
            <a:extLst>
              <a:ext uri="{FF2B5EF4-FFF2-40B4-BE49-F238E27FC236}">
                <a16:creationId xmlns:a16="http://schemas.microsoft.com/office/drawing/2014/main" id="{E4997778-8C7B-00C6-7850-7F1ABA9F5F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DFB9544-BFC1-4DD5-9032-630475677FB8}" type="slidenum">
              <a:rPr lang="en-US" altLang="it-IT" smtClean="0"/>
              <a:pPr/>
              <a:t>38</a:t>
            </a:fld>
            <a:endParaRPr lang="en-US"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a:extLst>
              <a:ext uri="{FF2B5EF4-FFF2-40B4-BE49-F238E27FC236}">
                <a16:creationId xmlns:a16="http://schemas.microsoft.com/office/drawing/2014/main" id="{C607707D-0DB5-F7EE-57F0-4C24F2C22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a:extLst>
              <a:ext uri="{FF2B5EF4-FFF2-40B4-BE49-F238E27FC236}">
                <a16:creationId xmlns:a16="http://schemas.microsoft.com/office/drawing/2014/main" id="{92DF272E-0092-644A-C946-541A5D3120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24932" name="Segnaposto numero diapositiva 3">
            <a:extLst>
              <a:ext uri="{FF2B5EF4-FFF2-40B4-BE49-F238E27FC236}">
                <a16:creationId xmlns:a16="http://schemas.microsoft.com/office/drawing/2014/main" id="{940C122F-0718-3945-006C-36F4013E1F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AE901C3-2500-4520-96B6-B53A3AFDAB55}" type="slidenum">
              <a:rPr lang="en-US" altLang="it-IT" smtClean="0"/>
              <a:pPr/>
              <a:t>39</a:t>
            </a:fld>
            <a:endParaRPr lang="en-US"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a:extLst>
              <a:ext uri="{FF2B5EF4-FFF2-40B4-BE49-F238E27FC236}">
                <a16:creationId xmlns:a16="http://schemas.microsoft.com/office/drawing/2014/main" id="{C607707D-0DB5-F7EE-57F0-4C24F2C22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a:extLst>
              <a:ext uri="{FF2B5EF4-FFF2-40B4-BE49-F238E27FC236}">
                <a16:creationId xmlns:a16="http://schemas.microsoft.com/office/drawing/2014/main" id="{92DF272E-0092-644A-C946-541A5D3120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24932" name="Segnaposto numero diapositiva 3">
            <a:extLst>
              <a:ext uri="{FF2B5EF4-FFF2-40B4-BE49-F238E27FC236}">
                <a16:creationId xmlns:a16="http://schemas.microsoft.com/office/drawing/2014/main" id="{940C122F-0718-3945-006C-36F4013E1F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AE901C3-2500-4520-96B6-B53A3AFDAB55}" type="slidenum">
              <a:rPr lang="en-US" altLang="it-IT" smtClean="0"/>
              <a:pPr/>
              <a:t>40</a:t>
            </a:fld>
            <a:endParaRPr lang="en-US" altLang="it-IT"/>
          </a:p>
        </p:txBody>
      </p:sp>
    </p:spTree>
    <p:extLst>
      <p:ext uri="{BB962C8B-B14F-4D97-AF65-F5344CB8AC3E}">
        <p14:creationId xmlns:p14="http://schemas.microsoft.com/office/powerpoint/2010/main" val="1366612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a:extLst>
              <a:ext uri="{FF2B5EF4-FFF2-40B4-BE49-F238E27FC236}">
                <a16:creationId xmlns:a16="http://schemas.microsoft.com/office/drawing/2014/main" id="{C607707D-0DB5-F7EE-57F0-4C24F2C22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a:extLst>
              <a:ext uri="{FF2B5EF4-FFF2-40B4-BE49-F238E27FC236}">
                <a16:creationId xmlns:a16="http://schemas.microsoft.com/office/drawing/2014/main" id="{92DF272E-0092-644A-C946-541A5D3120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24932" name="Segnaposto numero diapositiva 3">
            <a:extLst>
              <a:ext uri="{FF2B5EF4-FFF2-40B4-BE49-F238E27FC236}">
                <a16:creationId xmlns:a16="http://schemas.microsoft.com/office/drawing/2014/main" id="{940C122F-0718-3945-006C-36F4013E1F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AE901C3-2500-4520-96B6-B53A3AFDAB55}" type="slidenum">
              <a:rPr lang="en-US" altLang="it-IT" smtClean="0"/>
              <a:pPr/>
              <a:t>41</a:t>
            </a:fld>
            <a:endParaRPr lang="en-US" altLang="it-IT"/>
          </a:p>
        </p:txBody>
      </p:sp>
    </p:spTree>
    <p:extLst>
      <p:ext uri="{BB962C8B-B14F-4D97-AF65-F5344CB8AC3E}">
        <p14:creationId xmlns:p14="http://schemas.microsoft.com/office/powerpoint/2010/main" val="1715108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a:extLst>
              <a:ext uri="{FF2B5EF4-FFF2-40B4-BE49-F238E27FC236}">
                <a16:creationId xmlns:a16="http://schemas.microsoft.com/office/drawing/2014/main" id="{C607707D-0DB5-F7EE-57F0-4C24F2C22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a:extLst>
              <a:ext uri="{FF2B5EF4-FFF2-40B4-BE49-F238E27FC236}">
                <a16:creationId xmlns:a16="http://schemas.microsoft.com/office/drawing/2014/main" id="{92DF272E-0092-644A-C946-541A5D3120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24932" name="Segnaposto numero diapositiva 3">
            <a:extLst>
              <a:ext uri="{FF2B5EF4-FFF2-40B4-BE49-F238E27FC236}">
                <a16:creationId xmlns:a16="http://schemas.microsoft.com/office/drawing/2014/main" id="{940C122F-0718-3945-006C-36F4013E1F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AE901C3-2500-4520-96B6-B53A3AFDAB55}" type="slidenum">
              <a:rPr lang="en-US" altLang="it-IT" smtClean="0"/>
              <a:pPr/>
              <a:t>42</a:t>
            </a:fld>
            <a:endParaRPr lang="en-US" altLang="it-IT"/>
          </a:p>
        </p:txBody>
      </p:sp>
    </p:spTree>
    <p:extLst>
      <p:ext uri="{BB962C8B-B14F-4D97-AF65-F5344CB8AC3E}">
        <p14:creationId xmlns:p14="http://schemas.microsoft.com/office/powerpoint/2010/main" val="1463530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a:extLst>
              <a:ext uri="{FF2B5EF4-FFF2-40B4-BE49-F238E27FC236}">
                <a16:creationId xmlns:a16="http://schemas.microsoft.com/office/drawing/2014/main" id="{C607707D-0DB5-F7EE-57F0-4C24F2C22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a:extLst>
              <a:ext uri="{FF2B5EF4-FFF2-40B4-BE49-F238E27FC236}">
                <a16:creationId xmlns:a16="http://schemas.microsoft.com/office/drawing/2014/main" id="{92DF272E-0092-644A-C946-541A5D3120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24932" name="Segnaposto numero diapositiva 3">
            <a:extLst>
              <a:ext uri="{FF2B5EF4-FFF2-40B4-BE49-F238E27FC236}">
                <a16:creationId xmlns:a16="http://schemas.microsoft.com/office/drawing/2014/main" id="{940C122F-0718-3945-006C-36F4013E1F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AE901C3-2500-4520-96B6-B53A3AFDAB55}" type="slidenum">
              <a:rPr lang="en-US" altLang="it-IT" smtClean="0"/>
              <a:pPr/>
              <a:t>43</a:t>
            </a:fld>
            <a:endParaRPr lang="en-US" altLang="it-IT"/>
          </a:p>
        </p:txBody>
      </p:sp>
    </p:spTree>
    <p:extLst>
      <p:ext uri="{BB962C8B-B14F-4D97-AF65-F5344CB8AC3E}">
        <p14:creationId xmlns:p14="http://schemas.microsoft.com/office/powerpoint/2010/main" val="49236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6BCCA65C-E789-F064-7631-D9372A5BA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DA295A80-92D6-2A2B-7654-B9EDAA23E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484" name="Segnaposto numero diapositiva 3">
            <a:extLst>
              <a:ext uri="{FF2B5EF4-FFF2-40B4-BE49-F238E27FC236}">
                <a16:creationId xmlns:a16="http://schemas.microsoft.com/office/drawing/2014/main" id="{1E6360BD-A743-1A54-1843-C64436AC1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0EC15-BF6F-42D3-8470-6FEC0A3B073F}" type="slidenum">
              <a:rPr lang="en-US" altLang="it-IT" smtClean="0"/>
              <a:pPr/>
              <a:t>8</a:t>
            </a:fld>
            <a:endParaRPr lang="en-US"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immagine diapositiva 1">
            <a:extLst>
              <a:ext uri="{FF2B5EF4-FFF2-40B4-BE49-F238E27FC236}">
                <a16:creationId xmlns:a16="http://schemas.microsoft.com/office/drawing/2014/main" id="{5542F51D-403B-CB09-E247-BBFCB5589B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Segnaposto note 2">
            <a:extLst>
              <a:ext uri="{FF2B5EF4-FFF2-40B4-BE49-F238E27FC236}">
                <a16:creationId xmlns:a16="http://schemas.microsoft.com/office/drawing/2014/main" id="{7E634CD9-FD67-C801-D988-047B562382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41316" name="Segnaposto numero diapositiva 3">
            <a:extLst>
              <a:ext uri="{FF2B5EF4-FFF2-40B4-BE49-F238E27FC236}">
                <a16:creationId xmlns:a16="http://schemas.microsoft.com/office/drawing/2014/main" id="{24E25AE5-AB60-93ED-907E-50F09013D7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73EE4B1-454C-43AF-9518-E30540676CFC}" type="slidenum">
              <a:rPr lang="en-US" altLang="it-IT" smtClean="0"/>
              <a:pPr/>
              <a:t>44</a:t>
            </a:fld>
            <a:endParaRPr lang="en-US"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egnaposto immagine diapositiva 1">
            <a:extLst>
              <a:ext uri="{FF2B5EF4-FFF2-40B4-BE49-F238E27FC236}">
                <a16:creationId xmlns:a16="http://schemas.microsoft.com/office/drawing/2014/main" id="{620E6A80-466B-62DA-C96D-1CBA45D6CB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Segnaposto note 2">
            <a:extLst>
              <a:ext uri="{FF2B5EF4-FFF2-40B4-BE49-F238E27FC236}">
                <a16:creationId xmlns:a16="http://schemas.microsoft.com/office/drawing/2014/main" id="{71A54AAD-1FE6-E448-2AF3-92BA7B815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43364" name="Segnaposto numero diapositiva 3">
            <a:extLst>
              <a:ext uri="{FF2B5EF4-FFF2-40B4-BE49-F238E27FC236}">
                <a16:creationId xmlns:a16="http://schemas.microsoft.com/office/drawing/2014/main" id="{7CEF9FFA-72E4-44BF-9360-40F6E341CB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CC31EF9-879E-49A8-B6F4-E96F5DF0D86E}" type="slidenum">
              <a:rPr lang="en-US" altLang="it-IT" smtClean="0"/>
              <a:pPr/>
              <a:t>45</a:t>
            </a:fld>
            <a:endParaRPr lang="en-US"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egnaposto immagine diapositiva 1">
            <a:extLst>
              <a:ext uri="{FF2B5EF4-FFF2-40B4-BE49-F238E27FC236}">
                <a16:creationId xmlns:a16="http://schemas.microsoft.com/office/drawing/2014/main" id="{8C05C2D4-DCBF-B1D3-9B5A-268299DB9D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Segnaposto note 2">
            <a:extLst>
              <a:ext uri="{FF2B5EF4-FFF2-40B4-BE49-F238E27FC236}">
                <a16:creationId xmlns:a16="http://schemas.microsoft.com/office/drawing/2014/main" id="{4BF5FD07-CB8B-BB38-32F4-E9AF3E2016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45412" name="Segnaposto numero diapositiva 3">
            <a:extLst>
              <a:ext uri="{FF2B5EF4-FFF2-40B4-BE49-F238E27FC236}">
                <a16:creationId xmlns:a16="http://schemas.microsoft.com/office/drawing/2014/main" id="{78FFDAFB-3DF8-DAA9-CF48-E3D3EF43EE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F638CEA-0FDA-4DA9-A5A5-C04A1EF55B99}" type="slidenum">
              <a:rPr lang="en-US" altLang="it-IT" smtClean="0"/>
              <a:pPr/>
              <a:t>46</a:t>
            </a:fld>
            <a:endParaRPr lang="en-US"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egnaposto immagine diapositiva 1">
            <a:extLst>
              <a:ext uri="{FF2B5EF4-FFF2-40B4-BE49-F238E27FC236}">
                <a16:creationId xmlns:a16="http://schemas.microsoft.com/office/drawing/2014/main" id="{AE203474-70FC-8096-92C7-BC949185CF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Segnaposto note 2">
            <a:extLst>
              <a:ext uri="{FF2B5EF4-FFF2-40B4-BE49-F238E27FC236}">
                <a16:creationId xmlns:a16="http://schemas.microsoft.com/office/drawing/2014/main" id="{3D3F2E30-E248-24D3-9447-1B14EC695F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47460" name="Segnaposto numero diapositiva 3">
            <a:extLst>
              <a:ext uri="{FF2B5EF4-FFF2-40B4-BE49-F238E27FC236}">
                <a16:creationId xmlns:a16="http://schemas.microsoft.com/office/drawing/2014/main" id="{F42CF241-0A6D-9733-2C20-BE3D66E377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3C75144-E330-4843-86A6-F4EFF74B2CCE}" type="slidenum">
              <a:rPr lang="en-US" altLang="it-IT" smtClean="0"/>
              <a:pPr/>
              <a:t>47</a:t>
            </a:fld>
            <a:endParaRPr lang="en-US"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immagine diapositiva 1">
            <a:extLst>
              <a:ext uri="{FF2B5EF4-FFF2-40B4-BE49-F238E27FC236}">
                <a16:creationId xmlns:a16="http://schemas.microsoft.com/office/drawing/2014/main" id="{1D41831A-AD0E-8993-0344-A8E4FB6B4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Segnaposto note 2">
            <a:extLst>
              <a:ext uri="{FF2B5EF4-FFF2-40B4-BE49-F238E27FC236}">
                <a16:creationId xmlns:a16="http://schemas.microsoft.com/office/drawing/2014/main" id="{CD35CA64-E128-06E5-377B-0E2FA1637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49508" name="Segnaposto numero diapositiva 3">
            <a:extLst>
              <a:ext uri="{FF2B5EF4-FFF2-40B4-BE49-F238E27FC236}">
                <a16:creationId xmlns:a16="http://schemas.microsoft.com/office/drawing/2014/main" id="{B70BF681-65DC-0CCC-3F43-0C2E63437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9FA430-EADF-4A45-B5C8-481AAE54758E}" type="slidenum">
              <a:rPr lang="en-US" altLang="it-IT" smtClean="0"/>
              <a:pPr/>
              <a:t>48</a:t>
            </a:fld>
            <a:endParaRPr lang="en-US" altLang="it-IT"/>
          </a:p>
        </p:txBody>
      </p:sp>
    </p:spTree>
    <p:extLst>
      <p:ext uri="{BB962C8B-B14F-4D97-AF65-F5344CB8AC3E}">
        <p14:creationId xmlns:p14="http://schemas.microsoft.com/office/powerpoint/2010/main" val="1002110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immagine diapositiva 1">
            <a:extLst>
              <a:ext uri="{FF2B5EF4-FFF2-40B4-BE49-F238E27FC236}">
                <a16:creationId xmlns:a16="http://schemas.microsoft.com/office/drawing/2014/main" id="{1D41831A-AD0E-8993-0344-A8E4FB6B4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Segnaposto note 2">
            <a:extLst>
              <a:ext uri="{FF2B5EF4-FFF2-40B4-BE49-F238E27FC236}">
                <a16:creationId xmlns:a16="http://schemas.microsoft.com/office/drawing/2014/main" id="{CD35CA64-E128-06E5-377B-0E2FA1637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49508" name="Segnaposto numero diapositiva 3">
            <a:extLst>
              <a:ext uri="{FF2B5EF4-FFF2-40B4-BE49-F238E27FC236}">
                <a16:creationId xmlns:a16="http://schemas.microsoft.com/office/drawing/2014/main" id="{B70BF681-65DC-0CCC-3F43-0C2E63437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9FA430-EADF-4A45-B5C8-481AAE54758E}" type="slidenum">
              <a:rPr lang="en-US" altLang="it-IT" smtClean="0"/>
              <a:pPr/>
              <a:t>49</a:t>
            </a:fld>
            <a:endParaRPr lang="en-US"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immagine diapositiva 1">
            <a:extLst>
              <a:ext uri="{FF2B5EF4-FFF2-40B4-BE49-F238E27FC236}">
                <a16:creationId xmlns:a16="http://schemas.microsoft.com/office/drawing/2014/main" id="{1D41831A-AD0E-8993-0344-A8E4FB6B4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Segnaposto note 2">
            <a:extLst>
              <a:ext uri="{FF2B5EF4-FFF2-40B4-BE49-F238E27FC236}">
                <a16:creationId xmlns:a16="http://schemas.microsoft.com/office/drawing/2014/main" id="{CD35CA64-E128-06E5-377B-0E2FA1637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49508" name="Segnaposto numero diapositiva 3">
            <a:extLst>
              <a:ext uri="{FF2B5EF4-FFF2-40B4-BE49-F238E27FC236}">
                <a16:creationId xmlns:a16="http://schemas.microsoft.com/office/drawing/2014/main" id="{B70BF681-65DC-0CCC-3F43-0C2E63437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9FA430-EADF-4A45-B5C8-481AAE54758E}" type="slidenum">
              <a:rPr lang="en-US" altLang="it-IT" smtClean="0"/>
              <a:pPr/>
              <a:t>50</a:t>
            </a:fld>
            <a:endParaRPr lang="en-US" altLang="it-IT"/>
          </a:p>
        </p:txBody>
      </p:sp>
    </p:spTree>
    <p:extLst>
      <p:ext uri="{BB962C8B-B14F-4D97-AF65-F5344CB8AC3E}">
        <p14:creationId xmlns:p14="http://schemas.microsoft.com/office/powerpoint/2010/main" val="36089874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egnaposto immagine diapositiva 1">
            <a:extLst>
              <a:ext uri="{FF2B5EF4-FFF2-40B4-BE49-F238E27FC236}">
                <a16:creationId xmlns:a16="http://schemas.microsoft.com/office/drawing/2014/main" id="{A5EAB479-3447-D8D9-E9DF-81FF87AAE5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Segnaposto note 2">
            <a:extLst>
              <a:ext uri="{FF2B5EF4-FFF2-40B4-BE49-F238E27FC236}">
                <a16:creationId xmlns:a16="http://schemas.microsoft.com/office/drawing/2014/main" id="{F835CBC6-9AC2-3DC4-5629-928BA2B5D9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61796" name="Segnaposto numero diapositiva 3">
            <a:extLst>
              <a:ext uri="{FF2B5EF4-FFF2-40B4-BE49-F238E27FC236}">
                <a16:creationId xmlns:a16="http://schemas.microsoft.com/office/drawing/2014/main" id="{A6B4277F-0C96-203C-07B7-580E1DAD74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3F86BD0-5C34-4955-BD48-48CE86F5A907}" type="slidenum">
              <a:rPr lang="en-US" altLang="it-IT" smtClean="0"/>
              <a:pPr/>
              <a:t>51</a:t>
            </a:fld>
            <a:endParaRPr lang="en-US"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egnaposto immagine diapositiva 1">
            <a:extLst>
              <a:ext uri="{FF2B5EF4-FFF2-40B4-BE49-F238E27FC236}">
                <a16:creationId xmlns:a16="http://schemas.microsoft.com/office/drawing/2014/main" id="{A0E57889-B5F4-CF36-556A-E1D95C772A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Segnaposto note 2">
            <a:extLst>
              <a:ext uri="{FF2B5EF4-FFF2-40B4-BE49-F238E27FC236}">
                <a16:creationId xmlns:a16="http://schemas.microsoft.com/office/drawing/2014/main" id="{AF8596C0-DDEE-F305-F56B-D5E30493F9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63844" name="Segnaposto numero diapositiva 3">
            <a:extLst>
              <a:ext uri="{FF2B5EF4-FFF2-40B4-BE49-F238E27FC236}">
                <a16:creationId xmlns:a16="http://schemas.microsoft.com/office/drawing/2014/main" id="{9DFEC4D4-B074-A76E-F1E0-27708E7544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160E005-21F2-4537-974B-C56A4BE4BFE9}" type="slidenum">
              <a:rPr lang="en-US" altLang="it-IT" smtClean="0"/>
              <a:pPr/>
              <a:t>52</a:t>
            </a:fld>
            <a:endParaRPr lang="en-US"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a:extLst>
              <a:ext uri="{FF2B5EF4-FFF2-40B4-BE49-F238E27FC236}">
                <a16:creationId xmlns:a16="http://schemas.microsoft.com/office/drawing/2014/main" id="{9AC61030-F6FE-1991-784C-07F323D1F2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Segnaposto note 2">
            <a:extLst>
              <a:ext uri="{FF2B5EF4-FFF2-40B4-BE49-F238E27FC236}">
                <a16:creationId xmlns:a16="http://schemas.microsoft.com/office/drawing/2014/main" id="{A18C4B66-4DCA-0932-2723-14B502270B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65892" name="Segnaposto numero diapositiva 3">
            <a:extLst>
              <a:ext uri="{FF2B5EF4-FFF2-40B4-BE49-F238E27FC236}">
                <a16:creationId xmlns:a16="http://schemas.microsoft.com/office/drawing/2014/main" id="{9CA1CBF3-18F1-8E12-93D6-867D63538A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95E3ED0-AA82-4D2B-ACD0-2850580597F9}" type="slidenum">
              <a:rPr lang="en-US" altLang="it-IT" smtClean="0"/>
              <a:pPr/>
              <a:t>53</a:t>
            </a:fld>
            <a:endParaRPr lang="en-US"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6BCCA65C-E789-F064-7631-D9372A5BA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DA295A80-92D6-2A2B-7654-B9EDAA23E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484" name="Segnaposto numero diapositiva 3">
            <a:extLst>
              <a:ext uri="{FF2B5EF4-FFF2-40B4-BE49-F238E27FC236}">
                <a16:creationId xmlns:a16="http://schemas.microsoft.com/office/drawing/2014/main" id="{1E6360BD-A743-1A54-1843-C64436AC1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0EC15-BF6F-42D3-8470-6FEC0A3B073F}" type="slidenum">
              <a:rPr lang="en-US" altLang="it-IT" smtClean="0"/>
              <a:pPr/>
              <a:t>9</a:t>
            </a:fld>
            <a:endParaRPr lang="en-US" altLang="it-IT"/>
          </a:p>
        </p:txBody>
      </p:sp>
    </p:spTree>
    <p:extLst>
      <p:ext uri="{BB962C8B-B14F-4D97-AF65-F5344CB8AC3E}">
        <p14:creationId xmlns:p14="http://schemas.microsoft.com/office/powerpoint/2010/main" val="3691520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egnaposto immagine diapositiva 1">
            <a:extLst>
              <a:ext uri="{FF2B5EF4-FFF2-40B4-BE49-F238E27FC236}">
                <a16:creationId xmlns:a16="http://schemas.microsoft.com/office/drawing/2014/main" id="{8C3F0D40-EC01-D990-6B1F-CFE718E207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Segnaposto note 2">
            <a:extLst>
              <a:ext uri="{FF2B5EF4-FFF2-40B4-BE49-F238E27FC236}">
                <a16:creationId xmlns:a16="http://schemas.microsoft.com/office/drawing/2014/main" id="{43D10814-187D-DCDC-38BB-6BAD97986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67940" name="Segnaposto numero diapositiva 3">
            <a:extLst>
              <a:ext uri="{FF2B5EF4-FFF2-40B4-BE49-F238E27FC236}">
                <a16:creationId xmlns:a16="http://schemas.microsoft.com/office/drawing/2014/main" id="{638F6EB9-BE78-FA90-31A2-B65EF3F3AD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C170807-9128-40C2-8E45-8842CC739143}" type="slidenum">
              <a:rPr lang="en-US" altLang="it-IT" smtClean="0"/>
              <a:pPr/>
              <a:t>54</a:t>
            </a:fld>
            <a:endParaRPr lang="en-US"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egnaposto immagine diapositiva 1">
            <a:extLst>
              <a:ext uri="{FF2B5EF4-FFF2-40B4-BE49-F238E27FC236}">
                <a16:creationId xmlns:a16="http://schemas.microsoft.com/office/drawing/2014/main" id="{DCD50FCB-A86C-4240-3CDC-769254187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Segnaposto note 2">
            <a:extLst>
              <a:ext uri="{FF2B5EF4-FFF2-40B4-BE49-F238E27FC236}">
                <a16:creationId xmlns:a16="http://schemas.microsoft.com/office/drawing/2014/main" id="{907A556B-26CB-9218-5E04-60D98F4A2B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69988" name="Segnaposto numero diapositiva 3">
            <a:extLst>
              <a:ext uri="{FF2B5EF4-FFF2-40B4-BE49-F238E27FC236}">
                <a16:creationId xmlns:a16="http://schemas.microsoft.com/office/drawing/2014/main" id="{22AC94CF-8C28-D3A1-6E21-CBDE95DAD1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1DCAA8-F5A8-466C-857F-BED4D99492D6}" type="slidenum">
              <a:rPr lang="en-US" altLang="it-IT" smtClean="0"/>
              <a:pPr/>
              <a:t>55</a:t>
            </a:fld>
            <a:endParaRPr lang="en-US"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egnaposto immagine diapositiva 1">
            <a:extLst>
              <a:ext uri="{FF2B5EF4-FFF2-40B4-BE49-F238E27FC236}">
                <a16:creationId xmlns:a16="http://schemas.microsoft.com/office/drawing/2014/main" id="{A48EFEF1-44F4-0774-0F55-8A69A6AE6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Segnaposto note 2">
            <a:extLst>
              <a:ext uri="{FF2B5EF4-FFF2-40B4-BE49-F238E27FC236}">
                <a16:creationId xmlns:a16="http://schemas.microsoft.com/office/drawing/2014/main" id="{AFFCD502-8ECC-7459-D744-9A17D55A6F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72036" name="Segnaposto numero diapositiva 3">
            <a:extLst>
              <a:ext uri="{FF2B5EF4-FFF2-40B4-BE49-F238E27FC236}">
                <a16:creationId xmlns:a16="http://schemas.microsoft.com/office/drawing/2014/main" id="{0CEC7E38-3CFD-0A1B-3029-B92E5D2EBB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53ADCFC-2783-4D80-9DD1-53906A7C1A9F}" type="slidenum">
              <a:rPr lang="en-US" altLang="it-IT" smtClean="0"/>
              <a:pPr/>
              <a:t>56</a:t>
            </a:fld>
            <a:endParaRPr lang="en-US"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egnaposto immagine diapositiva 1">
            <a:extLst>
              <a:ext uri="{FF2B5EF4-FFF2-40B4-BE49-F238E27FC236}">
                <a16:creationId xmlns:a16="http://schemas.microsoft.com/office/drawing/2014/main" id="{35998C95-106D-3070-01F9-1CA3365907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Segnaposto note 2">
            <a:extLst>
              <a:ext uri="{FF2B5EF4-FFF2-40B4-BE49-F238E27FC236}">
                <a16:creationId xmlns:a16="http://schemas.microsoft.com/office/drawing/2014/main" id="{4119C543-53CB-F8ED-7753-239C6459C2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74084" name="Segnaposto numero diapositiva 3">
            <a:extLst>
              <a:ext uri="{FF2B5EF4-FFF2-40B4-BE49-F238E27FC236}">
                <a16:creationId xmlns:a16="http://schemas.microsoft.com/office/drawing/2014/main" id="{5DC07CBD-4D99-B5F5-CAA3-7D66152254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BFA99D3-682F-478E-9E2D-D15040FD781C}" type="slidenum">
              <a:rPr lang="en-US" altLang="it-IT" smtClean="0"/>
              <a:pPr/>
              <a:t>57</a:t>
            </a:fld>
            <a:endParaRPr lang="en-US" alt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egnaposto immagine diapositiva 1">
            <a:extLst>
              <a:ext uri="{FF2B5EF4-FFF2-40B4-BE49-F238E27FC236}">
                <a16:creationId xmlns:a16="http://schemas.microsoft.com/office/drawing/2014/main" id="{72E56EAF-7B9C-D5CC-94DA-1062BD5B6D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Segnaposto note 2">
            <a:extLst>
              <a:ext uri="{FF2B5EF4-FFF2-40B4-BE49-F238E27FC236}">
                <a16:creationId xmlns:a16="http://schemas.microsoft.com/office/drawing/2014/main" id="{180090C1-6B25-7C66-4F6A-F797A05539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76132" name="Segnaposto numero diapositiva 3">
            <a:extLst>
              <a:ext uri="{FF2B5EF4-FFF2-40B4-BE49-F238E27FC236}">
                <a16:creationId xmlns:a16="http://schemas.microsoft.com/office/drawing/2014/main" id="{0EB5C2FF-EF68-074C-3A95-53979B6A89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5B7685D-673A-407C-8774-0882AD242A69}" type="slidenum">
              <a:rPr lang="en-US" altLang="it-IT" smtClean="0"/>
              <a:pPr/>
              <a:t>58</a:t>
            </a:fld>
            <a:endParaRPr lang="en-US" alt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egnaposto immagine diapositiva 1">
            <a:extLst>
              <a:ext uri="{FF2B5EF4-FFF2-40B4-BE49-F238E27FC236}">
                <a16:creationId xmlns:a16="http://schemas.microsoft.com/office/drawing/2014/main" id="{327F7607-92A9-DD62-BCCB-320704AE2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Segnaposto note 2">
            <a:extLst>
              <a:ext uri="{FF2B5EF4-FFF2-40B4-BE49-F238E27FC236}">
                <a16:creationId xmlns:a16="http://schemas.microsoft.com/office/drawing/2014/main" id="{9D6E0D81-406A-85D1-7FCE-C52BBF705B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78180" name="Segnaposto numero diapositiva 3">
            <a:extLst>
              <a:ext uri="{FF2B5EF4-FFF2-40B4-BE49-F238E27FC236}">
                <a16:creationId xmlns:a16="http://schemas.microsoft.com/office/drawing/2014/main" id="{70C3FCE6-254B-0DAE-32C2-B03AFEC4A3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7BF77C7-4CC6-46D4-AC83-097940E8A157}" type="slidenum">
              <a:rPr lang="en-US" altLang="it-IT" smtClean="0"/>
              <a:pPr/>
              <a:t>59</a:t>
            </a:fld>
            <a:endParaRPr lang="en-US" alt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egnaposto immagine diapositiva 1">
            <a:extLst>
              <a:ext uri="{FF2B5EF4-FFF2-40B4-BE49-F238E27FC236}">
                <a16:creationId xmlns:a16="http://schemas.microsoft.com/office/drawing/2014/main" id="{43CD5C24-3031-32ED-BE14-3466D722E5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Segnaposto note 2">
            <a:extLst>
              <a:ext uri="{FF2B5EF4-FFF2-40B4-BE49-F238E27FC236}">
                <a16:creationId xmlns:a16="http://schemas.microsoft.com/office/drawing/2014/main" id="{5401C596-CBA2-633E-4ED9-0B209E3AAE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80228" name="Segnaposto numero diapositiva 3">
            <a:extLst>
              <a:ext uri="{FF2B5EF4-FFF2-40B4-BE49-F238E27FC236}">
                <a16:creationId xmlns:a16="http://schemas.microsoft.com/office/drawing/2014/main" id="{D33F1A0E-F152-E531-E98A-157DEB30B2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59C6FBA-4334-45D7-BBF0-0E951DB440F7}" type="slidenum">
              <a:rPr lang="en-US" altLang="it-IT" smtClean="0"/>
              <a:pPr/>
              <a:t>60</a:t>
            </a:fld>
            <a:endParaRPr lang="en-US" alt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egnaposto immagine diapositiva 1">
            <a:extLst>
              <a:ext uri="{FF2B5EF4-FFF2-40B4-BE49-F238E27FC236}">
                <a16:creationId xmlns:a16="http://schemas.microsoft.com/office/drawing/2014/main" id="{0689A96B-A63F-99C3-404C-46F23BDCC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Segnaposto note 2">
            <a:extLst>
              <a:ext uri="{FF2B5EF4-FFF2-40B4-BE49-F238E27FC236}">
                <a16:creationId xmlns:a16="http://schemas.microsoft.com/office/drawing/2014/main" id="{4F922E35-01E0-AFE4-97ED-BABAC58479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82276" name="Segnaposto numero diapositiva 3">
            <a:extLst>
              <a:ext uri="{FF2B5EF4-FFF2-40B4-BE49-F238E27FC236}">
                <a16:creationId xmlns:a16="http://schemas.microsoft.com/office/drawing/2014/main" id="{DD149EB0-4C1B-1024-98B3-2FFED5BE0E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1A63BB9-4CBC-46BE-8B27-7E05FBBBD44E}" type="slidenum">
              <a:rPr lang="en-US" altLang="it-IT" smtClean="0"/>
              <a:pPr/>
              <a:t>61</a:t>
            </a:fld>
            <a:endParaRPr lang="en-US" alt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egnaposto immagine diapositiva 1">
            <a:extLst>
              <a:ext uri="{FF2B5EF4-FFF2-40B4-BE49-F238E27FC236}">
                <a16:creationId xmlns:a16="http://schemas.microsoft.com/office/drawing/2014/main" id="{29BF2C0C-9262-F640-2091-564EB5ACF1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Segnaposto note 2">
            <a:extLst>
              <a:ext uri="{FF2B5EF4-FFF2-40B4-BE49-F238E27FC236}">
                <a16:creationId xmlns:a16="http://schemas.microsoft.com/office/drawing/2014/main" id="{96E28E71-10C8-CD40-5E91-E09BE8B8DC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84324" name="Segnaposto numero diapositiva 3">
            <a:extLst>
              <a:ext uri="{FF2B5EF4-FFF2-40B4-BE49-F238E27FC236}">
                <a16:creationId xmlns:a16="http://schemas.microsoft.com/office/drawing/2014/main" id="{8BB98997-2EA8-5DFF-F410-D8EFB20430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EDCA1D-6E3B-4CA6-BBC3-4EE6435DF415}" type="slidenum">
              <a:rPr lang="en-US" altLang="it-IT" smtClean="0"/>
              <a:pPr/>
              <a:t>62</a:t>
            </a:fld>
            <a:endParaRPr lang="en-US" alt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egnaposto immagine diapositiva 1">
            <a:extLst>
              <a:ext uri="{FF2B5EF4-FFF2-40B4-BE49-F238E27FC236}">
                <a16:creationId xmlns:a16="http://schemas.microsoft.com/office/drawing/2014/main" id="{14F3FC82-3782-BEE4-392A-9320E3434E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Segnaposto note 2">
            <a:extLst>
              <a:ext uri="{FF2B5EF4-FFF2-40B4-BE49-F238E27FC236}">
                <a16:creationId xmlns:a16="http://schemas.microsoft.com/office/drawing/2014/main" id="{9D29387F-4368-72BE-FFC0-F441A65AB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86372" name="Segnaposto numero diapositiva 3">
            <a:extLst>
              <a:ext uri="{FF2B5EF4-FFF2-40B4-BE49-F238E27FC236}">
                <a16:creationId xmlns:a16="http://schemas.microsoft.com/office/drawing/2014/main" id="{9033C323-761A-9B1C-853C-E89C3FAC20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8B0058A-672B-48E4-AADE-FDA14C2416B2}" type="slidenum">
              <a:rPr lang="en-US" altLang="it-IT" smtClean="0"/>
              <a:pPr/>
              <a:t>63</a:t>
            </a:fld>
            <a:endParaRPr lang="en-US"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6BCCA65C-E789-F064-7631-D9372A5BA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DA295A80-92D6-2A2B-7654-B9EDAA23E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484" name="Segnaposto numero diapositiva 3">
            <a:extLst>
              <a:ext uri="{FF2B5EF4-FFF2-40B4-BE49-F238E27FC236}">
                <a16:creationId xmlns:a16="http://schemas.microsoft.com/office/drawing/2014/main" id="{1E6360BD-A743-1A54-1843-C64436AC1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0EC15-BF6F-42D3-8470-6FEC0A3B073F}" type="slidenum">
              <a:rPr lang="en-US" altLang="it-IT" smtClean="0"/>
              <a:pPr/>
              <a:t>10</a:t>
            </a:fld>
            <a:endParaRPr lang="en-US" altLang="it-IT"/>
          </a:p>
        </p:txBody>
      </p:sp>
    </p:spTree>
    <p:extLst>
      <p:ext uri="{BB962C8B-B14F-4D97-AF65-F5344CB8AC3E}">
        <p14:creationId xmlns:p14="http://schemas.microsoft.com/office/powerpoint/2010/main" val="36100104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egnaposto immagine diapositiva 1">
            <a:extLst>
              <a:ext uri="{FF2B5EF4-FFF2-40B4-BE49-F238E27FC236}">
                <a16:creationId xmlns:a16="http://schemas.microsoft.com/office/drawing/2014/main" id="{5C2B7EEE-9A9C-E4B2-681D-A72EA6E97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Segnaposto note 2">
            <a:extLst>
              <a:ext uri="{FF2B5EF4-FFF2-40B4-BE49-F238E27FC236}">
                <a16:creationId xmlns:a16="http://schemas.microsoft.com/office/drawing/2014/main" id="{D9391880-1AD0-B156-54F5-74CA7D4A0A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88420" name="Segnaposto numero diapositiva 3">
            <a:extLst>
              <a:ext uri="{FF2B5EF4-FFF2-40B4-BE49-F238E27FC236}">
                <a16:creationId xmlns:a16="http://schemas.microsoft.com/office/drawing/2014/main" id="{013A4D21-9993-14E1-2BBF-471B0E490C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61CDD56-6D4D-4946-A19A-ACF24F6882D9}" type="slidenum">
              <a:rPr lang="en-US" altLang="it-IT" smtClean="0"/>
              <a:pPr/>
              <a:t>64</a:t>
            </a:fld>
            <a:endParaRPr lang="en-US" alt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egnaposto immagine diapositiva 1">
            <a:extLst>
              <a:ext uri="{FF2B5EF4-FFF2-40B4-BE49-F238E27FC236}">
                <a16:creationId xmlns:a16="http://schemas.microsoft.com/office/drawing/2014/main" id="{9785E5E4-B0E9-6446-9874-C67DE44517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Segnaposto note 2">
            <a:extLst>
              <a:ext uri="{FF2B5EF4-FFF2-40B4-BE49-F238E27FC236}">
                <a16:creationId xmlns:a16="http://schemas.microsoft.com/office/drawing/2014/main" id="{B9245BBB-F795-174D-E4CF-7C85A752D2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90468" name="Segnaposto numero diapositiva 3">
            <a:extLst>
              <a:ext uri="{FF2B5EF4-FFF2-40B4-BE49-F238E27FC236}">
                <a16:creationId xmlns:a16="http://schemas.microsoft.com/office/drawing/2014/main" id="{4C91BB1E-47BC-B4EA-1EFF-4586D87164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241B1F5-B295-496C-9303-C65D6EA90B08}" type="slidenum">
              <a:rPr lang="en-US" altLang="it-IT" smtClean="0"/>
              <a:pPr/>
              <a:t>65</a:t>
            </a:fld>
            <a:endParaRPr lang="en-US" altLang="it-IT"/>
          </a:p>
        </p:txBody>
      </p:sp>
    </p:spTree>
    <p:extLst>
      <p:ext uri="{BB962C8B-B14F-4D97-AF65-F5344CB8AC3E}">
        <p14:creationId xmlns:p14="http://schemas.microsoft.com/office/powerpoint/2010/main" val="2653750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egnaposto immagine diapositiva 1">
            <a:extLst>
              <a:ext uri="{FF2B5EF4-FFF2-40B4-BE49-F238E27FC236}">
                <a16:creationId xmlns:a16="http://schemas.microsoft.com/office/drawing/2014/main" id="{9785E5E4-B0E9-6446-9874-C67DE44517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Segnaposto note 2">
            <a:extLst>
              <a:ext uri="{FF2B5EF4-FFF2-40B4-BE49-F238E27FC236}">
                <a16:creationId xmlns:a16="http://schemas.microsoft.com/office/drawing/2014/main" id="{B9245BBB-F795-174D-E4CF-7C85A752D2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90468" name="Segnaposto numero diapositiva 3">
            <a:extLst>
              <a:ext uri="{FF2B5EF4-FFF2-40B4-BE49-F238E27FC236}">
                <a16:creationId xmlns:a16="http://schemas.microsoft.com/office/drawing/2014/main" id="{4C91BB1E-47BC-B4EA-1EFF-4586D87164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241B1F5-B295-496C-9303-C65D6EA90B08}" type="slidenum">
              <a:rPr lang="en-US" altLang="it-IT" smtClean="0"/>
              <a:pPr/>
              <a:t>66</a:t>
            </a:fld>
            <a:endParaRPr lang="en-US" alt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egnaposto immagine diapositiva 1">
            <a:extLst>
              <a:ext uri="{FF2B5EF4-FFF2-40B4-BE49-F238E27FC236}">
                <a16:creationId xmlns:a16="http://schemas.microsoft.com/office/drawing/2014/main" id="{9785E5E4-B0E9-6446-9874-C67DE44517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Segnaposto note 2">
            <a:extLst>
              <a:ext uri="{FF2B5EF4-FFF2-40B4-BE49-F238E27FC236}">
                <a16:creationId xmlns:a16="http://schemas.microsoft.com/office/drawing/2014/main" id="{B9245BBB-F795-174D-E4CF-7C85A752D2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90468" name="Segnaposto numero diapositiva 3">
            <a:extLst>
              <a:ext uri="{FF2B5EF4-FFF2-40B4-BE49-F238E27FC236}">
                <a16:creationId xmlns:a16="http://schemas.microsoft.com/office/drawing/2014/main" id="{4C91BB1E-47BC-B4EA-1EFF-4586D87164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241B1F5-B295-496C-9303-C65D6EA90B08}" type="slidenum">
              <a:rPr lang="en-US" altLang="it-IT" smtClean="0"/>
              <a:pPr/>
              <a:t>67</a:t>
            </a:fld>
            <a:endParaRPr lang="en-US" altLang="it-IT"/>
          </a:p>
        </p:txBody>
      </p:sp>
    </p:spTree>
    <p:extLst>
      <p:ext uri="{BB962C8B-B14F-4D97-AF65-F5344CB8AC3E}">
        <p14:creationId xmlns:p14="http://schemas.microsoft.com/office/powerpoint/2010/main" val="42074518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egnaposto immagine diapositiva 1">
            <a:extLst>
              <a:ext uri="{FF2B5EF4-FFF2-40B4-BE49-F238E27FC236}">
                <a16:creationId xmlns:a16="http://schemas.microsoft.com/office/drawing/2014/main" id="{3C8CC194-6EA0-3B1B-DA77-105D24DC4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Segnaposto note 2">
            <a:extLst>
              <a:ext uri="{FF2B5EF4-FFF2-40B4-BE49-F238E27FC236}">
                <a16:creationId xmlns:a16="http://schemas.microsoft.com/office/drawing/2014/main" id="{1C831DFD-1357-18FF-9B9B-4B8AA31F8B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4804" name="Segnaposto numero diapositiva 3">
            <a:extLst>
              <a:ext uri="{FF2B5EF4-FFF2-40B4-BE49-F238E27FC236}">
                <a16:creationId xmlns:a16="http://schemas.microsoft.com/office/drawing/2014/main" id="{5F74D933-84D2-0A1F-1584-CE4686C17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0BA2519-F891-4186-9F67-0566754FE8B1}" type="slidenum">
              <a:rPr lang="en-US" altLang="it-IT" smtClean="0"/>
              <a:pPr/>
              <a:t>68</a:t>
            </a:fld>
            <a:endParaRPr lang="en-US" alt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egnaposto immagine diapositiva 1">
            <a:extLst>
              <a:ext uri="{FF2B5EF4-FFF2-40B4-BE49-F238E27FC236}">
                <a16:creationId xmlns:a16="http://schemas.microsoft.com/office/drawing/2014/main" id="{F6B6B7B3-9E3B-8155-E1A4-1E15B5E150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Segnaposto note 2">
            <a:extLst>
              <a:ext uri="{FF2B5EF4-FFF2-40B4-BE49-F238E27FC236}">
                <a16:creationId xmlns:a16="http://schemas.microsoft.com/office/drawing/2014/main" id="{916F6DBA-DFB2-6CAF-845E-BB6A0BAD3C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6852" name="Segnaposto numero diapositiva 3">
            <a:extLst>
              <a:ext uri="{FF2B5EF4-FFF2-40B4-BE49-F238E27FC236}">
                <a16:creationId xmlns:a16="http://schemas.microsoft.com/office/drawing/2014/main" id="{8353D09C-D6EA-4602-2D38-822F78843C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6F0F742-8682-4402-AF4A-AA96C2F07C45}" type="slidenum">
              <a:rPr lang="en-US" altLang="it-IT" smtClean="0"/>
              <a:pPr/>
              <a:t>69</a:t>
            </a:fld>
            <a:endParaRPr lang="en-US" alt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egnaposto immagine diapositiva 1">
            <a:extLst>
              <a:ext uri="{FF2B5EF4-FFF2-40B4-BE49-F238E27FC236}">
                <a16:creationId xmlns:a16="http://schemas.microsoft.com/office/drawing/2014/main" id="{3A5D52CE-CF32-9556-6898-B119387BC1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Segnaposto note 2">
            <a:extLst>
              <a:ext uri="{FF2B5EF4-FFF2-40B4-BE49-F238E27FC236}">
                <a16:creationId xmlns:a16="http://schemas.microsoft.com/office/drawing/2014/main" id="{3696AE8D-62C5-F31C-F012-C2966CEB9A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8900" name="Segnaposto numero diapositiva 3">
            <a:extLst>
              <a:ext uri="{FF2B5EF4-FFF2-40B4-BE49-F238E27FC236}">
                <a16:creationId xmlns:a16="http://schemas.microsoft.com/office/drawing/2014/main" id="{96DA4071-7BCB-AE6D-8957-320FF6B3CE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8B6EA85-BEF9-4F47-AB9B-92017F788E0D}" type="slidenum">
              <a:rPr lang="en-US" altLang="it-IT" smtClean="0"/>
              <a:pPr/>
              <a:t>70</a:t>
            </a:fld>
            <a:endParaRPr lang="en-US" alt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egnaposto immagine diapositiva 1">
            <a:extLst>
              <a:ext uri="{FF2B5EF4-FFF2-40B4-BE49-F238E27FC236}">
                <a16:creationId xmlns:a16="http://schemas.microsoft.com/office/drawing/2014/main" id="{58B6D8AA-0DDD-52B6-658B-1F477C0219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Segnaposto note 2">
            <a:extLst>
              <a:ext uri="{FF2B5EF4-FFF2-40B4-BE49-F238E27FC236}">
                <a16:creationId xmlns:a16="http://schemas.microsoft.com/office/drawing/2014/main" id="{281B65DE-9D8D-F57E-B8E8-47FC738361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10948" name="Segnaposto numero diapositiva 3">
            <a:extLst>
              <a:ext uri="{FF2B5EF4-FFF2-40B4-BE49-F238E27FC236}">
                <a16:creationId xmlns:a16="http://schemas.microsoft.com/office/drawing/2014/main" id="{647FA32C-AEEE-E0B4-0639-3AAB34E3E3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FAAE0C0-FDE9-40F0-81A5-A3C9B7A68405}" type="slidenum">
              <a:rPr lang="en-US" altLang="it-IT" smtClean="0"/>
              <a:pPr/>
              <a:t>71</a:t>
            </a:fld>
            <a:endParaRPr lang="en-US" alt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egnaposto immagine diapositiva 1">
            <a:extLst>
              <a:ext uri="{FF2B5EF4-FFF2-40B4-BE49-F238E27FC236}">
                <a16:creationId xmlns:a16="http://schemas.microsoft.com/office/drawing/2014/main" id="{58B6D8AA-0DDD-52B6-658B-1F477C0219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Segnaposto note 2">
            <a:extLst>
              <a:ext uri="{FF2B5EF4-FFF2-40B4-BE49-F238E27FC236}">
                <a16:creationId xmlns:a16="http://schemas.microsoft.com/office/drawing/2014/main" id="{281B65DE-9D8D-F57E-B8E8-47FC738361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10948" name="Segnaposto numero diapositiva 3">
            <a:extLst>
              <a:ext uri="{FF2B5EF4-FFF2-40B4-BE49-F238E27FC236}">
                <a16:creationId xmlns:a16="http://schemas.microsoft.com/office/drawing/2014/main" id="{647FA32C-AEEE-E0B4-0639-3AAB34E3E3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FAAE0C0-FDE9-40F0-81A5-A3C9B7A68405}" type="slidenum">
              <a:rPr lang="en-US" altLang="it-IT" smtClean="0"/>
              <a:pPr/>
              <a:t>72</a:t>
            </a:fld>
            <a:endParaRPr lang="en-US" altLang="it-IT"/>
          </a:p>
        </p:txBody>
      </p:sp>
    </p:spTree>
    <p:extLst>
      <p:ext uri="{BB962C8B-B14F-4D97-AF65-F5344CB8AC3E}">
        <p14:creationId xmlns:p14="http://schemas.microsoft.com/office/powerpoint/2010/main" val="10442691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egnaposto immagine diapositiva 1">
            <a:extLst>
              <a:ext uri="{FF2B5EF4-FFF2-40B4-BE49-F238E27FC236}">
                <a16:creationId xmlns:a16="http://schemas.microsoft.com/office/drawing/2014/main" id="{6248B4BE-4B1A-8175-3034-EE3451BC94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Segnaposto note 2">
            <a:extLst>
              <a:ext uri="{FF2B5EF4-FFF2-40B4-BE49-F238E27FC236}">
                <a16:creationId xmlns:a16="http://schemas.microsoft.com/office/drawing/2014/main" id="{C7D29EA7-C151-3C46-F427-558E95E3BB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12996" name="Segnaposto numero diapositiva 3">
            <a:extLst>
              <a:ext uri="{FF2B5EF4-FFF2-40B4-BE49-F238E27FC236}">
                <a16:creationId xmlns:a16="http://schemas.microsoft.com/office/drawing/2014/main" id="{4FF0DF69-B244-7C3A-95C6-0E3D28B8A9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407E4E6-CE44-4E52-A84E-63F3593C6CA3}" type="slidenum">
              <a:rPr lang="en-US" altLang="it-IT" smtClean="0"/>
              <a:pPr/>
              <a:t>73</a:t>
            </a:fld>
            <a:endParaRPr lang="en-US"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6BCCA65C-E789-F064-7631-D9372A5BA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DA295A80-92D6-2A2B-7654-B9EDAA23E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484" name="Segnaposto numero diapositiva 3">
            <a:extLst>
              <a:ext uri="{FF2B5EF4-FFF2-40B4-BE49-F238E27FC236}">
                <a16:creationId xmlns:a16="http://schemas.microsoft.com/office/drawing/2014/main" id="{1E6360BD-A743-1A54-1843-C64436AC1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0EC15-BF6F-42D3-8470-6FEC0A3B073F}" type="slidenum">
              <a:rPr lang="en-US" altLang="it-IT" smtClean="0"/>
              <a:pPr/>
              <a:t>11</a:t>
            </a:fld>
            <a:endParaRPr lang="en-US" altLang="it-IT"/>
          </a:p>
        </p:txBody>
      </p:sp>
    </p:spTree>
    <p:extLst>
      <p:ext uri="{BB962C8B-B14F-4D97-AF65-F5344CB8AC3E}">
        <p14:creationId xmlns:p14="http://schemas.microsoft.com/office/powerpoint/2010/main" val="15109076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egnaposto immagine diapositiva 1">
            <a:extLst>
              <a:ext uri="{FF2B5EF4-FFF2-40B4-BE49-F238E27FC236}">
                <a16:creationId xmlns:a16="http://schemas.microsoft.com/office/drawing/2014/main" id="{DD47509D-F01A-265B-1916-01D33AA5EA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Segnaposto note 2">
            <a:extLst>
              <a:ext uri="{FF2B5EF4-FFF2-40B4-BE49-F238E27FC236}">
                <a16:creationId xmlns:a16="http://schemas.microsoft.com/office/drawing/2014/main" id="{F2B15271-F601-3441-977F-CC40275B01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15044" name="Segnaposto numero diapositiva 3">
            <a:extLst>
              <a:ext uri="{FF2B5EF4-FFF2-40B4-BE49-F238E27FC236}">
                <a16:creationId xmlns:a16="http://schemas.microsoft.com/office/drawing/2014/main" id="{D8AB2EE9-7A02-F639-702C-2767BC304C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6E09263-DAEE-4D1F-9DF3-81DD53DC3EF5}" type="slidenum">
              <a:rPr lang="en-US" altLang="it-IT" smtClean="0"/>
              <a:pPr/>
              <a:t>74</a:t>
            </a:fld>
            <a:endParaRPr lang="en-US" altLang="it-IT"/>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egnaposto immagine diapositiva 1">
            <a:extLst>
              <a:ext uri="{FF2B5EF4-FFF2-40B4-BE49-F238E27FC236}">
                <a16:creationId xmlns:a16="http://schemas.microsoft.com/office/drawing/2014/main" id="{C6042F6F-7897-17BB-A729-2CEF92B197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Segnaposto note 2">
            <a:extLst>
              <a:ext uri="{FF2B5EF4-FFF2-40B4-BE49-F238E27FC236}">
                <a16:creationId xmlns:a16="http://schemas.microsoft.com/office/drawing/2014/main" id="{5ECFCBEC-ED07-2714-1D18-3D514DF7AE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17092" name="Segnaposto numero diapositiva 3">
            <a:extLst>
              <a:ext uri="{FF2B5EF4-FFF2-40B4-BE49-F238E27FC236}">
                <a16:creationId xmlns:a16="http://schemas.microsoft.com/office/drawing/2014/main" id="{B794F501-D420-16BE-6859-E46D4989A9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2978713-1D03-44B4-B477-9AFD98A3759D}" type="slidenum">
              <a:rPr lang="en-US" altLang="it-IT" smtClean="0"/>
              <a:pPr/>
              <a:t>75</a:t>
            </a:fld>
            <a:endParaRPr lang="en-US" altLang="it-IT"/>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egnaposto immagine diapositiva 1">
            <a:extLst>
              <a:ext uri="{FF2B5EF4-FFF2-40B4-BE49-F238E27FC236}">
                <a16:creationId xmlns:a16="http://schemas.microsoft.com/office/drawing/2014/main" id="{2B6CB8F8-2DA2-786A-DE46-56C3B37BA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Segnaposto note 2">
            <a:extLst>
              <a:ext uri="{FF2B5EF4-FFF2-40B4-BE49-F238E27FC236}">
                <a16:creationId xmlns:a16="http://schemas.microsoft.com/office/drawing/2014/main" id="{CB6A7F60-877E-9317-23F5-90F34FE82D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19140" name="Segnaposto numero diapositiva 3">
            <a:extLst>
              <a:ext uri="{FF2B5EF4-FFF2-40B4-BE49-F238E27FC236}">
                <a16:creationId xmlns:a16="http://schemas.microsoft.com/office/drawing/2014/main" id="{87D2F883-2180-E502-C465-DC1C31577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01EB765-D1FE-4713-B286-EEB9DC6E1F08}" type="slidenum">
              <a:rPr lang="en-US" altLang="it-IT" smtClean="0"/>
              <a:pPr/>
              <a:t>76</a:t>
            </a:fld>
            <a:endParaRPr lang="en-US" altLang="it-IT"/>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egnaposto immagine diapositiva 1">
            <a:extLst>
              <a:ext uri="{FF2B5EF4-FFF2-40B4-BE49-F238E27FC236}">
                <a16:creationId xmlns:a16="http://schemas.microsoft.com/office/drawing/2014/main" id="{8CFBB9C9-40CB-B241-1BDB-BD9FE5F303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Segnaposto note 2">
            <a:extLst>
              <a:ext uri="{FF2B5EF4-FFF2-40B4-BE49-F238E27FC236}">
                <a16:creationId xmlns:a16="http://schemas.microsoft.com/office/drawing/2014/main" id="{88147923-AFBE-CBB1-594B-6C894DBAFF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5284" name="Segnaposto numero diapositiva 3">
            <a:extLst>
              <a:ext uri="{FF2B5EF4-FFF2-40B4-BE49-F238E27FC236}">
                <a16:creationId xmlns:a16="http://schemas.microsoft.com/office/drawing/2014/main" id="{0A36878A-CDDD-D6F5-E73D-2D1325CE96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B4FD902-3B65-4F51-A14D-251418A80F05}" type="slidenum">
              <a:rPr lang="en-US" altLang="it-IT" smtClean="0"/>
              <a:pPr/>
              <a:t>77</a:t>
            </a:fld>
            <a:endParaRPr lang="en-US" altLang="it-IT"/>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78</a:t>
            </a:fld>
            <a:endParaRPr lang="en-US" altLang="it-IT"/>
          </a:p>
        </p:txBody>
      </p:sp>
    </p:spTree>
    <p:extLst>
      <p:ext uri="{BB962C8B-B14F-4D97-AF65-F5344CB8AC3E}">
        <p14:creationId xmlns:p14="http://schemas.microsoft.com/office/powerpoint/2010/main" val="10178301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egnaposto immagine diapositiva 1">
            <a:extLst>
              <a:ext uri="{FF2B5EF4-FFF2-40B4-BE49-F238E27FC236}">
                <a16:creationId xmlns:a16="http://schemas.microsoft.com/office/drawing/2014/main" id="{9A769649-543A-08E5-9FC8-4994A5CFD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Segnaposto note 2">
            <a:extLst>
              <a:ext uri="{FF2B5EF4-FFF2-40B4-BE49-F238E27FC236}">
                <a16:creationId xmlns:a16="http://schemas.microsoft.com/office/drawing/2014/main" id="{10545C6F-7885-0937-9418-C8F07C0328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39620" name="Segnaposto numero diapositiva 3">
            <a:extLst>
              <a:ext uri="{FF2B5EF4-FFF2-40B4-BE49-F238E27FC236}">
                <a16:creationId xmlns:a16="http://schemas.microsoft.com/office/drawing/2014/main" id="{70DB537A-C451-ADD2-736A-17A6FB8664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581F194-D8E2-4C87-872D-E2F669F0FE37}" type="slidenum">
              <a:rPr lang="en-US" altLang="it-IT" smtClean="0"/>
              <a:pPr/>
              <a:t>79</a:t>
            </a:fld>
            <a:endParaRPr lang="en-US" altLang="it-IT"/>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egnaposto immagine diapositiva 1">
            <a:extLst>
              <a:ext uri="{FF2B5EF4-FFF2-40B4-BE49-F238E27FC236}">
                <a16:creationId xmlns:a16="http://schemas.microsoft.com/office/drawing/2014/main" id="{12594B9B-62A7-0072-4BE0-767653016D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Segnaposto note 2">
            <a:extLst>
              <a:ext uri="{FF2B5EF4-FFF2-40B4-BE49-F238E27FC236}">
                <a16:creationId xmlns:a16="http://schemas.microsoft.com/office/drawing/2014/main" id="{F7169F58-B67D-01FD-2289-3029CD4F5E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1668" name="Segnaposto numero diapositiva 3">
            <a:extLst>
              <a:ext uri="{FF2B5EF4-FFF2-40B4-BE49-F238E27FC236}">
                <a16:creationId xmlns:a16="http://schemas.microsoft.com/office/drawing/2014/main" id="{59738815-3BAC-B7CB-05CB-3E78B8AA05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DB9467B-F9A6-4C14-A163-349B701AF9CE}" type="slidenum">
              <a:rPr lang="en-US" altLang="it-IT" smtClean="0"/>
              <a:pPr/>
              <a:t>80</a:t>
            </a:fld>
            <a:endParaRPr lang="en-US" altLang="it-IT"/>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81</a:t>
            </a:fld>
            <a:endParaRPr lang="en-US" altLang="it-IT"/>
          </a:p>
        </p:txBody>
      </p:sp>
    </p:spTree>
    <p:extLst>
      <p:ext uri="{BB962C8B-B14F-4D97-AF65-F5344CB8AC3E}">
        <p14:creationId xmlns:p14="http://schemas.microsoft.com/office/powerpoint/2010/main" val="28707456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82</a:t>
            </a:fld>
            <a:endParaRPr lang="en-US" altLang="it-IT"/>
          </a:p>
        </p:txBody>
      </p:sp>
    </p:spTree>
    <p:extLst>
      <p:ext uri="{BB962C8B-B14F-4D97-AF65-F5344CB8AC3E}">
        <p14:creationId xmlns:p14="http://schemas.microsoft.com/office/powerpoint/2010/main" val="13924948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83</a:t>
            </a:fld>
            <a:endParaRPr lang="en-US" altLang="it-IT"/>
          </a:p>
        </p:txBody>
      </p:sp>
    </p:spTree>
    <p:extLst>
      <p:ext uri="{BB962C8B-B14F-4D97-AF65-F5344CB8AC3E}">
        <p14:creationId xmlns:p14="http://schemas.microsoft.com/office/powerpoint/2010/main" val="56238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6BCCA65C-E789-F064-7631-D9372A5BA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DA295A80-92D6-2A2B-7654-B9EDAA23E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484" name="Segnaposto numero diapositiva 3">
            <a:extLst>
              <a:ext uri="{FF2B5EF4-FFF2-40B4-BE49-F238E27FC236}">
                <a16:creationId xmlns:a16="http://schemas.microsoft.com/office/drawing/2014/main" id="{1E6360BD-A743-1A54-1843-C64436AC1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0EC15-BF6F-42D3-8470-6FEC0A3B073F}" type="slidenum">
              <a:rPr lang="en-US" altLang="it-IT" smtClean="0"/>
              <a:pPr/>
              <a:t>12</a:t>
            </a:fld>
            <a:endParaRPr lang="en-US" altLang="it-IT"/>
          </a:p>
        </p:txBody>
      </p:sp>
    </p:spTree>
    <p:extLst>
      <p:ext uri="{BB962C8B-B14F-4D97-AF65-F5344CB8AC3E}">
        <p14:creationId xmlns:p14="http://schemas.microsoft.com/office/powerpoint/2010/main" val="23351124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84</a:t>
            </a:fld>
            <a:endParaRPr lang="en-US" altLang="it-IT"/>
          </a:p>
        </p:txBody>
      </p:sp>
    </p:spTree>
    <p:extLst>
      <p:ext uri="{BB962C8B-B14F-4D97-AF65-F5344CB8AC3E}">
        <p14:creationId xmlns:p14="http://schemas.microsoft.com/office/powerpoint/2010/main" val="22428746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85</a:t>
            </a:fld>
            <a:endParaRPr lang="en-US" altLang="it-IT"/>
          </a:p>
        </p:txBody>
      </p:sp>
    </p:spTree>
    <p:extLst>
      <p:ext uri="{BB962C8B-B14F-4D97-AF65-F5344CB8AC3E}">
        <p14:creationId xmlns:p14="http://schemas.microsoft.com/office/powerpoint/2010/main" val="32753826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86</a:t>
            </a:fld>
            <a:endParaRPr lang="en-US" altLang="it-IT"/>
          </a:p>
        </p:txBody>
      </p:sp>
    </p:spTree>
    <p:extLst>
      <p:ext uri="{BB962C8B-B14F-4D97-AF65-F5344CB8AC3E}">
        <p14:creationId xmlns:p14="http://schemas.microsoft.com/office/powerpoint/2010/main" val="4191615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87</a:t>
            </a:fld>
            <a:endParaRPr lang="en-US" altLang="it-IT"/>
          </a:p>
        </p:txBody>
      </p:sp>
    </p:spTree>
    <p:extLst>
      <p:ext uri="{BB962C8B-B14F-4D97-AF65-F5344CB8AC3E}">
        <p14:creationId xmlns:p14="http://schemas.microsoft.com/office/powerpoint/2010/main" val="1422685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88</a:t>
            </a:fld>
            <a:endParaRPr lang="en-US" altLang="it-IT"/>
          </a:p>
        </p:txBody>
      </p:sp>
    </p:spTree>
    <p:extLst>
      <p:ext uri="{BB962C8B-B14F-4D97-AF65-F5344CB8AC3E}">
        <p14:creationId xmlns:p14="http://schemas.microsoft.com/office/powerpoint/2010/main" val="32125532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89</a:t>
            </a:fld>
            <a:endParaRPr lang="en-US" altLang="it-IT"/>
          </a:p>
        </p:txBody>
      </p:sp>
    </p:spTree>
    <p:extLst>
      <p:ext uri="{BB962C8B-B14F-4D97-AF65-F5344CB8AC3E}">
        <p14:creationId xmlns:p14="http://schemas.microsoft.com/office/powerpoint/2010/main" val="8728178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90</a:t>
            </a:fld>
            <a:endParaRPr lang="en-US" altLang="it-IT"/>
          </a:p>
        </p:txBody>
      </p:sp>
    </p:spTree>
    <p:extLst>
      <p:ext uri="{BB962C8B-B14F-4D97-AF65-F5344CB8AC3E}">
        <p14:creationId xmlns:p14="http://schemas.microsoft.com/office/powerpoint/2010/main" val="15932499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91</a:t>
            </a:fld>
            <a:endParaRPr lang="en-US" altLang="it-IT"/>
          </a:p>
        </p:txBody>
      </p:sp>
    </p:spTree>
    <p:extLst>
      <p:ext uri="{BB962C8B-B14F-4D97-AF65-F5344CB8AC3E}">
        <p14:creationId xmlns:p14="http://schemas.microsoft.com/office/powerpoint/2010/main" val="553571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92</a:t>
            </a:fld>
            <a:endParaRPr lang="en-US" altLang="it-IT"/>
          </a:p>
        </p:txBody>
      </p:sp>
    </p:spTree>
    <p:extLst>
      <p:ext uri="{BB962C8B-B14F-4D97-AF65-F5344CB8AC3E}">
        <p14:creationId xmlns:p14="http://schemas.microsoft.com/office/powerpoint/2010/main" val="37779555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93</a:t>
            </a:fld>
            <a:endParaRPr lang="en-US" altLang="it-IT"/>
          </a:p>
        </p:txBody>
      </p:sp>
    </p:spTree>
    <p:extLst>
      <p:ext uri="{BB962C8B-B14F-4D97-AF65-F5344CB8AC3E}">
        <p14:creationId xmlns:p14="http://schemas.microsoft.com/office/powerpoint/2010/main" val="174291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6BCCA65C-E789-F064-7631-D9372A5BA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DA295A80-92D6-2A2B-7654-B9EDAA23E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0484" name="Segnaposto numero diapositiva 3">
            <a:extLst>
              <a:ext uri="{FF2B5EF4-FFF2-40B4-BE49-F238E27FC236}">
                <a16:creationId xmlns:a16="http://schemas.microsoft.com/office/drawing/2014/main" id="{1E6360BD-A743-1A54-1843-C64436AC1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0EC15-BF6F-42D3-8470-6FEC0A3B073F}" type="slidenum">
              <a:rPr lang="en-US" altLang="it-IT" smtClean="0"/>
              <a:pPr/>
              <a:t>13</a:t>
            </a:fld>
            <a:endParaRPr lang="en-US" altLang="it-IT"/>
          </a:p>
        </p:txBody>
      </p:sp>
    </p:spTree>
    <p:extLst>
      <p:ext uri="{BB962C8B-B14F-4D97-AF65-F5344CB8AC3E}">
        <p14:creationId xmlns:p14="http://schemas.microsoft.com/office/powerpoint/2010/main" val="33157135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94</a:t>
            </a:fld>
            <a:endParaRPr lang="en-US" altLang="it-IT"/>
          </a:p>
        </p:txBody>
      </p:sp>
    </p:spTree>
    <p:extLst>
      <p:ext uri="{BB962C8B-B14F-4D97-AF65-F5344CB8AC3E}">
        <p14:creationId xmlns:p14="http://schemas.microsoft.com/office/powerpoint/2010/main" val="27250884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95</a:t>
            </a:fld>
            <a:endParaRPr lang="en-US" altLang="it-IT"/>
          </a:p>
        </p:txBody>
      </p:sp>
    </p:spTree>
    <p:extLst>
      <p:ext uri="{BB962C8B-B14F-4D97-AF65-F5344CB8AC3E}">
        <p14:creationId xmlns:p14="http://schemas.microsoft.com/office/powerpoint/2010/main" val="27021293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96</a:t>
            </a:fld>
            <a:endParaRPr lang="en-US" altLang="it-IT"/>
          </a:p>
        </p:txBody>
      </p:sp>
    </p:spTree>
    <p:extLst>
      <p:ext uri="{BB962C8B-B14F-4D97-AF65-F5344CB8AC3E}">
        <p14:creationId xmlns:p14="http://schemas.microsoft.com/office/powerpoint/2010/main" val="22598859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97</a:t>
            </a:fld>
            <a:endParaRPr lang="en-US" altLang="it-IT"/>
          </a:p>
        </p:txBody>
      </p:sp>
    </p:spTree>
    <p:extLst>
      <p:ext uri="{BB962C8B-B14F-4D97-AF65-F5344CB8AC3E}">
        <p14:creationId xmlns:p14="http://schemas.microsoft.com/office/powerpoint/2010/main" val="26170298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98</a:t>
            </a:fld>
            <a:endParaRPr lang="en-US" altLang="it-IT"/>
          </a:p>
        </p:txBody>
      </p:sp>
    </p:spTree>
    <p:extLst>
      <p:ext uri="{BB962C8B-B14F-4D97-AF65-F5344CB8AC3E}">
        <p14:creationId xmlns:p14="http://schemas.microsoft.com/office/powerpoint/2010/main" val="28732786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99</a:t>
            </a:fld>
            <a:endParaRPr lang="en-US" altLang="it-IT"/>
          </a:p>
        </p:txBody>
      </p:sp>
    </p:spTree>
    <p:extLst>
      <p:ext uri="{BB962C8B-B14F-4D97-AF65-F5344CB8AC3E}">
        <p14:creationId xmlns:p14="http://schemas.microsoft.com/office/powerpoint/2010/main" val="19412237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100</a:t>
            </a:fld>
            <a:endParaRPr lang="en-US" altLang="it-IT"/>
          </a:p>
        </p:txBody>
      </p:sp>
    </p:spTree>
    <p:extLst>
      <p:ext uri="{BB962C8B-B14F-4D97-AF65-F5344CB8AC3E}">
        <p14:creationId xmlns:p14="http://schemas.microsoft.com/office/powerpoint/2010/main" val="29785328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101</a:t>
            </a:fld>
            <a:endParaRPr lang="en-US" altLang="it-IT"/>
          </a:p>
        </p:txBody>
      </p:sp>
    </p:spTree>
    <p:extLst>
      <p:ext uri="{BB962C8B-B14F-4D97-AF65-F5344CB8AC3E}">
        <p14:creationId xmlns:p14="http://schemas.microsoft.com/office/powerpoint/2010/main" val="20538844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egnaposto immagine diapositiva 1">
            <a:extLst>
              <a:ext uri="{FF2B5EF4-FFF2-40B4-BE49-F238E27FC236}">
                <a16:creationId xmlns:a16="http://schemas.microsoft.com/office/drawing/2014/main" id="{8EED6735-E743-0DB0-C8C4-025AD5A1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Segnaposto note 2">
            <a:extLst>
              <a:ext uri="{FF2B5EF4-FFF2-40B4-BE49-F238E27FC236}">
                <a16:creationId xmlns:a16="http://schemas.microsoft.com/office/drawing/2014/main" id="{8C231578-F270-D10B-8CAF-8A6CE313C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21188" name="Segnaposto numero diapositiva 3">
            <a:extLst>
              <a:ext uri="{FF2B5EF4-FFF2-40B4-BE49-F238E27FC236}">
                <a16:creationId xmlns:a16="http://schemas.microsoft.com/office/drawing/2014/main" id="{ED5A995B-40C7-3E56-B577-0A06309BC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016B03-1362-4BBC-A16F-AFC03793F45D}" type="slidenum">
              <a:rPr lang="en-US" altLang="it-IT" smtClean="0"/>
              <a:pPr/>
              <a:t>102</a:t>
            </a:fld>
            <a:endParaRPr lang="en-US" altLang="it-IT"/>
          </a:p>
        </p:txBody>
      </p:sp>
    </p:spTree>
    <p:extLst>
      <p:ext uri="{BB962C8B-B14F-4D97-AF65-F5344CB8AC3E}">
        <p14:creationId xmlns:p14="http://schemas.microsoft.com/office/powerpoint/2010/main" val="21472451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immagine diapositiva 1">
            <a:extLst>
              <a:ext uri="{FF2B5EF4-FFF2-40B4-BE49-F238E27FC236}">
                <a16:creationId xmlns:a16="http://schemas.microsoft.com/office/drawing/2014/main" id="{11820405-0D0C-4089-5889-7A42FDC3A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egnaposto note 2">
            <a:extLst>
              <a:ext uri="{FF2B5EF4-FFF2-40B4-BE49-F238E27FC236}">
                <a16:creationId xmlns:a16="http://schemas.microsoft.com/office/drawing/2014/main" id="{CFC7482B-550B-4FFF-749F-37549A1F1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3716" name="Segnaposto numero diapositiva 3">
            <a:extLst>
              <a:ext uri="{FF2B5EF4-FFF2-40B4-BE49-F238E27FC236}">
                <a16:creationId xmlns:a16="http://schemas.microsoft.com/office/drawing/2014/main" id="{8784A905-CB41-B843-824F-76269D70E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81C938-3B32-40DF-913B-0FEAFAB6A41F}" type="slidenum">
              <a:rPr lang="en-US" altLang="it-IT" smtClean="0"/>
              <a:pPr/>
              <a:t>103</a:t>
            </a:fld>
            <a:endParaRPr lang="en-US" altLang="it-IT"/>
          </a:p>
        </p:txBody>
      </p:sp>
    </p:spTree>
    <p:extLst>
      <p:ext uri="{BB962C8B-B14F-4D97-AF65-F5344CB8AC3E}">
        <p14:creationId xmlns:p14="http://schemas.microsoft.com/office/powerpoint/2010/main" val="385161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a:extLst>
              <a:ext uri="{FF2B5EF4-FFF2-40B4-BE49-F238E27FC236}">
                <a16:creationId xmlns:a16="http://schemas.microsoft.com/office/drawing/2014/main" id="{F307D57C-F74F-7FE6-EFB9-54F5629C4556}"/>
              </a:ext>
            </a:extLst>
          </p:cNvPr>
          <p:cNvSpPr>
            <a:spLocks noGrp="1"/>
          </p:cNvSpPr>
          <p:nvPr>
            <p:ph type="dt" sz="half" idx="10"/>
          </p:nvPr>
        </p:nvSpPr>
        <p:spPr/>
        <p:txBody>
          <a:bodyPr/>
          <a:lstStyle>
            <a:lvl1pPr>
              <a:defRPr/>
            </a:lvl1pPr>
          </a:lstStyle>
          <a:p>
            <a:pPr>
              <a:defRPr/>
            </a:pPr>
            <a:fld id="{873333B8-5024-4160-BDC0-499D13786EC9}" type="datetimeFigureOut">
              <a:rPr lang="en-US" altLang="it-IT"/>
              <a:pPr>
                <a:defRPr/>
              </a:pPr>
              <a:t>9/2/2024</a:t>
            </a:fld>
            <a:endParaRPr lang="en-US" altLang="it-IT"/>
          </a:p>
        </p:txBody>
      </p:sp>
      <p:sp>
        <p:nvSpPr>
          <p:cNvPr id="5" name="Footer Placeholder 4">
            <a:extLst>
              <a:ext uri="{FF2B5EF4-FFF2-40B4-BE49-F238E27FC236}">
                <a16:creationId xmlns:a16="http://schemas.microsoft.com/office/drawing/2014/main" id="{8B4551BA-F622-D13A-F188-1E7BD9CACB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86201-A6A6-1018-94FF-6186690285ED}"/>
              </a:ext>
            </a:extLst>
          </p:cNvPr>
          <p:cNvSpPr>
            <a:spLocks noGrp="1"/>
          </p:cNvSpPr>
          <p:nvPr>
            <p:ph type="sldNum" sz="quarter" idx="12"/>
          </p:nvPr>
        </p:nvSpPr>
        <p:spPr/>
        <p:txBody>
          <a:bodyPr/>
          <a:lstStyle>
            <a:lvl1pPr>
              <a:defRPr/>
            </a:lvl1pPr>
          </a:lstStyle>
          <a:p>
            <a:pPr>
              <a:defRPr/>
            </a:pPr>
            <a:fld id="{EEB4AAD7-E48D-42D8-A293-CF4A25026AB3}" type="slidenum">
              <a:rPr lang="en-US" altLang="it-IT"/>
              <a:pPr>
                <a:defRPr/>
              </a:pPr>
              <a:t>‹N›</a:t>
            </a:fld>
            <a:endParaRPr lang="en-US" altLang="it-IT"/>
          </a:p>
        </p:txBody>
      </p:sp>
    </p:spTree>
    <p:extLst>
      <p:ext uri="{BB962C8B-B14F-4D97-AF65-F5344CB8AC3E}">
        <p14:creationId xmlns:p14="http://schemas.microsoft.com/office/powerpoint/2010/main" val="144335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a:extLst>
              <a:ext uri="{FF2B5EF4-FFF2-40B4-BE49-F238E27FC236}">
                <a16:creationId xmlns:a16="http://schemas.microsoft.com/office/drawing/2014/main" id="{BCE7EFEF-AA71-83AE-2853-793124BF5ED3}"/>
              </a:ext>
            </a:extLst>
          </p:cNvPr>
          <p:cNvSpPr>
            <a:spLocks noGrp="1"/>
          </p:cNvSpPr>
          <p:nvPr>
            <p:ph type="dt" sz="half" idx="10"/>
          </p:nvPr>
        </p:nvSpPr>
        <p:spPr/>
        <p:txBody>
          <a:bodyPr/>
          <a:lstStyle>
            <a:lvl1pPr>
              <a:defRPr/>
            </a:lvl1pPr>
          </a:lstStyle>
          <a:p>
            <a:pPr>
              <a:defRPr/>
            </a:pPr>
            <a:fld id="{BC6B7309-753D-4DEB-8D23-2D427DC32DE9}" type="datetimeFigureOut">
              <a:rPr lang="en-US" altLang="it-IT"/>
              <a:pPr>
                <a:defRPr/>
              </a:pPr>
              <a:t>9/2/2024</a:t>
            </a:fld>
            <a:endParaRPr lang="en-US" altLang="it-IT"/>
          </a:p>
        </p:txBody>
      </p:sp>
      <p:sp>
        <p:nvSpPr>
          <p:cNvPr id="5" name="Footer Placeholder 4">
            <a:extLst>
              <a:ext uri="{FF2B5EF4-FFF2-40B4-BE49-F238E27FC236}">
                <a16:creationId xmlns:a16="http://schemas.microsoft.com/office/drawing/2014/main" id="{94005364-CB8A-A292-C3B1-2A3BEDCBC8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712612-1806-CE0D-F380-C7EEB2B5C8CB}"/>
              </a:ext>
            </a:extLst>
          </p:cNvPr>
          <p:cNvSpPr>
            <a:spLocks noGrp="1"/>
          </p:cNvSpPr>
          <p:nvPr>
            <p:ph type="sldNum" sz="quarter" idx="12"/>
          </p:nvPr>
        </p:nvSpPr>
        <p:spPr/>
        <p:txBody>
          <a:bodyPr/>
          <a:lstStyle>
            <a:lvl1pPr>
              <a:defRPr/>
            </a:lvl1pPr>
          </a:lstStyle>
          <a:p>
            <a:pPr>
              <a:defRPr/>
            </a:pPr>
            <a:fld id="{67AA02C9-0BC2-4D8D-B529-BC640D5743C1}" type="slidenum">
              <a:rPr lang="en-US" altLang="it-IT"/>
              <a:pPr>
                <a:defRPr/>
              </a:pPr>
              <a:t>‹N›</a:t>
            </a:fld>
            <a:endParaRPr lang="en-US" altLang="it-IT"/>
          </a:p>
        </p:txBody>
      </p:sp>
    </p:spTree>
    <p:extLst>
      <p:ext uri="{BB962C8B-B14F-4D97-AF65-F5344CB8AC3E}">
        <p14:creationId xmlns:p14="http://schemas.microsoft.com/office/powerpoint/2010/main" val="279547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a:extLst>
              <a:ext uri="{FF2B5EF4-FFF2-40B4-BE49-F238E27FC236}">
                <a16:creationId xmlns:a16="http://schemas.microsoft.com/office/drawing/2014/main" id="{A9832A6D-9866-48D0-AF65-0328CEBEF083}"/>
              </a:ext>
            </a:extLst>
          </p:cNvPr>
          <p:cNvSpPr>
            <a:spLocks noGrp="1"/>
          </p:cNvSpPr>
          <p:nvPr>
            <p:ph type="dt" sz="half" idx="10"/>
          </p:nvPr>
        </p:nvSpPr>
        <p:spPr/>
        <p:txBody>
          <a:bodyPr/>
          <a:lstStyle>
            <a:lvl1pPr>
              <a:defRPr/>
            </a:lvl1pPr>
          </a:lstStyle>
          <a:p>
            <a:pPr>
              <a:defRPr/>
            </a:pPr>
            <a:fld id="{C0193B4D-D64B-4370-9FC4-13AD5478B288}" type="datetimeFigureOut">
              <a:rPr lang="en-US" altLang="it-IT"/>
              <a:pPr>
                <a:defRPr/>
              </a:pPr>
              <a:t>9/2/2024</a:t>
            </a:fld>
            <a:endParaRPr lang="en-US" altLang="it-IT"/>
          </a:p>
        </p:txBody>
      </p:sp>
      <p:sp>
        <p:nvSpPr>
          <p:cNvPr id="5" name="Footer Placeholder 4">
            <a:extLst>
              <a:ext uri="{FF2B5EF4-FFF2-40B4-BE49-F238E27FC236}">
                <a16:creationId xmlns:a16="http://schemas.microsoft.com/office/drawing/2014/main" id="{6FE421DF-F11F-91A3-99EC-B5410F1D50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0313AC-AC1A-C9FC-792B-EC13AE039303}"/>
              </a:ext>
            </a:extLst>
          </p:cNvPr>
          <p:cNvSpPr>
            <a:spLocks noGrp="1"/>
          </p:cNvSpPr>
          <p:nvPr>
            <p:ph type="sldNum" sz="quarter" idx="12"/>
          </p:nvPr>
        </p:nvSpPr>
        <p:spPr/>
        <p:txBody>
          <a:bodyPr/>
          <a:lstStyle>
            <a:lvl1pPr>
              <a:defRPr/>
            </a:lvl1pPr>
          </a:lstStyle>
          <a:p>
            <a:pPr>
              <a:defRPr/>
            </a:pPr>
            <a:fld id="{0BD89DB0-FFD0-41A1-9B22-B28EDD0A1898}" type="slidenum">
              <a:rPr lang="en-US" altLang="it-IT"/>
              <a:pPr>
                <a:defRPr/>
              </a:pPr>
              <a:t>‹N›</a:t>
            </a:fld>
            <a:endParaRPr lang="en-US" altLang="it-IT"/>
          </a:p>
        </p:txBody>
      </p:sp>
    </p:spTree>
    <p:extLst>
      <p:ext uri="{BB962C8B-B14F-4D97-AF65-F5344CB8AC3E}">
        <p14:creationId xmlns:p14="http://schemas.microsoft.com/office/powerpoint/2010/main" val="391829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a:extLst>
              <a:ext uri="{FF2B5EF4-FFF2-40B4-BE49-F238E27FC236}">
                <a16:creationId xmlns:a16="http://schemas.microsoft.com/office/drawing/2014/main" id="{EDDEA507-BFB2-879D-F6AB-76AA32E4FD3C}"/>
              </a:ext>
            </a:extLst>
          </p:cNvPr>
          <p:cNvSpPr>
            <a:spLocks noGrp="1"/>
          </p:cNvSpPr>
          <p:nvPr>
            <p:ph type="dt" sz="half" idx="10"/>
          </p:nvPr>
        </p:nvSpPr>
        <p:spPr/>
        <p:txBody>
          <a:bodyPr/>
          <a:lstStyle>
            <a:lvl1pPr>
              <a:defRPr/>
            </a:lvl1pPr>
          </a:lstStyle>
          <a:p>
            <a:pPr>
              <a:defRPr/>
            </a:pPr>
            <a:fld id="{C36A25E0-F2A0-4794-973F-426FA1CBD707}" type="datetimeFigureOut">
              <a:rPr lang="en-US" altLang="it-IT"/>
              <a:pPr>
                <a:defRPr/>
              </a:pPr>
              <a:t>9/2/2024</a:t>
            </a:fld>
            <a:endParaRPr lang="en-US" altLang="it-IT"/>
          </a:p>
        </p:txBody>
      </p:sp>
      <p:sp>
        <p:nvSpPr>
          <p:cNvPr id="5" name="Footer Placeholder 4">
            <a:extLst>
              <a:ext uri="{FF2B5EF4-FFF2-40B4-BE49-F238E27FC236}">
                <a16:creationId xmlns:a16="http://schemas.microsoft.com/office/drawing/2014/main" id="{278494AE-0C72-45D8-7F34-E9F6498E07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751AD0-420C-3843-53BF-088BA784DF38}"/>
              </a:ext>
            </a:extLst>
          </p:cNvPr>
          <p:cNvSpPr>
            <a:spLocks noGrp="1"/>
          </p:cNvSpPr>
          <p:nvPr>
            <p:ph type="sldNum" sz="quarter" idx="12"/>
          </p:nvPr>
        </p:nvSpPr>
        <p:spPr/>
        <p:txBody>
          <a:bodyPr/>
          <a:lstStyle>
            <a:lvl1pPr>
              <a:defRPr/>
            </a:lvl1pPr>
          </a:lstStyle>
          <a:p>
            <a:pPr>
              <a:defRPr/>
            </a:pPr>
            <a:fld id="{9784DB69-6833-4402-A4A3-876C7E58DF20}" type="slidenum">
              <a:rPr lang="en-US" altLang="it-IT"/>
              <a:pPr>
                <a:defRPr/>
              </a:pPr>
              <a:t>‹N›</a:t>
            </a:fld>
            <a:endParaRPr lang="en-US" altLang="it-IT"/>
          </a:p>
        </p:txBody>
      </p:sp>
    </p:spTree>
    <p:extLst>
      <p:ext uri="{BB962C8B-B14F-4D97-AF65-F5344CB8AC3E}">
        <p14:creationId xmlns:p14="http://schemas.microsoft.com/office/powerpoint/2010/main" val="428240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a:extLst>
              <a:ext uri="{FF2B5EF4-FFF2-40B4-BE49-F238E27FC236}">
                <a16:creationId xmlns:a16="http://schemas.microsoft.com/office/drawing/2014/main" id="{9F2377B0-7170-69A4-87B6-D47BB8FB3597}"/>
              </a:ext>
            </a:extLst>
          </p:cNvPr>
          <p:cNvSpPr>
            <a:spLocks noGrp="1"/>
          </p:cNvSpPr>
          <p:nvPr>
            <p:ph type="dt" sz="half" idx="10"/>
          </p:nvPr>
        </p:nvSpPr>
        <p:spPr/>
        <p:txBody>
          <a:bodyPr/>
          <a:lstStyle>
            <a:lvl1pPr>
              <a:defRPr/>
            </a:lvl1pPr>
          </a:lstStyle>
          <a:p>
            <a:pPr>
              <a:defRPr/>
            </a:pPr>
            <a:fld id="{C5DD74A3-6A5A-4E89-BDD2-B5CC08938915}" type="datetimeFigureOut">
              <a:rPr lang="en-US" altLang="it-IT"/>
              <a:pPr>
                <a:defRPr/>
              </a:pPr>
              <a:t>9/2/2024</a:t>
            </a:fld>
            <a:endParaRPr lang="en-US" altLang="it-IT"/>
          </a:p>
        </p:txBody>
      </p:sp>
      <p:sp>
        <p:nvSpPr>
          <p:cNvPr id="5" name="Footer Placeholder 4">
            <a:extLst>
              <a:ext uri="{FF2B5EF4-FFF2-40B4-BE49-F238E27FC236}">
                <a16:creationId xmlns:a16="http://schemas.microsoft.com/office/drawing/2014/main" id="{0FC9CE53-7139-3DF0-2BF7-57B637C099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32FB7E-5237-C798-424D-7DAB8CE30CFB}"/>
              </a:ext>
            </a:extLst>
          </p:cNvPr>
          <p:cNvSpPr>
            <a:spLocks noGrp="1"/>
          </p:cNvSpPr>
          <p:nvPr>
            <p:ph type="sldNum" sz="quarter" idx="12"/>
          </p:nvPr>
        </p:nvSpPr>
        <p:spPr/>
        <p:txBody>
          <a:bodyPr/>
          <a:lstStyle>
            <a:lvl1pPr>
              <a:defRPr/>
            </a:lvl1pPr>
          </a:lstStyle>
          <a:p>
            <a:pPr>
              <a:defRPr/>
            </a:pPr>
            <a:fld id="{D4A2291F-5BA6-402D-9B2B-E4AD0657172D}" type="slidenum">
              <a:rPr lang="en-US" altLang="it-IT"/>
              <a:pPr>
                <a:defRPr/>
              </a:pPr>
              <a:t>‹N›</a:t>
            </a:fld>
            <a:endParaRPr lang="en-US" altLang="it-IT"/>
          </a:p>
        </p:txBody>
      </p:sp>
    </p:spTree>
    <p:extLst>
      <p:ext uri="{BB962C8B-B14F-4D97-AF65-F5344CB8AC3E}">
        <p14:creationId xmlns:p14="http://schemas.microsoft.com/office/powerpoint/2010/main" val="22198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3">
            <a:extLst>
              <a:ext uri="{FF2B5EF4-FFF2-40B4-BE49-F238E27FC236}">
                <a16:creationId xmlns:a16="http://schemas.microsoft.com/office/drawing/2014/main" id="{78EE66BE-E3F0-3C55-A188-596CE9BF5FAD}"/>
              </a:ext>
            </a:extLst>
          </p:cNvPr>
          <p:cNvSpPr>
            <a:spLocks noGrp="1"/>
          </p:cNvSpPr>
          <p:nvPr>
            <p:ph type="dt" sz="half" idx="10"/>
          </p:nvPr>
        </p:nvSpPr>
        <p:spPr/>
        <p:txBody>
          <a:bodyPr/>
          <a:lstStyle>
            <a:lvl1pPr>
              <a:defRPr/>
            </a:lvl1pPr>
          </a:lstStyle>
          <a:p>
            <a:pPr>
              <a:defRPr/>
            </a:pPr>
            <a:fld id="{53940A8B-042C-452D-AA5A-27941D826DA6}" type="datetimeFigureOut">
              <a:rPr lang="en-US" altLang="it-IT"/>
              <a:pPr>
                <a:defRPr/>
              </a:pPr>
              <a:t>9/2/2024</a:t>
            </a:fld>
            <a:endParaRPr lang="en-US" altLang="it-IT"/>
          </a:p>
        </p:txBody>
      </p:sp>
      <p:sp>
        <p:nvSpPr>
          <p:cNvPr id="6" name="Footer Placeholder 4">
            <a:extLst>
              <a:ext uri="{FF2B5EF4-FFF2-40B4-BE49-F238E27FC236}">
                <a16:creationId xmlns:a16="http://schemas.microsoft.com/office/drawing/2014/main" id="{AACBA538-369F-54F3-B4F8-36DE0236B2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724EBC-8FBE-1EC1-7851-A6B3ACB59DAA}"/>
              </a:ext>
            </a:extLst>
          </p:cNvPr>
          <p:cNvSpPr>
            <a:spLocks noGrp="1"/>
          </p:cNvSpPr>
          <p:nvPr>
            <p:ph type="sldNum" sz="quarter" idx="12"/>
          </p:nvPr>
        </p:nvSpPr>
        <p:spPr/>
        <p:txBody>
          <a:bodyPr/>
          <a:lstStyle>
            <a:lvl1pPr>
              <a:defRPr/>
            </a:lvl1pPr>
          </a:lstStyle>
          <a:p>
            <a:pPr>
              <a:defRPr/>
            </a:pPr>
            <a:fld id="{DE7FC41D-A479-4309-A26F-FB8AF41A9DC5}" type="slidenum">
              <a:rPr lang="en-US" altLang="it-IT"/>
              <a:pPr>
                <a:defRPr/>
              </a:pPr>
              <a:t>‹N›</a:t>
            </a:fld>
            <a:endParaRPr lang="en-US" altLang="it-IT"/>
          </a:p>
        </p:txBody>
      </p:sp>
    </p:spTree>
    <p:extLst>
      <p:ext uri="{BB962C8B-B14F-4D97-AF65-F5344CB8AC3E}">
        <p14:creationId xmlns:p14="http://schemas.microsoft.com/office/powerpoint/2010/main" val="403583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3">
            <a:extLst>
              <a:ext uri="{FF2B5EF4-FFF2-40B4-BE49-F238E27FC236}">
                <a16:creationId xmlns:a16="http://schemas.microsoft.com/office/drawing/2014/main" id="{C49EF2F4-FD74-5B6C-0615-975C8EC662A2}"/>
              </a:ext>
            </a:extLst>
          </p:cNvPr>
          <p:cNvSpPr>
            <a:spLocks noGrp="1"/>
          </p:cNvSpPr>
          <p:nvPr>
            <p:ph type="dt" sz="half" idx="10"/>
          </p:nvPr>
        </p:nvSpPr>
        <p:spPr/>
        <p:txBody>
          <a:bodyPr/>
          <a:lstStyle>
            <a:lvl1pPr>
              <a:defRPr/>
            </a:lvl1pPr>
          </a:lstStyle>
          <a:p>
            <a:pPr>
              <a:defRPr/>
            </a:pPr>
            <a:fld id="{A6C5C3D7-9C78-4932-ACF8-1F3EB1BFE2A0}" type="datetimeFigureOut">
              <a:rPr lang="en-US" altLang="it-IT"/>
              <a:pPr>
                <a:defRPr/>
              </a:pPr>
              <a:t>9/2/2024</a:t>
            </a:fld>
            <a:endParaRPr lang="en-US" altLang="it-IT"/>
          </a:p>
        </p:txBody>
      </p:sp>
      <p:sp>
        <p:nvSpPr>
          <p:cNvPr id="8" name="Footer Placeholder 4">
            <a:extLst>
              <a:ext uri="{FF2B5EF4-FFF2-40B4-BE49-F238E27FC236}">
                <a16:creationId xmlns:a16="http://schemas.microsoft.com/office/drawing/2014/main" id="{8EF6B47A-B5D1-F40F-B5BA-3D2B1DF28BA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574FCBA-9B50-E7DA-9877-E1F79B721570}"/>
              </a:ext>
            </a:extLst>
          </p:cNvPr>
          <p:cNvSpPr>
            <a:spLocks noGrp="1"/>
          </p:cNvSpPr>
          <p:nvPr>
            <p:ph type="sldNum" sz="quarter" idx="12"/>
          </p:nvPr>
        </p:nvSpPr>
        <p:spPr/>
        <p:txBody>
          <a:bodyPr/>
          <a:lstStyle>
            <a:lvl1pPr>
              <a:defRPr/>
            </a:lvl1pPr>
          </a:lstStyle>
          <a:p>
            <a:pPr>
              <a:defRPr/>
            </a:pPr>
            <a:fld id="{0B690E2D-4945-4C58-9395-2263581DF914}" type="slidenum">
              <a:rPr lang="en-US" altLang="it-IT"/>
              <a:pPr>
                <a:defRPr/>
              </a:pPr>
              <a:t>‹N›</a:t>
            </a:fld>
            <a:endParaRPr lang="en-US" altLang="it-IT"/>
          </a:p>
        </p:txBody>
      </p:sp>
    </p:spTree>
    <p:extLst>
      <p:ext uri="{BB962C8B-B14F-4D97-AF65-F5344CB8AC3E}">
        <p14:creationId xmlns:p14="http://schemas.microsoft.com/office/powerpoint/2010/main" val="310458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3">
            <a:extLst>
              <a:ext uri="{FF2B5EF4-FFF2-40B4-BE49-F238E27FC236}">
                <a16:creationId xmlns:a16="http://schemas.microsoft.com/office/drawing/2014/main" id="{33730E36-0493-956C-6AEE-0EA835ADE09B}"/>
              </a:ext>
            </a:extLst>
          </p:cNvPr>
          <p:cNvSpPr>
            <a:spLocks noGrp="1"/>
          </p:cNvSpPr>
          <p:nvPr>
            <p:ph type="dt" sz="half" idx="10"/>
          </p:nvPr>
        </p:nvSpPr>
        <p:spPr/>
        <p:txBody>
          <a:bodyPr/>
          <a:lstStyle>
            <a:lvl1pPr>
              <a:defRPr/>
            </a:lvl1pPr>
          </a:lstStyle>
          <a:p>
            <a:pPr>
              <a:defRPr/>
            </a:pPr>
            <a:fld id="{61208037-C7C3-4D86-9CAA-07B8D95CC81B}" type="datetimeFigureOut">
              <a:rPr lang="en-US" altLang="it-IT"/>
              <a:pPr>
                <a:defRPr/>
              </a:pPr>
              <a:t>9/2/2024</a:t>
            </a:fld>
            <a:endParaRPr lang="en-US" altLang="it-IT"/>
          </a:p>
        </p:txBody>
      </p:sp>
      <p:sp>
        <p:nvSpPr>
          <p:cNvPr id="4" name="Footer Placeholder 4">
            <a:extLst>
              <a:ext uri="{FF2B5EF4-FFF2-40B4-BE49-F238E27FC236}">
                <a16:creationId xmlns:a16="http://schemas.microsoft.com/office/drawing/2014/main" id="{8A3469F0-D4FE-DF4D-2CA8-03C2D8A87FF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5F1B5DE-04E7-87C2-86B3-EF7A33869A82}"/>
              </a:ext>
            </a:extLst>
          </p:cNvPr>
          <p:cNvSpPr>
            <a:spLocks noGrp="1"/>
          </p:cNvSpPr>
          <p:nvPr>
            <p:ph type="sldNum" sz="quarter" idx="12"/>
          </p:nvPr>
        </p:nvSpPr>
        <p:spPr/>
        <p:txBody>
          <a:bodyPr/>
          <a:lstStyle>
            <a:lvl1pPr>
              <a:defRPr/>
            </a:lvl1pPr>
          </a:lstStyle>
          <a:p>
            <a:pPr>
              <a:defRPr/>
            </a:pPr>
            <a:fld id="{45C12CD8-C759-470A-B48F-D6B462F6CAA0}" type="slidenum">
              <a:rPr lang="en-US" altLang="it-IT"/>
              <a:pPr>
                <a:defRPr/>
              </a:pPr>
              <a:t>‹N›</a:t>
            </a:fld>
            <a:endParaRPr lang="en-US" altLang="it-IT"/>
          </a:p>
        </p:txBody>
      </p:sp>
    </p:spTree>
    <p:extLst>
      <p:ext uri="{BB962C8B-B14F-4D97-AF65-F5344CB8AC3E}">
        <p14:creationId xmlns:p14="http://schemas.microsoft.com/office/powerpoint/2010/main" val="32039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AC7F9D-9174-8645-63C6-5486F878D7F3}"/>
              </a:ext>
            </a:extLst>
          </p:cNvPr>
          <p:cNvSpPr>
            <a:spLocks noGrp="1"/>
          </p:cNvSpPr>
          <p:nvPr>
            <p:ph type="dt" sz="half" idx="10"/>
          </p:nvPr>
        </p:nvSpPr>
        <p:spPr/>
        <p:txBody>
          <a:bodyPr/>
          <a:lstStyle>
            <a:lvl1pPr>
              <a:defRPr/>
            </a:lvl1pPr>
          </a:lstStyle>
          <a:p>
            <a:pPr>
              <a:defRPr/>
            </a:pPr>
            <a:fld id="{7663B42A-9AD7-4C8F-9E37-51589DDC71BF}" type="datetimeFigureOut">
              <a:rPr lang="en-US" altLang="it-IT"/>
              <a:pPr>
                <a:defRPr/>
              </a:pPr>
              <a:t>9/2/2024</a:t>
            </a:fld>
            <a:endParaRPr lang="en-US" altLang="it-IT"/>
          </a:p>
        </p:txBody>
      </p:sp>
      <p:sp>
        <p:nvSpPr>
          <p:cNvPr id="3" name="Footer Placeholder 4">
            <a:extLst>
              <a:ext uri="{FF2B5EF4-FFF2-40B4-BE49-F238E27FC236}">
                <a16:creationId xmlns:a16="http://schemas.microsoft.com/office/drawing/2014/main" id="{AFB71667-8066-4AF2-30E9-DF33477C67E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C01B0C-CE65-F383-8246-B20EE903D4AF}"/>
              </a:ext>
            </a:extLst>
          </p:cNvPr>
          <p:cNvSpPr>
            <a:spLocks noGrp="1"/>
          </p:cNvSpPr>
          <p:nvPr>
            <p:ph type="sldNum" sz="quarter" idx="12"/>
          </p:nvPr>
        </p:nvSpPr>
        <p:spPr/>
        <p:txBody>
          <a:bodyPr/>
          <a:lstStyle>
            <a:lvl1pPr>
              <a:defRPr/>
            </a:lvl1pPr>
          </a:lstStyle>
          <a:p>
            <a:pPr>
              <a:defRPr/>
            </a:pPr>
            <a:fld id="{76D48DFD-B758-46DA-B818-D0418CC310CC}" type="slidenum">
              <a:rPr lang="en-US" altLang="it-IT"/>
              <a:pPr>
                <a:defRPr/>
              </a:pPr>
              <a:t>‹N›</a:t>
            </a:fld>
            <a:endParaRPr lang="en-US" altLang="it-IT"/>
          </a:p>
        </p:txBody>
      </p:sp>
    </p:spTree>
    <p:extLst>
      <p:ext uri="{BB962C8B-B14F-4D97-AF65-F5344CB8AC3E}">
        <p14:creationId xmlns:p14="http://schemas.microsoft.com/office/powerpoint/2010/main" val="134357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3">
            <a:extLst>
              <a:ext uri="{FF2B5EF4-FFF2-40B4-BE49-F238E27FC236}">
                <a16:creationId xmlns:a16="http://schemas.microsoft.com/office/drawing/2014/main" id="{CE79D45E-CA9F-C166-03F3-76924EFC7548}"/>
              </a:ext>
            </a:extLst>
          </p:cNvPr>
          <p:cNvSpPr>
            <a:spLocks noGrp="1"/>
          </p:cNvSpPr>
          <p:nvPr>
            <p:ph type="dt" sz="half" idx="10"/>
          </p:nvPr>
        </p:nvSpPr>
        <p:spPr/>
        <p:txBody>
          <a:bodyPr/>
          <a:lstStyle>
            <a:lvl1pPr>
              <a:defRPr/>
            </a:lvl1pPr>
          </a:lstStyle>
          <a:p>
            <a:pPr>
              <a:defRPr/>
            </a:pPr>
            <a:fld id="{48C6401B-ECA5-4956-9982-1D8EAB14064D}" type="datetimeFigureOut">
              <a:rPr lang="en-US" altLang="it-IT"/>
              <a:pPr>
                <a:defRPr/>
              </a:pPr>
              <a:t>9/2/2024</a:t>
            </a:fld>
            <a:endParaRPr lang="en-US" altLang="it-IT"/>
          </a:p>
        </p:txBody>
      </p:sp>
      <p:sp>
        <p:nvSpPr>
          <p:cNvPr id="6" name="Footer Placeholder 4">
            <a:extLst>
              <a:ext uri="{FF2B5EF4-FFF2-40B4-BE49-F238E27FC236}">
                <a16:creationId xmlns:a16="http://schemas.microsoft.com/office/drawing/2014/main" id="{0ACF9583-C19A-8E50-6181-319F722723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50BC0B-E154-1B61-E5B9-6AFDE107C836}"/>
              </a:ext>
            </a:extLst>
          </p:cNvPr>
          <p:cNvSpPr>
            <a:spLocks noGrp="1"/>
          </p:cNvSpPr>
          <p:nvPr>
            <p:ph type="sldNum" sz="quarter" idx="12"/>
          </p:nvPr>
        </p:nvSpPr>
        <p:spPr/>
        <p:txBody>
          <a:bodyPr/>
          <a:lstStyle>
            <a:lvl1pPr>
              <a:defRPr/>
            </a:lvl1pPr>
          </a:lstStyle>
          <a:p>
            <a:pPr>
              <a:defRPr/>
            </a:pPr>
            <a:fld id="{0CBA2294-8E4E-47A7-86F4-A6A1ADC05491}" type="slidenum">
              <a:rPr lang="en-US" altLang="it-IT"/>
              <a:pPr>
                <a:defRPr/>
              </a:pPr>
              <a:t>‹N›</a:t>
            </a:fld>
            <a:endParaRPr lang="en-US" altLang="it-IT"/>
          </a:p>
        </p:txBody>
      </p:sp>
    </p:spTree>
    <p:extLst>
      <p:ext uri="{BB962C8B-B14F-4D97-AF65-F5344CB8AC3E}">
        <p14:creationId xmlns:p14="http://schemas.microsoft.com/office/powerpoint/2010/main" val="308232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3">
            <a:extLst>
              <a:ext uri="{FF2B5EF4-FFF2-40B4-BE49-F238E27FC236}">
                <a16:creationId xmlns:a16="http://schemas.microsoft.com/office/drawing/2014/main" id="{4D24FB43-B2DD-9A2C-99B6-39E0F903D6FA}"/>
              </a:ext>
            </a:extLst>
          </p:cNvPr>
          <p:cNvSpPr>
            <a:spLocks noGrp="1"/>
          </p:cNvSpPr>
          <p:nvPr>
            <p:ph type="dt" sz="half" idx="10"/>
          </p:nvPr>
        </p:nvSpPr>
        <p:spPr/>
        <p:txBody>
          <a:bodyPr/>
          <a:lstStyle>
            <a:lvl1pPr>
              <a:defRPr/>
            </a:lvl1pPr>
          </a:lstStyle>
          <a:p>
            <a:pPr>
              <a:defRPr/>
            </a:pPr>
            <a:fld id="{FF4C4F4D-524D-4296-8B9E-8576BAA6246E}" type="datetimeFigureOut">
              <a:rPr lang="en-US" altLang="it-IT"/>
              <a:pPr>
                <a:defRPr/>
              </a:pPr>
              <a:t>9/2/2024</a:t>
            </a:fld>
            <a:endParaRPr lang="en-US" altLang="it-IT"/>
          </a:p>
        </p:txBody>
      </p:sp>
      <p:sp>
        <p:nvSpPr>
          <p:cNvPr id="6" name="Footer Placeholder 4">
            <a:extLst>
              <a:ext uri="{FF2B5EF4-FFF2-40B4-BE49-F238E27FC236}">
                <a16:creationId xmlns:a16="http://schemas.microsoft.com/office/drawing/2014/main" id="{A1D90F99-4E99-B8E6-67D8-16D11A35D2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B3A5E9-1BFE-D537-9615-BC228CF6D900}"/>
              </a:ext>
            </a:extLst>
          </p:cNvPr>
          <p:cNvSpPr>
            <a:spLocks noGrp="1"/>
          </p:cNvSpPr>
          <p:nvPr>
            <p:ph type="sldNum" sz="quarter" idx="12"/>
          </p:nvPr>
        </p:nvSpPr>
        <p:spPr/>
        <p:txBody>
          <a:bodyPr/>
          <a:lstStyle>
            <a:lvl1pPr>
              <a:defRPr/>
            </a:lvl1pPr>
          </a:lstStyle>
          <a:p>
            <a:pPr>
              <a:defRPr/>
            </a:pPr>
            <a:fld id="{89CB6468-315F-4507-9924-A492A1C679CC}" type="slidenum">
              <a:rPr lang="en-US" altLang="it-IT"/>
              <a:pPr>
                <a:defRPr/>
              </a:pPr>
              <a:t>‹N›</a:t>
            </a:fld>
            <a:endParaRPr lang="en-US" altLang="it-IT"/>
          </a:p>
        </p:txBody>
      </p:sp>
    </p:spTree>
    <p:extLst>
      <p:ext uri="{BB962C8B-B14F-4D97-AF65-F5344CB8AC3E}">
        <p14:creationId xmlns:p14="http://schemas.microsoft.com/office/powerpoint/2010/main" val="97009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F055E7A-D8CF-3E61-B603-9A97F3E5F3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Click to edit Master title style</a:t>
            </a:r>
            <a:endParaRPr lang="en-US" altLang="it-IT"/>
          </a:p>
        </p:txBody>
      </p:sp>
      <p:sp>
        <p:nvSpPr>
          <p:cNvPr id="1027" name="Text Placeholder 2">
            <a:extLst>
              <a:ext uri="{FF2B5EF4-FFF2-40B4-BE49-F238E27FC236}">
                <a16:creationId xmlns:a16="http://schemas.microsoft.com/office/drawing/2014/main" id="{09455311-4F61-2F0C-A26B-0BD53F7DBD5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endParaRPr lang="en-US" altLang="it-IT"/>
          </a:p>
        </p:txBody>
      </p:sp>
      <p:sp>
        <p:nvSpPr>
          <p:cNvPr id="4" name="Date Placeholder 3">
            <a:extLst>
              <a:ext uri="{FF2B5EF4-FFF2-40B4-BE49-F238E27FC236}">
                <a16:creationId xmlns:a16="http://schemas.microsoft.com/office/drawing/2014/main" id="{E930C0EE-8209-07F8-4C8F-450C94A39A4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7DFAB285-07B3-411C-9123-105A12576B45}" type="datetimeFigureOut">
              <a:rPr lang="en-US" altLang="it-IT"/>
              <a:pPr>
                <a:defRPr/>
              </a:pPr>
              <a:t>9/2/2024</a:t>
            </a:fld>
            <a:endParaRPr lang="en-US" altLang="it-IT"/>
          </a:p>
        </p:txBody>
      </p:sp>
      <p:sp>
        <p:nvSpPr>
          <p:cNvPr id="5" name="Footer Placeholder 4">
            <a:extLst>
              <a:ext uri="{FF2B5EF4-FFF2-40B4-BE49-F238E27FC236}">
                <a16:creationId xmlns:a16="http://schemas.microsoft.com/office/drawing/2014/main" id="{3884863C-EF59-DCB9-DAC2-3233CA0F1BC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E58F059-E3E8-C144-C773-B1A3E782F2C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48C3219-908C-4679-9E74-B71B024FCB7D}"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themeOverride" Target="../theme/themeOverride9.xml"/><Relationship Id="rId5" Type="http://schemas.openxmlformats.org/officeDocument/2006/relationships/image" Target="../media/image23.emf"/><Relationship Id="rId4" Type="http://schemas.openxmlformats.org/officeDocument/2006/relationships/image" Target="../media/image1.jpeg"/></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themeOverride" Target="../theme/themeOverride10.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themeOverride" Target="../theme/themeOverride11.xml"/><Relationship Id="rId4" Type="http://schemas.openxmlformats.org/officeDocument/2006/relationships/image" Target="../media/image1.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themeOverride" Target="../theme/themeOverride12.xml"/><Relationship Id="rId4" Type="http://schemas.openxmlformats.org/officeDocument/2006/relationships/image" Target="../media/image1.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openxmlformats.org/officeDocument/2006/relationships/image" Target="../media/image1.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themeOverride" Target="../theme/themeOverride14.xml"/><Relationship Id="rId4" Type="http://schemas.openxmlformats.org/officeDocument/2006/relationships/image" Target="../media/image1.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themeOverride" Target="../theme/themeOverride15.xml"/><Relationship Id="rId4" Type="http://schemas.openxmlformats.org/officeDocument/2006/relationships/image" Target="../media/image1.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openxmlformats.org/officeDocument/2006/relationships/image" Target="../media/image1.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themeOverride" Target="../theme/themeOverride17.xml"/><Relationship Id="rId4" Type="http://schemas.openxmlformats.org/officeDocument/2006/relationships/image" Target="../media/image1.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image" Target="../media/image1.jpe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image" Target="../media/image1.jpe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image" Target="../media/image1.jpe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image" Target="../media/image1.jpe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themeOverride" Target="../theme/themeOverride23.xml"/><Relationship Id="rId5" Type="http://schemas.openxmlformats.org/officeDocument/2006/relationships/image" Target="../media/image24.png"/><Relationship Id="rId4" Type="http://schemas.openxmlformats.org/officeDocument/2006/relationships/image" Target="../media/image1.jpe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themeOverride" Target="../theme/themeOverride24.xml"/><Relationship Id="rId5" Type="http://schemas.openxmlformats.org/officeDocument/2006/relationships/image" Target="../media/image25.png"/><Relationship Id="rId4" Type="http://schemas.openxmlformats.org/officeDocument/2006/relationships/image" Target="../media/image1.jpe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image" Target="../media/image1.jpeg"/></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6.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8.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0.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4.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0.xml"/><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1.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0.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1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2.xml"/><Relationship Id="rId1" Type="http://schemas.openxmlformats.org/officeDocument/2006/relationships/slideLayout" Target="../slideLayouts/slideLayout6.xml"/><Relationship Id="rId4" Type="http://schemas.openxmlformats.org/officeDocument/2006/relationships/hyperlink" Target="http://www.inipec.gov.it/" TargetMode="External"/></Relationships>
</file>

<file path=ppt/slides/_rels/slide1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4.xml"/><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1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5.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6.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3.xml"/><Relationship Id="rId1" Type="http://schemas.openxmlformats.org/officeDocument/2006/relationships/slideLayout" Target="../slideLayouts/slideLayout6.xml"/><Relationship Id="rId4" Type="http://schemas.openxmlformats.org/officeDocument/2006/relationships/image" Target="../media/image43.emf"/></Relationships>
</file>

<file path=ppt/slides/_rels/slide1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5.xml"/><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6.xml"/><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1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22.emf"/><Relationship Id="rId4" Type="http://schemas.openxmlformats.org/officeDocument/2006/relationships/image" Target="../media/image1.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1.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hemeOverride" Target="../theme/themeOverride7.xml"/><Relationship Id="rId4" Type="http://schemas.openxmlformats.org/officeDocument/2006/relationships/image" Target="../media/image1.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D8ECE11-6E57-79BC-44F3-0538A74EFBA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075" name="Group 25">
            <a:extLst>
              <a:ext uri="{FF2B5EF4-FFF2-40B4-BE49-F238E27FC236}">
                <a16:creationId xmlns:a16="http://schemas.microsoft.com/office/drawing/2014/main" id="{EE271354-7018-3B2F-93D0-6580B3B0A0B3}"/>
              </a:ext>
            </a:extLst>
          </p:cNvPr>
          <p:cNvGrpSpPr>
            <a:grpSpLocks/>
          </p:cNvGrpSpPr>
          <p:nvPr/>
        </p:nvGrpSpPr>
        <p:grpSpPr bwMode="auto">
          <a:xfrm>
            <a:off x="92075" y="212725"/>
            <a:ext cx="1036638" cy="884238"/>
            <a:chOff x="200590" y="418099"/>
            <a:chExt cx="1035539" cy="884136"/>
          </a:xfrm>
        </p:grpSpPr>
        <p:grpSp>
          <p:nvGrpSpPr>
            <p:cNvPr id="3077" name="Group 26">
              <a:extLst>
                <a:ext uri="{FF2B5EF4-FFF2-40B4-BE49-F238E27FC236}">
                  <a16:creationId xmlns:a16="http://schemas.microsoft.com/office/drawing/2014/main" id="{468DD8C4-3C5A-1472-E5E8-F9DFAA8CE5E9}"/>
                </a:ext>
              </a:extLst>
            </p:cNvPr>
            <p:cNvGrpSpPr>
              <a:grpSpLocks/>
            </p:cNvGrpSpPr>
            <p:nvPr/>
          </p:nvGrpSpPr>
          <p:grpSpPr bwMode="auto">
            <a:xfrm>
              <a:off x="235478" y="418099"/>
              <a:ext cx="904133" cy="461665"/>
              <a:chOff x="1587029" y="615882"/>
              <a:chExt cx="904133" cy="461665"/>
            </a:xfrm>
          </p:grpSpPr>
          <p:sp>
            <p:nvSpPr>
              <p:cNvPr id="31" name="Rounded Rectangle 30">
                <a:extLst>
                  <a:ext uri="{FF2B5EF4-FFF2-40B4-BE49-F238E27FC236}">
                    <a16:creationId xmlns:a16="http://schemas.microsoft.com/office/drawing/2014/main" id="{1DB96D59-E83E-1209-E510-9980C2FBC1B8}"/>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082" name="Group 31">
                <a:extLst>
                  <a:ext uri="{FF2B5EF4-FFF2-40B4-BE49-F238E27FC236}">
                    <a16:creationId xmlns:a16="http://schemas.microsoft.com/office/drawing/2014/main" id="{DEBCCEEA-9485-E410-9C32-2EC2E71A8D94}"/>
                  </a:ext>
                </a:extLst>
              </p:cNvPr>
              <p:cNvGrpSpPr>
                <a:grpSpLocks/>
              </p:cNvGrpSpPr>
              <p:nvPr/>
            </p:nvGrpSpPr>
            <p:grpSpPr bwMode="auto">
              <a:xfrm>
                <a:off x="1604480" y="615882"/>
                <a:ext cx="886682" cy="461665"/>
                <a:chOff x="1604480" y="615882"/>
                <a:chExt cx="886682" cy="461665"/>
              </a:xfrm>
            </p:grpSpPr>
            <p:sp>
              <p:nvSpPr>
                <p:cNvPr id="3083" name="TextBox 32">
                  <a:extLst>
                    <a:ext uri="{FF2B5EF4-FFF2-40B4-BE49-F238E27FC236}">
                      <a16:creationId xmlns:a16="http://schemas.microsoft.com/office/drawing/2014/main" id="{18306B2D-1EAC-62FF-7656-A1275A412B0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C97378F-227E-42DB-B689-3997121A6E7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084" name="TextBox 33">
                  <a:extLst>
                    <a:ext uri="{FF2B5EF4-FFF2-40B4-BE49-F238E27FC236}">
                      <a16:creationId xmlns:a16="http://schemas.microsoft.com/office/drawing/2014/main" id="{07DBF44F-AA7A-5F39-3278-3AEF0976ED13}"/>
                    </a:ext>
                  </a:extLst>
                </p:cNvPr>
                <p:cNvSpPr txBox="1">
                  <a:spLocks noChangeArrowheads="1"/>
                </p:cNvSpPr>
                <p:nvPr/>
              </p:nvSpPr>
              <p:spPr bwMode="auto">
                <a:xfrm>
                  <a:off x="1604480" y="698445"/>
                  <a:ext cx="779042" cy="31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3078" name="Group 27">
              <a:extLst>
                <a:ext uri="{FF2B5EF4-FFF2-40B4-BE49-F238E27FC236}">
                  <a16:creationId xmlns:a16="http://schemas.microsoft.com/office/drawing/2014/main" id="{E182BAC6-0E22-0F96-8007-6590B1A1515D}"/>
                </a:ext>
              </a:extLst>
            </p:cNvPr>
            <p:cNvGrpSpPr>
              <a:grpSpLocks/>
            </p:cNvGrpSpPr>
            <p:nvPr/>
          </p:nvGrpSpPr>
          <p:grpSpPr bwMode="auto">
            <a:xfrm>
              <a:off x="200590" y="843937"/>
              <a:ext cx="1035539" cy="458298"/>
              <a:chOff x="224691" y="1351963"/>
              <a:chExt cx="1035539" cy="458298"/>
            </a:xfrm>
          </p:grpSpPr>
          <p:sp>
            <p:nvSpPr>
              <p:cNvPr id="3079" name="TextBox 28">
                <a:extLst>
                  <a:ext uri="{FF2B5EF4-FFF2-40B4-BE49-F238E27FC236}">
                    <a16:creationId xmlns:a16="http://schemas.microsoft.com/office/drawing/2014/main" id="{89BAAF07-31AA-9CC4-86AF-F3AFF0267B2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080" name="TextBox 29">
                <a:extLst>
                  <a:ext uri="{FF2B5EF4-FFF2-40B4-BE49-F238E27FC236}">
                    <a16:creationId xmlns:a16="http://schemas.microsoft.com/office/drawing/2014/main" id="{22DEEC5D-399A-A73D-B1CF-16F7240D417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076" name="Titolo 1">
            <a:extLst>
              <a:ext uri="{FF2B5EF4-FFF2-40B4-BE49-F238E27FC236}">
                <a16:creationId xmlns:a16="http://schemas.microsoft.com/office/drawing/2014/main" id="{75714012-A9A3-78E6-C2C6-0E06C52402F8}"/>
              </a:ext>
            </a:extLst>
          </p:cNvPr>
          <p:cNvSpPr>
            <a:spLocks noGrp="1"/>
          </p:cNvSpPr>
          <p:nvPr>
            <p:ph type="title"/>
          </p:nvPr>
        </p:nvSpPr>
        <p:spPr>
          <a:xfrm>
            <a:off x="457200" y="1462087"/>
            <a:ext cx="8229600" cy="4495367"/>
          </a:xfrm>
        </p:spPr>
        <p:txBody>
          <a:bodyPr/>
          <a:lstStyle/>
          <a:p>
            <a:br>
              <a:rPr lang="it-IT" altLang="it-IT" sz="2400" dirty="0"/>
            </a:br>
            <a:br>
              <a:rPr lang="it-IT" altLang="it-IT" sz="2400" dirty="0"/>
            </a:br>
            <a:br>
              <a:rPr lang="it-IT" altLang="it-IT" sz="2400" dirty="0"/>
            </a:br>
            <a:r>
              <a:rPr lang="it-IT" sz="1800" b="1" spc="-40" dirty="0">
                <a:effectLst/>
                <a:latin typeface="Cambria" panose="02040503050406030204" pitchFamily="18" charset="0"/>
                <a:ea typeface="Cambria" panose="02040503050406030204" pitchFamily="18" charset="0"/>
                <a:cs typeface="Cambria" panose="02040503050406030204" pitchFamily="18" charset="0"/>
              </a:rPr>
              <a:t>MODULO</a:t>
            </a:r>
            <a:r>
              <a:rPr lang="it-IT" sz="1800" b="1" spc="-10" dirty="0">
                <a:effectLst/>
                <a:latin typeface="Cambria" panose="02040503050406030204" pitchFamily="18" charset="0"/>
                <a:ea typeface="Cambria" panose="02040503050406030204" pitchFamily="18" charset="0"/>
                <a:cs typeface="Cambria" panose="02040503050406030204" pitchFamily="18" charset="0"/>
              </a:rPr>
              <a:t> </a:t>
            </a:r>
            <a:r>
              <a:rPr lang="it-IT" sz="1800" b="1" spc="-40" dirty="0">
                <a:effectLst/>
                <a:latin typeface="Cambria" panose="02040503050406030204" pitchFamily="18" charset="0"/>
                <a:ea typeface="Cambria" panose="02040503050406030204" pitchFamily="18" charset="0"/>
                <a:cs typeface="Cambria" panose="02040503050406030204" pitchFamily="18" charset="0"/>
              </a:rPr>
              <a:t>DI</a:t>
            </a:r>
            <a:r>
              <a:rPr lang="it-IT" sz="1800" b="1" spc="-10" dirty="0">
                <a:effectLst/>
                <a:latin typeface="Cambria" panose="02040503050406030204" pitchFamily="18" charset="0"/>
                <a:ea typeface="Cambria" panose="02040503050406030204" pitchFamily="18" charset="0"/>
                <a:cs typeface="Cambria" panose="02040503050406030204" pitchFamily="18" charset="0"/>
              </a:rPr>
              <a:t> </a:t>
            </a:r>
            <a:r>
              <a:rPr lang="it-IT" sz="1800" b="1" spc="-40" dirty="0">
                <a:effectLst/>
                <a:latin typeface="Cambria" panose="02040503050406030204" pitchFamily="18" charset="0"/>
                <a:ea typeface="Cambria" panose="02040503050406030204" pitchFamily="18" charset="0"/>
                <a:cs typeface="Cambria" panose="02040503050406030204" pitchFamily="18" charset="0"/>
              </a:rPr>
              <a:t>PREPARAZIONE</a:t>
            </a:r>
            <a:r>
              <a:rPr lang="it-IT" sz="1800" b="1" spc="-10" dirty="0">
                <a:effectLst/>
                <a:latin typeface="Cambria" panose="02040503050406030204" pitchFamily="18" charset="0"/>
                <a:ea typeface="Cambria" panose="02040503050406030204" pitchFamily="18" charset="0"/>
                <a:cs typeface="Cambria" panose="02040503050406030204" pitchFamily="18" charset="0"/>
              </a:rPr>
              <a:t> </a:t>
            </a:r>
            <a:br>
              <a:rPr lang="it-IT" sz="1800" b="1" spc="-10" dirty="0">
                <a:effectLst/>
                <a:latin typeface="Cambria" panose="02040503050406030204" pitchFamily="18" charset="0"/>
                <a:ea typeface="Cambria" panose="02040503050406030204" pitchFamily="18" charset="0"/>
                <a:cs typeface="Cambria" panose="02040503050406030204" pitchFamily="18" charset="0"/>
              </a:rPr>
            </a:br>
            <a:r>
              <a:rPr lang="it-IT" sz="1800" b="1" spc="-40" dirty="0">
                <a:effectLst/>
                <a:latin typeface="Cambria" panose="02040503050406030204" pitchFamily="18" charset="0"/>
                <a:ea typeface="Cambria" panose="02040503050406030204" pitchFamily="18" charset="0"/>
                <a:cs typeface="Cambria" panose="02040503050406030204" pitchFamily="18" charset="0"/>
              </a:rPr>
              <a:t>ALL’ESAME</a:t>
            </a:r>
            <a:r>
              <a:rPr lang="it-IT" sz="1800" b="1" spc="-10" dirty="0">
                <a:effectLst/>
                <a:latin typeface="Cambria" panose="02040503050406030204" pitchFamily="18" charset="0"/>
                <a:ea typeface="Cambria" panose="02040503050406030204" pitchFamily="18" charset="0"/>
                <a:cs typeface="Cambria" panose="02040503050406030204" pitchFamily="18" charset="0"/>
              </a:rPr>
              <a:t> </a:t>
            </a:r>
            <a:r>
              <a:rPr lang="it-IT" sz="1800" b="1" spc="-40" dirty="0">
                <a:effectLst/>
                <a:latin typeface="Cambria" panose="02040503050406030204" pitchFamily="18" charset="0"/>
                <a:ea typeface="Cambria" panose="02040503050406030204" pitchFamily="18" charset="0"/>
                <a:cs typeface="Cambria" panose="02040503050406030204" pitchFamily="18" charset="0"/>
              </a:rPr>
              <a:t>DI</a:t>
            </a:r>
            <a:r>
              <a:rPr lang="it-IT" sz="1800" b="1" spc="-10" dirty="0">
                <a:effectLst/>
                <a:latin typeface="Cambria" panose="02040503050406030204" pitchFamily="18" charset="0"/>
                <a:ea typeface="Cambria" panose="02040503050406030204" pitchFamily="18" charset="0"/>
                <a:cs typeface="Cambria" panose="02040503050406030204" pitchFamily="18" charset="0"/>
              </a:rPr>
              <a:t> </a:t>
            </a:r>
            <a:r>
              <a:rPr lang="it-IT" sz="1800" b="1" spc="-40" dirty="0">
                <a:effectLst/>
                <a:latin typeface="Cambria" panose="02040503050406030204" pitchFamily="18" charset="0"/>
                <a:ea typeface="Cambria" panose="02040503050406030204" pitchFamily="18" charset="0"/>
                <a:cs typeface="Cambria" panose="02040503050406030204" pitchFamily="18" charset="0"/>
              </a:rPr>
              <a:t>STATO “REVISORE LEGALE"</a:t>
            </a:r>
            <a:br>
              <a:rPr lang="it-IT" sz="1800" dirty="0">
                <a:effectLst/>
                <a:latin typeface="Cambria" panose="02040503050406030204" pitchFamily="18" charset="0"/>
                <a:ea typeface="Cambria" panose="02040503050406030204" pitchFamily="18" charset="0"/>
                <a:cs typeface="Cambria" panose="02040503050406030204" pitchFamily="18" charset="0"/>
              </a:rPr>
            </a:br>
            <a:br>
              <a:rPr lang="it-IT" altLang="it-IT" sz="2400" b="1" dirty="0">
                <a:latin typeface="Cambria" panose="02040503050406030204" pitchFamily="18" charset="0"/>
                <a:ea typeface="Cambria" panose="02040503050406030204" pitchFamily="18" charset="0"/>
              </a:rPr>
            </a:br>
            <a:br>
              <a:rPr lang="it-IT" altLang="it-IT" sz="2400" b="1" dirty="0">
                <a:latin typeface="Cambria" panose="02040503050406030204" pitchFamily="18" charset="0"/>
                <a:ea typeface="Cambria" panose="02040503050406030204" pitchFamily="18" charset="0"/>
              </a:rPr>
            </a:br>
            <a:r>
              <a:rPr lang="it-IT" sz="2800" b="1" dirty="0">
                <a:solidFill>
                  <a:srgbClr val="548DD4"/>
                </a:solidFill>
                <a:effectLst/>
                <a:latin typeface="Cambria" panose="02040503050406030204" pitchFamily="18" charset="0"/>
                <a:ea typeface="Cambria" panose="02040503050406030204" pitchFamily="18" charset="0"/>
                <a:cs typeface="Cambria" panose="02040503050406030204" pitchFamily="18" charset="0"/>
              </a:rPr>
              <a:t>LA</a:t>
            </a:r>
            <a:r>
              <a:rPr lang="it-IT" sz="2800" b="1" spc="-10" dirty="0">
                <a:solidFill>
                  <a:srgbClr val="548DD4"/>
                </a:solidFill>
                <a:effectLst/>
                <a:latin typeface="Cambria" panose="02040503050406030204" pitchFamily="18" charset="0"/>
                <a:ea typeface="Cambria" panose="02040503050406030204" pitchFamily="18" charset="0"/>
                <a:cs typeface="Cambria" panose="02040503050406030204" pitchFamily="18" charset="0"/>
              </a:rPr>
              <a:t> DISPENSA</a:t>
            </a:r>
            <a:br>
              <a:rPr lang="it-IT" sz="1800" dirty="0">
                <a:effectLst/>
                <a:latin typeface="Cambria" panose="02040503050406030204" pitchFamily="18" charset="0"/>
                <a:ea typeface="Cambria" panose="02040503050406030204" pitchFamily="18" charset="0"/>
                <a:cs typeface="Cambria" panose="02040503050406030204" pitchFamily="18" charset="0"/>
              </a:rPr>
            </a:br>
            <a:br>
              <a:rPr lang="it-IT" altLang="it-IT" sz="2400" b="1" dirty="0">
                <a:latin typeface="Cambria" panose="02040503050406030204" pitchFamily="18" charset="0"/>
                <a:ea typeface="Cambria" panose="02040503050406030204" pitchFamily="18" charset="0"/>
              </a:rPr>
            </a:br>
            <a:br>
              <a:rPr lang="it-IT" altLang="it-IT" sz="2400" b="1" dirty="0">
                <a:latin typeface="Cambria" panose="02040503050406030204" pitchFamily="18" charset="0"/>
                <a:ea typeface="Cambria" panose="02040503050406030204" pitchFamily="18" charset="0"/>
              </a:rPr>
            </a:br>
            <a:r>
              <a:rPr lang="it-IT" altLang="it-IT" sz="1600" i="1" dirty="0">
                <a:latin typeface="Cambria" panose="02040503050406030204" pitchFamily="18" charset="0"/>
                <a:ea typeface="Cambria" panose="02040503050406030204" pitchFamily="18" charset="0"/>
              </a:rPr>
              <a:t>Aggiornamento 30 Giugno 2024</a:t>
            </a:r>
            <a:br>
              <a:rPr lang="it-IT" altLang="it-IT" sz="2000" i="1" dirty="0">
                <a:latin typeface="Cambria" panose="02040503050406030204" pitchFamily="18" charset="0"/>
                <a:ea typeface="Cambria" panose="02040503050406030204" pitchFamily="18" charset="0"/>
              </a:rPr>
            </a:br>
            <a:br>
              <a:rPr lang="it-IT" altLang="it-IT" sz="2000" i="1"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A cura di: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Marica Ceravolo, Dottore Commercialista e Revisore legale  in Torino</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Barbara Negro, Dottore Commercialista e Revisore Legale in Torino</a:t>
            </a:r>
            <a:br>
              <a:rPr lang="it-IT" altLang="it-IT" sz="2000" i="1" dirty="0">
                <a:latin typeface="Cambria" panose="02040503050406030204" pitchFamily="18" charset="0"/>
                <a:ea typeface="Cambria" panose="02040503050406030204" pitchFamily="18" charset="0"/>
              </a:rPr>
            </a:br>
            <a:br>
              <a:rPr lang="it-IT" altLang="it-IT" sz="2000" i="1" dirty="0">
                <a:latin typeface="Cambria" panose="02040503050406030204" pitchFamily="18" charset="0"/>
                <a:ea typeface="Cambria" panose="02040503050406030204" pitchFamily="18" charset="0"/>
              </a:rPr>
            </a:br>
            <a:br>
              <a:rPr lang="it-IT" altLang="it-IT" sz="2000" i="1" dirty="0">
                <a:latin typeface="Cambria" panose="02040503050406030204" pitchFamily="18" charset="0"/>
                <a:ea typeface="Cambria" panose="02040503050406030204" pitchFamily="18" charset="0"/>
              </a:rPr>
            </a:br>
            <a:r>
              <a:rPr lang="it-IT" sz="1000" dirty="0">
                <a:effectLst/>
                <a:latin typeface="Cambria" panose="02040503050406030204" pitchFamily="18" charset="0"/>
                <a:ea typeface="Cambria" panose="02040503050406030204" pitchFamily="18" charset="0"/>
                <a:cs typeface="Cambria" panose="02040503050406030204" pitchFamily="18" charset="0"/>
              </a:rPr>
              <a:t>La</a:t>
            </a:r>
            <a:r>
              <a:rPr lang="it-IT" sz="1000" spc="-25"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presente</a:t>
            </a:r>
            <a:r>
              <a:rPr lang="it-IT" sz="1000" spc="-30"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dispensa</a:t>
            </a:r>
            <a:r>
              <a:rPr lang="it-IT" sz="1000" spc="-35"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costituisce</a:t>
            </a:r>
            <a:r>
              <a:rPr lang="it-IT" sz="1000" spc="-25"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materiale</a:t>
            </a:r>
            <a:r>
              <a:rPr lang="it-IT" sz="1000" spc="-35"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di</a:t>
            </a:r>
            <a:r>
              <a:rPr lang="it-IT" sz="1000" spc="-20"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supporto</a:t>
            </a:r>
            <a:r>
              <a:rPr lang="it-IT" sz="1000" spc="-30"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integrativo</a:t>
            </a:r>
            <a:r>
              <a:rPr lang="it-IT" sz="1000" spc="-25"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per</a:t>
            </a:r>
            <a:r>
              <a:rPr lang="it-IT" sz="1000" spc="-30"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la</a:t>
            </a:r>
            <a:r>
              <a:rPr lang="it-IT" sz="1000" spc="-25"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preparazione</a:t>
            </a:r>
            <a:r>
              <a:rPr lang="it-IT" sz="1000" spc="-25"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all’esame</a:t>
            </a:r>
            <a:r>
              <a:rPr lang="it-IT" sz="1000" spc="-25" dirty="0">
                <a:effectLst/>
                <a:latin typeface="Cambria" panose="02040503050406030204" pitchFamily="18" charset="0"/>
                <a:ea typeface="Cambria" panose="02040503050406030204" pitchFamily="18" charset="0"/>
                <a:cs typeface="Cambria" panose="02040503050406030204" pitchFamily="18" charset="0"/>
              </a:rPr>
              <a:t> </a:t>
            </a:r>
            <a:r>
              <a:rPr lang="it-IT" sz="1000" dirty="0">
                <a:effectLst/>
                <a:latin typeface="Cambria" panose="02040503050406030204" pitchFamily="18" charset="0"/>
                <a:ea typeface="Cambria" panose="02040503050406030204" pitchFamily="18" charset="0"/>
                <a:cs typeface="Cambria" panose="02040503050406030204" pitchFamily="18" charset="0"/>
              </a:rPr>
              <a:t>di</a:t>
            </a:r>
            <a:r>
              <a:rPr lang="it-IT" sz="1000" spc="-35" dirty="0">
                <a:effectLst/>
                <a:latin typeface="Cambria" panose="02040503050406030204" pitchFamily="18" charset="0"/>
                <a:ea typeface="Cambria" panose="02040503050406030204" pitchFamily="18" charset="0"/>
                <a:cs typeface="Cambria" panose="02040503050406030204" pitchFamily="18" charset="0"/>
              </a:rPr>
              <a:t> </a:t>
            </a:r>
            <a:r>
              <a:rPr lang="it-IT" sz="1000" spc="-10" dirty="0">
                <a:effectLst/>
                <a:latin typeface="Cambria" panose="02040503050406030204" pitchFamily="18" charset="0"/>
                <a:ea typeface="Cambria" panose="02040503050406030204" pitchFamily="18" charset="0"/>
                <a:cs typeface="Cambria" panose="02040503050406030204" pitchFamily="18" charset="0"/>
              </a:rPr>
              <a:t>stato</a:t>
            </a:r>
            <a:br>
              <a:rPr lang="it-IT" sz="1000" dirty="0">
                <a:effectLst/>
                <a:latin typeface="Cambria" panose="02040503050406030204" pitchFamily="18" charset="0"/>
                <a:ea typeface="Cambria" panose="02040503050406030204" pitchFamily="18" charset="0"/>
                <a:cs typeface="Cambria" panose="02040503050406030204" pitchFamily="18" charset="0"/>
              </a:rPr>
            </a:br>
            <a:endParaRPr lang="it-IT" altLang="it-IT"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4B8ACFF-1C50-B1A0-183C-E9CE00E205E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9459" name="Group 25">
            <a:extLst>
              <a:ext uri="{FF2B5EF4-FFF2-40B4-BE49-F238E27FC236}">
                <a16:creationId xmlns:a16="http://schemas.microsoft.com/office/drawing/2014/main" id="{73622403-CC5E-2E7B-7903-FBEF4342498F}"/>
              </a:ext>
            </a:extLst>
          </p:cNvPr>
          <p:cNvGrpSpPr>
            <a:grpSpLocks/>
          </p:cNvGrpSpPr>
          <p:nvPr/>
        </p:nvGrpSpPr>
        <p:grpSpPr bwMode="auto">
          <a:xfrm>
            <a:off x="92075" y="212725"/>
            <a:ext cx="1036638" cy="884238"/>
            <a:chOff x="200590" y="418099"/>
            <a:chExt cx="1035539" cy="884136"/>
          </a:xfrm>
        </p:grpSpPr>
        <p:grpSp>
          <p:nvGrpSpPr>
            <p:cNvPr id="19462" name="Group 26">
              <a:extLst>
                <a:ext uri="{FF2B5EF4-FFF2-40B4-BE49-F238E27FC236}">
                  <a16:creationId xmlns:a16="http://schemas.microsoft.com/office/drawing/2014/main" id="{A59E97A1-34F9-81EA-A4D5-12752792D98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659D943-CF87-A4D0-991D-9408A745FA9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9467" name="Group 31">
                <a:extLst>
                  <a:ext uri="{FF2B5EF4-FFF2-40B4-BE49-F238E27FC236}">
                    <a16:creationId xmlns:a16="http://schemas.microsoft.com/office/drawing/2014/main" id="{CB59AC3A-3DC8-7EC0-B763-AA8A21E7E6CE}"/>
                  </a:ext>
                </a:extLst>
              </p:cNvPr>
              <p:cNvGrpSpPr>
                <a:grpSpLocks/>
              </p:cNvGrpSpPr>
              <p:nvPr/>
            </p:nvGrpSpPr>
            <p:grpSpPr bwMode="auto">
              <a:xfrm>
                <a:off x="1604481" y="615882"/>
                <a:ext cx="886681" cy="461665"/>
                <a:chOff x="1604481" y="615882"/>
                <a:chExt cx="886681" cy="461665"/>
              </a:xfrm>
            </p:grpSpPr>
            <p:sp>
              <p:nvSpPr>
                <p:cNvPr id="19468" name="TextBox 32">
                  <a:extLst>
                    <a:ext uri="{FF2B5EF4-FFF2-40B4-BE49-F238E27FC236}">
                      <a16:creationId xmlns:a16="http://schemas.microsoft.com/office/drawing/2014/main" id="{FF9090E1-000F-2EF6-4B7C-BCE6C4AF471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7D3A1DA-ED75-4340-A27C-39398F1BB53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9469" name="TextBox 33">
                  <a:extLst>
                    <a:ext uri="{FF2B5EF4-FFF2-40B4-BE49-F238E27FC236}">
                      <a16:creationId xmlns:a16="http://schemas.microsoft.com/office/drawing/2014/main" id="{EA607E7B-5637-F616-D5AF-5BB5A498B71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9463" name="Group 27">
              <a:extLst>
                <a:ext uri="{FF2B5EF4-FFF2-40B4-BE49-F238E27FC236}">
                  <a16:creationId xmlns:a16="http://schemas.microsoft.com/office/drawing/2014/main" id="{70C02331-CCF5-D71F-5CEE-9A14C305E13F}"/>
                </a:ext>
              </a:extLst>
            </p:cNvPr>
            <p:cNvGrpSpPr>
              <a:grpSpLocks/>
            </p:cNvGrpSpPr>
            <p:nvPr/>
          </p:nvGrpSpPr>
          <p:grpSpPr bwMode="auto">
            <a:xfrm>
              <a:off x="200590" y="843937"/>
              <a:ext cx="1035539" cy="458298"/>
              <a:chOff x="224691" y="1351963"/>
              <a:chExt cx="1035539" cy="458298"/>
            </a:xfrm>
          </p:grpSpPr>
          <p:sp>
            <p:nvSpPr>
              <p:cNvPr id="19464" name="TextBox 28">
                <a:extLst>
                  <a:ext uri="{FF2B5EF4-FFF2-40B4-BE49-F238E27FC236}">
                    <a16:creationId xmlns:a16="http://schemas.microsoft.com/office/drawing/2014/main" id="{9C05DB70-74FF-746C-8A9F-1C7630A9E74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9465" name="TextBox 29">
                <a:extLst>
                  <a:ext uri="{FF2B5EF4-FFF2-40B4-BE49-F238E27FC236}">
                    <a16:creationId xmlns:a16="http://schemas.microsoft.com/office/drawing/2014/main" id="{E5DDF7CA-F7BC-0FC8-737B-FDBA2A98FCB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9460" name="Titolo 1">
            <a:extLst>
              <a:ext uri="{FF2B5EF4-FFF2-40B4-BE49-F238E27FC236}">
                <a16:creationId xmlns:a16="http://schemas.microsoft.com/office/drawing/2014/main" id="{6B64C564-C38E-8868-7F64-62F3D96E51A6}"/>
              </a:ext>
            </a:extLst>
          </p:cNvPr>
          <p:cNvSpPr>
            <a:spLocks noGrp="1"/>
          </p:cNvSpPr>
          <p:nvPr>
            <p:ph type="title"/>
          </p:nvPr>
        </p:nvSpPr>
        <p:spPr>
          <a:xfrm>
            <a:off x="457200" y="1462088"/>
            <a:ext cx="8137525" cy="5183187"/>
          </a:xfrm>
        </p:spPr>
        <p:txBody>
          <a:bodyPr/>
          <a:lstStyle/>
          <a:p>
            <a:pPr marL="270510" marR="662940" algn="l">
              <a:lnSpc>
                <a:spcPct val="150000"/>
              </a:lnSpc>
              <a:spcBef>
                <a:spcPts val="1200"/>
              </a:spcBef>
              <a:spcAft>
                <a:spcPts val="0"/>
              </a:spcAft>
            </a:pPr>
            <a:br>
              <a:rPr lang="it-IT" altLang="it-IT" sz="1400" dirty="0"/>
            </a:br>
            <a:r>
              <a:rPr lang="it-IT" altLang="it-IT" sz="1400" dirty="0"/>
              <a:t>l</a:t>
            </a: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r>
              <a:rPr lang="it-IT" sz="1800" dirty="0">
                <a:effectLst/>
                <a:latin typeface="Cambria" panose="02040503050406030204" pitchFamily="18" charset="0"/>
                <a:ea typeface="Cambria" panose="02040503050406030204" pitchFamily="18" charset="0"/>
                <a:cs typeface="Cambria" panose="02040503050406030204" pitchFamily="18" charset="0"/>
              </a:rPr>
              <a:t>I dati da utilizzare sono i seguenti:</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Totale dello Stato Patrimoniale attivo;</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Valore della produzione riferito alle voci di Bilancio A1 e A5;</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Risultato operativo;</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Valore di Patrimonio netto.</a:t>
            </a:r>
            <a:br>
              <a:rPr lang="it-IT" sz="1800" dirty="0">
                <a:effectLst/>
                <a:latin typeface="Cambria" panose="02040503050406030204" pitchFamily="18" charset="0"/>
                <a:ea typeface="Cambria" panose="02040503050406030204" pitchFamily="18" charset="0"/>
                <a:cs typeface="Cambria" panose="02040503050406030204" pitchFamily="18" charset="0"/>
              </a:rPr>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20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endParaRPr lang="it-IT" altLang="it-IT" sz="3200" dirty="0"/>
          </a:p>
        </p:txBody>
      </p:sp>
      <p:sp>
        <p:nvSpPr>
          <p:cNvPr id="14" name="Titolo 1">
            <a:extLst>
              <a:ext uri="{FF2B5EF4-FFF2-40B4-BE49-F238E27FC236}">
                <a16:creationId xmlns:a16="http://schemas.microsoft.com/office/drawing/2014/main" id="{6E29ED5F-9BB4-910B-948E-0E1B74E25D7D}"/>
              </a:ext>
            </a:extLst>
          </p:cNvPr>
          <p:cNvSpPr txBox="1">
            <a:spLocks/>
          </p:cNvSpPr>
          <p:nvPr/>
        </p:nvSpPr>
        <p:spPr bwMode="auto">
          <a:xfrm>
            <a:off x="457200" y="946150"/>
            <a:ext cx="8229600" cy="4699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sz="1800" b="1" dirty="0">
                <a:solidFill>
                  <a:srgbClr val="FF0000"/>
                </a:solidFill>
                <a:effectLst/>
                <a:latin typeface="Georgia" panose="02040502050405020303" pitchFamily="18" charset="0"/>
                <a:ea typeface="Cambria" panose="02040503050406030204" pitchFamily="18" charset="0"/>
                <a:cs typeface="Cambria" panose="02040503050406030204" pitchFamily="18" charset="0"/>
              </a:rPr>
              <a:t>Il calcolo della significatività</a:t>
            </a:r>
            <a:br>
              <a:rPr lang="it-IT" altLang="it-IT" sz="3600" b="1" dirty="0">
                <a:solidFill>
                  <a:srgbClr val="FF0000"/>
                </a:solidFill>
              </a:rPr>
            </a:br>
            <a:endParaRPr lang="it-IT" altLang="it-IT" sz="3600" cap="small" dirty="0">
              <a:solidFill>
                <a:srgbClr val="FF0000"/>
              </a:solidFill>
            </a:endParaRPr>
          </a:p>
        </p:txBody>
      </p:sp>
    </p:spTree>
    <p:extLst>
      <p:ext uri="{BB962C8B-B14F-4D97-AF65-F5344CB8AC3E}">
        <p14:creationId xmlns:p14="http://schemas.microsoft.com/office/powerpoint/2010/main" val="437995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738188" y="1206500"/>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Fondi rischi e oneri–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1347788" y="2602096"/>
            <a:ext cx="6554805" cy="2468368"/>
          </a:xfrm>
          <a:prstGeom prst="rect">
            <a:avLst/>
          </a:prstGeom>
          <a:noFill/>
        </p:spPr>
        <p:txBody>
          <a:bodyPr wrap="square">
            <a:spAutoFit/>
          </a:bodyPr>
          <a:lstStyle/>
          <a:p>
            <a:pPr>
              <a:lnSpc>
                <a:spcPct val="200000"/>
              </a:lnSpc>
            </a:pPr>
            <a:r>
              <a:rPr lang="it-IT" sz="2000" dirty="0">
                <a:latin typeface="Cambria" panose="02040503050406030204" pitchFamily="18" charset="0"/>
                <a:ea typeface="Cambria" panose="02040503050406030204" pitchFamily="18" charset="0"/>
              </a:rPr>
              <a:t>Codice Civile: art. 2424, 2424-bis, 2425-bis, 2426, 2427 </a:t>
            </a:r>
          </a:p>
          <a:p>
            <a:pPr>
              <a:lnSpc>
                <a:spcPct val="200000"/>
              </a:lnSpc>
            </a:pPr>
            <a:r>
              <a:rPr lang="it-IT" sz="2000" dirty="0">
                <a:latin typeface="Cambria" panose="02040503050406030204" pitchFamily="18" charset="0"/>
                <a:ea typeface="Cambria" panose="02040503050406030204" pitchFamily="18" charset="0"/>
              </a:rPr>
              <a:t>Principio contabile OIC n. 19 </a:t>
            </a:r>
          </a:p>
          <a:p>
            <a:pPr>
              <a:lnSpc>
                <a:spcPct val="200000"/>
              </a:lnSpc>
            </a:pPr>
            <a:r>
              <a:rPr lang="it-IT" sz="2000" dirty="0">
                <a:latin typeface="Cambria" panose="02040503050406030204" pitchFamily="18" charset="0"/>
                <a:ea typeface="Cambria" panose="02040503050406030204" pitchFamily="18" charset="0"/>
              </a:rPr>
              <a:t>Principio internazionale IAS n. 37 </a:t>
            </a:r>
          </a:p>
          <a:p>
            <a:pPr>
              <a:lnSpc>
                <a:spcPct val="200000"/>
              </a:lnSpc>
            </a:pPr>
            <a:r>
              <a:rPr lang="it-IT" sz="2000" dirty="0">
                <a:latin typeface="Cambria" panose="02040503050406030204" pitchFamily="18" charset="0"/>
                <a:ea typeface="Cambria" panose="02040503050406030204" pitchFamily="18" charset="0"/>
              </a:rPr>
              <a:t>TUIR: art.105-106-107</a:t>
            </a:r>
          </a:p>
        </p:txBody>
      </p:sp>
    </p:spTree>
    <p:extLst>
      <p:ext uri="{BB962C8B-B14F-4D97-AF65-F5344CB8AC3E}">
        <p14:creationId xmlns:p14="http://schemas.microsoft.com/office/powerpoint/2010/main" val="27589010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738188" y="1206500"/>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Fondi rischi e oneri–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1058245" y="2059027"/>
            <a:ext cx="7413357" cy="3364960"/>
          </a:xfrm>
          <a:prstGeom prst="rect">
            <a:avLst/>
          </a:prstGeom>
          <a:noFill/>
        </p:spPr>
        <p:txBody>
          <a:bodyPr wrap="square">
            <a:spAutoFit/>
          </a:bodyPr>
          <a:lstStyle/>
          <a:p>
            <a:pPr>
              <a:lnSpc>
                <a:spcPct val="150000"/>
              </a:lnSpc>
            </a:pPr>
            <a:r>
              <a:rPr lang="it-IT" dirty="0">
                <a:latin typeface="Cambria" panose="02040503050406030204" pitchFamily="18" charset="0"/>
                <a:ea typeface="Cambria" panose="02040503050406030204" pitchFamily="18" charset="0"/>
              </a:rPr>
              <a:t>Gli obiettivi principali della revisione dei fondi passivi sono i seguenti: </a:t>
            </a:r>
          </a:p>
          <a:p>
            <a:pPr marL="285750" indent="-285750">
              <a:lnSpc>
                <a:spcPct val="150000"/>
              </a:lnSpc>
              <a:buFont typeface="Wingdings" panose="05000000000000000000" pitchFamily="2" charset="2"/>
              <a:buChar char="ü"/>
            </a:pPr>
            <a:r>
              <a:rPr lang="it-IT" dirty="0">
                <a:latin typeface="Cambria" panose="02040503050406030204" pitchFamily="18" charset="0"/>
                <a:ea typeface="Cambria" panose="02040503050406030204" pitchFamily="18" charset="0"/>
              </a:rPr>
              <a:t>Verifica della completa esposizione dei fondi alla chiusura dell’esercizio </a:t>
            </a:r>
          </a:p>
          <a:p>
            <a:pPr marL="285750" indent="-285750">
              <a:lnSpc>
                <a:spcPct val="150000"/>
              </a:lnSpc>
              <a:buFont typeface="Wingdings" panose="05000000000000000000" pitchFamily="2" charset="2"/>
              <a:buChar char="ü"/>
            </a:pPr>
            <a:r>
              <a:rPr lang="it-IT" dirty="0">
                <a:latin typeface="Cambria" panose="02040503050406030204" pitchFamily="18" charset="0"/>
                <a:ea typeface="Cambria" panose="02040503050406030204" pitchFamily="18" charset="0"/>
              </a:rPr>
              <a:t>Verifica della corretta esecuzione e registrazione delle operazioni effettuate nell’esercizio </a:t>
            </a:r>
          </a:p>
          <a:p>
            <a:pPr marL="285750" indent="-285750">
              <a:lnSpc>
                <a:spcPct val="150000"/>
              </a:lnSpc>
              <a:buFont typeface="Wingdings" panose="05000000000000000000" pitchFamily="2" charset="2"/>
              <a:buChar char="ü"/>
            </a:pPr>
            <a:r>
              <a:rPr lang="it-IT" dirty="0">
                <a:latin typeface="Cambria" panose="02040503050406030204" pitchFamily="18" charset="0"/>
                <a:ea typeface="Cambria" panose="02040503050406030204" pitchFamily="18" charset="0"/>
              </a:rPr>
              <a:t>Verifica della corretta esposizione in bilancio dei fondi a fine esercizio e dei movimenti intervenuti nell’esercizio</a:t>
            </a:r>
          </a:p>
          <a:p>
            <a:pPr marL="285750" indent="-285750">
              <a:lnSpc>
                <a:spcPct val="150000"/>
              </a:lnSpc>
              <a:buFont typeface="Wingdings" panose="05000000000000000000" pitchFamily="2" charset="2"/>
              <a:buChar char="ü"/>
            </a:pPr>
            <a:r>
              <a:rPr lang="it-IT" dirty="0">
                <a:latin typeface="Cambria" panose="02040503050406030204" pitchFamily="18" charset="0"/>
                <a:ea typeface="Cambria" panose="02040503050406030204" pitchFamily="18" charset="0"/>
              </a:rPr>
              <a:t> Verifica dell’ uniformità dei principi contabili rispetto all’esercizio precedente </a:t>
            </a:r>
          </a:p>
        </p:txBody>
      </p:sp>
    </p:spTree>
    <p:extLst>
      <p:ext uri="{BB962C8B-B14F-4D97-AF65-F5344CB8AC3E}">
        <p14:creationId xmlns:p14="http://schemas.microsoft.com/office/powerpoint/2010/main" val="34398155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182585"/>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it-IT" altLang="it-IT" sz="2000" b="1" u="sng" dirty="0">
                <a:solidFill>
                  <a:srgbClr val="FF0000"/>
                </a:solidFill>
                <a:latin typeface="Cambria" panose="02040503050406030204" pitchFamily="18" charset="0"/>
                <a:ea typeface="Cambria" panose="02040503050406030204" pitchFamily="18" charset="0"/>
              </a:rPr>
              <a:t>Fondi rischi e oneri– procedure di revisione</a:t>
            </a:r>
            <a:endParaRPr lang="it-IT" altLang="it-IT" sz="2000" dirty="0">
              <a:latin typeface="Cambria" panose="02040503050406030204" pitchFamily="18" charset="0"/>
              <a:ea typeface="Cambria" panose="02040503050406030204" pitchFamily="18" charset="0"/>
            </a:endParaRPr>
          </a:p>
        </p:txBody>
      </p:sp>
      <p:sp>
        <p:nvSpPr>
          <p:cNvPr id="5" name="Titolo 2">
            <a:extLst>
              <a:ext uri="{FF2B5EF4-FFF2-40B4-BE49-F238E27FC236}">
                <a16:creationId xmlns:a16="http://schemas.microsoft.com/office/drawing/2014/main" id="{93C18727-5571-1C9E-8550-40688F6E8ECF}"/>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altLang="it-IT" sz="1600" b="1" dirty="0"/>
              <a:t>Capo – Scheda Fondo rischi ed oneri</a:t>
            </a: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pic>
        <p:nvPicPr>
          <p:cNvPr id="4" name="Immagine 3">
            <a:extLst>
              <a:ext uri="{FF2B5EF4-FFF2-40B4-BE49-F238E27FC236}">
                <a16:creationId xmlns:a16="http://schemas.microsoft.com/office/drawing/2014/main" id="{F5167986-10B2-1286-0135-1F3CE2F363A1}"/>
              </a:ext>
            </a:extLst>
          </p:cNvPr>
          <p:cNvPicPr>
            <a:picLocks noChangeAspect="1"/>
          </p:cNvPicPr>
          <p:nvPr/>
        </p:nvPicPr>
        <p:blipFill>
          <a:blip r:embed="rId5"/>
          <a:stretch>
            <a:fillRect/>
          </a:stretch>
        </p:blipFill>
        <p:spPr>
          <a:xfrm>
            <a:off x="511492" y="2477196"/>
            <a:ext cx="8161020" cy="3246120"/>
          </a:xfrm>
          <a:prstGeom prst="rect">
            <a:avLst/>
          </a:prstGeom>
        </p:spPr>
      </p:pic>
    </p:spTree>
    <p:extLst>
      <p:ext uri="{BB962C8B-B14F-4D97-AF65-F5344CB8AC3E}">
        <p14:creationId xmlns:p14="http://schemas.microsoft.com/office/powerpoint/2010/main" val="1031533830"/>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738188" y="1206500"/>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Fondi  per oneri</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1058245" y="2059027"/>
            <a:ext cx="7413357" cy="4265270"/>
          </a:xfrm>
          <a:prstGeom prst="rect">
            <a:avLst/>
          </a:prstGeom>
          <a:noFill/>
        </p:spPr>
        <p:txBody>
          <a:bodyPr wrap="square">
            <a:spAutoFit/>
          </a:bodyPr>
          <a:lstStyle/>
          <a:p>
            <a:pPr marL="12700" marR="509905">
              <a:lnSpc>
                <a:spcPts val="2280"/>
              </a:lnSpc>
              <a:spcBef>
                <a:spcPts val="280"/>
              </a:spcBef>
            </a:pPr>
            <a:r>
              <a:rPr lang="it-IT" sz="1800" dirty="0">
                <a:latin typeface="Cambria" panose="02040503050406030204" pitchFamily="18" charset="0"/>
                <a:ea typeface="Cambria" panose="02040503050406030204" pitchFamily="18" charset="0"/>
              </a:rPr>
              <a:t>Il principio contabile n. 19 riporta come esempi di fondi per oneri i seguenti casi:</a:t>
            </a:r>
          </a:p>
          <a:p>
            <a:pPr>
              <a:lnSpc>
                <a:spcPct val="100000"/>
              </a:lnSpc>
              <a:spcBef>
                <a:spcPts val="650"/>
              </a:spcBef>
            </a:pPr>
            <a:endParaRPr lang="it-IT" sz="1800" dirty="0">
              <a:latin typeface="Cambria" panose="02040503050406030204" pitchFamily="18" charset="0"/>
              <a:ea typeface="Cambria" panose="02040503050406030204" pitchFamily="18" charset="0"/>
            </a:endParaRPr>
          </a:p>
          <a:p>
            <a:pPr marL="355600" indent="-342900">
              <a:lnSpc>
                <a:spcPct val="100000"/>
              </a:lnSpc>
              <a:buClr>
                <a:schemeClr val="tx1"/>
              </a:buClr>
              <a:buSzPct val="75000"/>
              <a:buFont typeface="Wingdings" panose="05000000000000000000" pitchFamily="2" charset="2"/>
              <a:buChar char="ü"/>
              <a:tabLst>
                <a:tab pos="241300" algn="l"/>
              </a:tabLst>
            </a:pPr>
            <a:r>
              <a:rPr lang="it-IT" sz="1800" dirty="0">
                <a:latin typeface="Cambria" panose="02040503050406030204" pitchFamily="18" charset="0"/>
                <a:ea typeface="Cambria" panose="02040503050406030204" pitchFamily="18" charset="0"/>
              </a:rPr>
              <a:t>Fondo garanzia prodotti;</a:t>
            </a:r>
          </a:p>
          <a:p>
            <a:pPr marL="355600" indent="-342900">
              <a:lnSpc>
                <a:spcPct val="100000"/>
              </a:lnSpc>
              <a:spcBef>
                <a:spcPts val="360"/>
              </a:spcBef>
              <a:buClr>
                <a:schemeClr val="tx1"/>
              </a:buClr>
              <a:buSzPct val="75000"/>
              <a:buFont typeface="Wingdings" panose="05000000000000000000" pitchFamily="2" charset="2"/>
              <a:buChar char="ü"/>
              <a:tabLst>
                <a:tab pos="241300" algn="l"/>
              </a:tabLst>
            </a:pPr>
            <a:r>
              <a:rPr lang="it-IT" sz="1800" dirty="0">
                <a:latin typeface="Cambria" panose="02040503050406030204" pitchFamily="18" charset="0"/>
                <a:ea typeface="Cambria" panose="02040503050406030204" pitchFamily="18" charset="0"/>
              </a:rPr>
              <a:t>Fondo manutenzione ciclica;</a:t>
            </a:r>
          </a:p>
          <a:p>
            <a:pPr marL="355600" indent="-342900">
              <a:lnSpc>
                <a:spcPct val="100000"/>
              </a:lnSpc>
              <a:spcBef>
                <a:spcPts val="360"/>
              </a:spcBef>
              <a:buClr>
                <a:schemeClr val="tx1"/>
              </a:buClr>
              <a:buSzPct val="75000"/>
              <a:buFont typeface="Wingdings" panose="05000000000000000000" pitchFamily="2" charset="2"/>
              <a:buChar char="ü"/>
              <a:tabLst>
                <a:tab pos="241300" algn="l"/>
              </a:tabLst>
            </a:pPr>
            <a:r>
              <a:rPr lang="it-IT" sz="1800" dirty="0">
                <a:latin typeface="Cambria" panose="02040503050406030204" pitchFamily="18" charset="0"/>
                <a:ea typeface="Cambria" panose="02040503050406030204" pitchFamily="18" charset="0"/>
              </a:rPr>
              <a:t>Fondo per buoni sconti e concorsi a premio;</a:t>
            </a:r>
          </a:p>
          <a:p>
            <a:pPr marL="355600" indent="-342900">
              <a:lnSpc>
                <a:spcPts val="2340"/>
              </a:lnSpc>
              <a:spcBef>
                <a:spcPts val="360"/>
              </a:spcBef>
              <a:buClr>
                <a:schemeClr val="tx1"/>
              </a:buClr>
              <a:buSzPct val="75000"/>
              <a:buFont typeface="Wingdings" panose="05000000000000000000" pitchFamily="2" charset="2"/>
              <a:buChar char="ü"/>
              <a:tabLst>
                <a:tab pos="241300" algn="l"/>
              </a:tabLst>
            </a:pPr>
            <a:r>
              <a:rPr lang="it-IT" sz="1800" dirty="0">
                <a:latin typeface="Cambria" panose="02040503050406030204" pitchFamily="18" charset="0"/>
                <a:ea typeface="Cambria" panose="02040503050406030204" pitchFamily="18" charset="0"/>
              </a:rPr>
              <a:t>Fondo manutenzione e ripristino dei beni gratuitamente devolvibili e</a:t>
            </a:r>
          </a:p>
          <a:p>
            <a:pPr marL="241300">
              <a:lnSpc>
                <a:spcPts val="2340"/>
              </a:lnSpc>
              <a:buClr>
                <a:schemeClr val="tx1"/>
              </a:buClr>
            </a:pPr>
            <a:r>
              <a:rPr lang="it-IT" sz="1800" dirty="0">
                <a:latin typeface="Cambria" panose="02040503050406030204" pitchFamily="18" charset="0"/>
                <a:ea typeface="Cambria" panose="02040503050406030204" pitchFamily="18" charset="0"/>
              </a:rPr>
              <a:t>dei beni di azienda ricevuta in affitto;</a:t>
            </a:r>
          </a:p>
          <a:p>
            <a:pPr marL="355600" indent="-342900">
              <a:lnSpc>
                <a:spcPct val="100000"/>
              </a:lnSpc>
              <a:spcBef>
                <a:spcPts val="360"/>
              </a:spcBef>
              <a:buClr>
                <a:schemeClr val="tx1"/>
              </a:buClr>
              <a:buSzPct val="75000"/>
              <a:buFont typeface="Wingdings" panose="05000000000000000000" pitchFamily="2" charset="2"/>
              <a:buChar char="ü"/>
              <a:tabLst>
                <a:tab pos="241300" algn="l"/>
              </a:tabLst>
            </a:pPr>
            <a:r>
              <a:rPr lang="it-IT" sz="1800" dirty="0">
                <a:latin typeface="Cambria" panose="02040503050406030204" pitchFamily="18" charset="0"/>
                <a:ea typeface="Cambria" panose="02040503050406030204" pitchFamily="18" charset="0"/>
              </a:rPr>
              <a:t>Fondo per costi per lavori su commessa;</a:t>
            </a:r>
          </a:p>
          <a:p>
            <a:pPr marL="355600" indent="-342900">
              <a:lnSpc>
                <a:spcPct val="100000"/>
              </a:lnSpc>
              <a:spcBef>
                <a:spcPts val="360"/>
              </a:spcBef>
              <a:buClr>
                <a:schemeClr val="tx1"/>
              </a:buClr>
              <a:buSzPct val="75000"/>
              <a:buFont typeface="Wingdings" panose="05000000000000000000" pitchFamily="2" charset="2"/>
              <a:buChar char="ü"/>
              <a:tabLst>
                <a:tab pos="241300" algn="l"/>
              </a:tabLst>
            </a:pPr>
            <a:r>
              <a:rPr lang="it-IT" sz="1800" dirty="0">
                <a:latin typeface="Cambria" panose="02040503050406030204" pitchFamily="18" charset="0"/>
                <a:ea typeface="Cambria" panose="02040503050406030204" pitchFamily="18" charset="0"/>
              </a:rPr>
              <a:t>Fondo per copertura perdite di società partecipate;</a:t>
            </a:r>
          </a:p>
          <a:p>
            <a:pPr marL="355600" indent="-342900">
              <a:lnSpc>
                <a:spcPct val="100000"/>
              </a:lnSpc>
              <a:spcBef>
                <a:spcPts val="365"/>
              </a:spcBef>
              <a:buClr>
                <a:schemeClr val="tx1"/>
              </a:buClr>
              <a:buSzPct val="75000"/>
              <a:buFont typeface="Wingdings" panose="05000000000000000000" pitchFamily="2" charset="2"/>
              <a:buChar char="ü"/>
              <a:tabLst>
                <a:tab pos="241300" algn="l"/>
              </a:tabLst>
            </a:pPr>
            <a:r>
              <a:rPr lang="it-IT" sz="1800" dirty="0">
                <a:latin typeface="Cambria" panose="02040503050406030204" pitchFamily="18" charset="0"/>
                <a:ea typeface="Cambria" panose="02040503050406030204" pitchFamily="18" charset="0"/>
              </a:rPr>
              <a:t>Fondo recupero ambientale;</a:t>
            </a:r>
          </a:p>
          <a:p>
            <a:pPr marL="355600" indent="-342900">
              <a:lnSpc>
                <a:spcPct val="100000"/>
              </a:lnSpc>
              <a:spcBef>
                <a:spcPts val="360"/>
              </a:spcBef>
              <a:buClr>
                <a:schemeClr val="tx1"/>
              </a:buClr>
              <a:buSzPct val="75000"/>
              <a:buFont typeface="Wingdings" panose="05000000000000000000" pitchFamily="2" charset="2"/>
              <a:buChar char="ü"/>
              <a:tabLst>
                <a:tab pos="241300" algn="l"/>
              </a:tabLst>
            </a:pPr>
            <a:r>
              <a:rPr lang="it-IT" sz="1800" dirty="0">
                <a:latin typeface="Cambria" panose="02040503050406030204" pitchFamily="18" charset="0"/>
                <a:ea typeface="Cambria" panose="02040503050406030204" pitchFamily="18" charset="0"/>
              </a:rPr>
              <a:t>Fondo per prepensionamento e ristrutturazione aziendali;</a:t>
            </a:r>
          </a:p>
          <a:p>
            <a:pPr marL="355600" indent="-342900">
              <a:lnSpc>
                <a:spcPct val="100000"/>
              </a:lnSpc>
              <a:spcBef>
                <a:spcPts val="360"/>
              </a:spcBef>
              <a:buClr>
                <a:schemeClr val="tx1"/>
              </a:buClr>
              <a:buSzPct val="75000"/>
              <a:buFont typeface="Wingdings" panose="05000000000000000000" pitchFamily="2" charset="2"/>
              <a:buChar char="ü"/>
              <a:tabLst>
                <a:tab pos="241300" algn="l"/>
              </a:tabLst>
            </a:pPr>
            <a:r>
              <a:rPr lang="it-IT" sz="1800" dirty="0">
                <a:latin typeface="Cambria" panose="02040503050406030204" pitchFamily="18" charset="0"/>
                <a:ea typeface="Cambria" panose="02040503050406030204" pitchFamily="18" charset="0"/>
              </a:rPr>
              <a:t>Fondi per indennità suppletiva di clientela.</a:t>
            </a:r>
          </a:p>
        </p:txBody>
      </p:sp>
    </p:spTree>
    <p:extLst>
      <p:ext uri="{BB962C8B-B14F-4D97-AF65-F5344CB8AC3E}">
        <p14:creationId xmlns:p14="http://schemas.microsoft.com/office/powerpoint/2010/main" val="7741916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738188" y="1206500"/>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Fondi  per garanzia prodotti</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1058245" y="2059027"/>
            <a:ext cx="7413357" cy="3972819"/>
          </a:xfrm>
          <a:prstGeom prst="rect">
            <a:avLst/>
          </a:prstGeom>
          <a:noFill/>
        </p:spPr>
        <p:txBody>
          <a:bodyPr wrap="square">
            <a:spAutoFit/>
          </a:bodyPr>
          <a:lstStyle/>
          <a:p>
            <a:pPr marL="12065" marR="142875">
              <a:lnSpc>
                <a:spcPct val="150000"/>
              </a:lnSpc>
              <a:spcBef>
                <a:spcPts val="95"/>
              </a:spcBef>
              <a:buClr>
                <a:srgbClr val="FFD200"/>
              </a:buClr>
              <a:buSzPct val="75000"/>
              <a:tabLst>
                <a:tab pos="373380" algn="l"/>
              </a:tabLst>
            </a:pPr>
            <a:r>
              <a:rPr lang="it-IT" sz="1800" dirty="0">
                <a:latin typeface="Cambria" panose="02040503050406030204" pitchFamily="18" charset="0"/>
                <a:ea typeface="Cambria" panose="02040503050406030204" pitchFamily="18" charset="0"/>
              </a:rPr>
              <a:t>Alcuni prodotti sono venduti con l’impegno da parte del venditore di fornire una garanzia di assistenza gratuita per un determinato periodo successivo alla cessione del bene.</a:t>
            </a:r>
          </a:p>
          <a:p>
            <a:pPr marL="12700">
              <a:lnSpc>
                <a:spcPct val="150000"/>
              </a:lnSpc>
              <a:spcBef>
                <a:spcPts val="530"/>
              </a:spcBef>
              <a:buClr>
                <a:srgbClr val="FFD200"/>
              </a:buClr>
              <a:buSzPct val="75000"/>
              <a:tabLst>
                <a:tab pos="373380" algn="l"/>
              </a:tabLst>
            </a:pPr>
            <a:r>
              <a:rPr lang="it-IT" sz="1800" dirty="0">
                <a:latin typeface="Cambria" panose="02040503050406030204" pitchFamily="18" charset="0"/>
                <a:ea typeface="Cambria" panose="02040503050406030204" pitchFamily="18" charset="0"/>
              </a:rPr>
              <a:t>Il costo dell’assistenza fornita deve essere correlato al periodo contabile in cui viene riconosciuto il ricavo contrattuale.</a:t>
            </a:r>
          </a:p>
          <a:p>
            <a:pPr marL="12065" marR="5080">
              <a:lnSpc>
                <a:spcPct val="150000"/>
              </a:lnSpc>
              <a:spcBef>
                <a:spcPts val="530"/>
              </a:spcBef>
              <a:buClr>
                <a:srgbClr val="FFD200"/>
              </a:buClr>
              <a:buSzPct val="75000"/>
              <a:tabLst>
                <a:tab pos="373380" algn="l"/>
              </a:tabLst>
            </a:pPr>
            <a:r>
              <a:rPr lang="it-IT" sz="1800" dirty="0">
                <a:latin typeface="Cambria" panose="02040503050406030204" pitchFamily="18" charset="0"/>
                <a:ea typeface="Cambria" panose="02040503050406030204" pitchFamily="18" charset="0"/>
              </a:rPr>
              <a:t>Il fondo garanzia prodotti deve coprire tutti i costi che verranno sostenuti per adempiere agli impegni di garanzia contrattuali.</a:t>
            </a:r>
          </a:p>
          <a:p>
            <a:pPr marL="12065" marR="469900">
              <a:lnSpc>
                <a:spcPct val="150000"/>
              </a:lnSpc>
              <a:spcBef>
                <a:spcPts val="530"/>
              </a:spcBef>
              <a:buClr>
                <a:srgbClr val="FFD200"/>
              </a:buClr>
              <a:buSzPct val="75000"/>
              <a:tabLst>
                <a:tab pos="373380" algn="l"/>
              </a:tabLst>
            </a:pPr>
            <a:r>
              <a:rPr lang="it-IT" sz="1800" dirty="0">
                <a:latin typeface="Cambria" panose="02040503050406030204" pitchFamily="18" charset="0"/>
                <a:ea typeface="Cambria" panose="02040503050406030204" pitchFamily="18" charset="0"/>
              </a:rPr>
              <a:t>La stima del fondo viene solitamente effettuata proiettando eventi storici nel futuro tramite elaborazioni statistiche.</a:t>
            </a:r>
          </a:p>
        </p:txBody>
      </p:sp>
    </p:spTree>
    <p:extLst>
      <p:ext uri="{BB962C8B-B14F-4D97-AF65-F5344CB8AC3E}">
        <p14:creationId xmlns:p14="http://schemas.microsoft.com/office/powerpoint/2010/main" val="15940872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738188" y="1206500"/>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Fondi  per garanzia prodotti: </a:t>
            </a:r>
            <a:r>
              <a:rPr lang="it-IT" sz="2000" b="1" u="sng" dirty="0">
                <a:solidFill>
                  <a:srgbClr val="FF0000"/>
                </a:solidFill>
                <a:latin typeface="Cambria" panose="02040503050406030204" pitchFamily="18" charset="0"/>
                <a:ea typeface="Cambria" panose="02040503050406030204" pitchFamily="18" charset="0"/>
              </a:rPr>
              <a:t>analisi comparativa</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738189" y="2059027"/>
            <a:ext cx="7948612" cy="3924151"/>
          </a:xfrm>
          <a:prstGeom prst="rect">
            <a:avLst/>
          </a:prstGeom>
          <a:noFill/>
        </p:spPr>
        <p:txBody>
          <a:bodyPr wrap="square">
            <a:spAutoFit/>
          </a:bodyPr>
          <a:lstStyle/>
          <a:p>
            <a:pPr marL="12065" marR="159385">
              <a:spcBef>
                <a:spcPts val="285"/>
              </a:spcBef>
              <a:buClr>
                <a:srgbClr val="FFD200"/>
              </a:buClr>
              <a:buSzPct val="75000"/>
              <a:tabLst>
                <a:tab pos="373380" algn="l"/>
              </a:tabLst>
            </a:pPr>
            <a:r>
              <a:rPr lang="it-IT" sz="1800" b="1" u="sng" dirty="0">
                <a:latin typeface="Cambria" panose="02040503050406030204" pitchFamily="18" charset="0"/>
                <a:ea typeface="Cambria" panose="02040503050406030204" pitchFamily="18" charset="0"/>
              </a:rPr>
              <a:t>Esistenza</a:t>
            </a:r>
            <a:r>
              <a:rPr lang="it-IT" sz="1800" dirty="0">
                <a:latin typeface="Cambria" panose="02040503050406030204" pitchFamily="18" charset="0"/>
                <a:ea typeface="Cambria" panose="02040503050406030204" pitchFamily="18" charset="0"/>
              </a:rPr>
              <a:t>: Il fondo garanzia prodotti, esposto nello stato patrimoniale al 31/12/2023 si riferisce ad un accantonamento maturato ed a un debito reale.</a:t>
            </a:r>
          </a:p>
          <a:p>
            <a:pPr marL="12065" marR="159385">
              <a:spcBef>
                <a:spcPts val="285"/>
              </a:spcBef>
              <a:buClr>
                <a:srgbClr val="FFD200"/>
              </a:buClr>
              <a:buSzPct val="75000"/>
              <a:tabLst>
                <a:tab pos="373380" algn="l"/>
              </a:tabLst>
            </a:pPr>
            <a:r>
              <a:rPr lang="it-IT" sz="1800" b="1" u="sng" dirty="0">
                <a:latin typeface="Cambria" panose="02040503050406030204" pitchFamily="18" charset="0"/>
                <a:ea typeface="Cambria" panose="02040503050406030204" pitchFamily="18" charset="0"/>
              </a:rPr>
              <a:t>Completezza</a:t>
            </a:r>
            <a:r>
              <a:rPr lang="it-IT" sz="1800" dirty="0">
                <a:latin typeface="Cambria" panose="02040503050406030204" pitchFamily="18" charset="0"/>
                <a:ea typeface="Cambria" panose="02040503050406030204" pitchFamily="18" charset="0"/>
              </a:rPr>
              <a:t>:  La passività	per	garanzia	prodotti,	maturata	al 31/12/2023 è inclusa nello stato patrimoniale</a:t>
            </a:r>
          </a:p>
          <a:p>
            <a:pPr marL="12066" marR="6350">
              <a:spcBef>
                <a:spcPts val="525"/>
              </a:spcBef>
              <a:buClr>
                <a:srgbClr val="FFD200"/>
              </a:buClr>
              <a:buSzPct val="75000"/>
              <a:tabLst>
                <a:tab pos="373380" algn="l"/>
              </a:tabLst>
            </a:pPr>
            <a:r>
              <a:rPr lang="it-IT" sz="1800" b="1" u="sng" dirty="0">
                <a:latin typeface="Cambria" panose="02040503050406030204" pitchFamily="18" charset="0"/>
                <a:ea typeface="Cambria" panose="02040503050406030204" pitchFamily="18" charset="0"/>
              </a:rPr>
              <a:t>Valutazione</a:t>
            </a:r>
            <a:r>
              <a:rPr lang="it-IT" sz="1800" dirty="0">
                <a:latin typeface="Cambria" panose="02040503050406030204" pitchFamily="18" charset="0"/>
                <a:ea typeface="Cambria" panose="02040503050406030204" pitchFamily="18" charset="0"/>
              </a:rPr>
              <a:t>: Il fondo garanzia prodotti è rappresentativo della passività maturata e l'accantonamento annuale è imputato ai periodi di competenza</a:t>
            </a:r>
          </a:p>
          <a:p>
            <a:pPr marL="12065" marR="231775">
              <a:spcBef>
                <a:spcPts val="525"/>
              </a:spcBef>
              <a:buClr>
                <a:srgbClr val="FFD200"/>
              </a:buClr>
              <a:buSzPct val="75000"/>
              <a:tabLst>
                <a:tab pos="373380" algn="l"/>
              </a:tabLst>
            </a:pPr>
            <a:r>
              <a:rPr lang="it-IT" b="1" u="sng" dirty="0">
                <a:latin typeface="Cambria" panose="02040503050406030204" pitchFamily="18" charset="0"/>
                <a:ea typeface="Cambria" panose="02040503050406030204" pitchFamily="18" charset="0"/>
              </a:rPr>
              <a:t>Diritti e Obblighi</a:t>
            </a:r>
            <a:r>
              <a:rPr lang="it-IT" dirty="0">
                <a:latin typeface="Cambria" panose="02040503050406030204" pitchFamily="18" charset="0"/>
                <a:ea typeface="Cambria" panose="02040503050406030204" pitchFamily="18" charset="0"/>
              </a:rPr>
              <a:t>: </a:t>
            </a:r>
            <a:r>
              <a:rPr lang="it-IT" sz="1800" dirty="0">
                <a:latin typeface="Cambria" panose="02040503050406030204" pitchFamily="18" charset="0"/>
                <a:ea typeface="Cambria" panose="02040503050406030204" pitchFamily="18" charset="0"/>
              </a:rPr>
              <a:t>Il fondo garanzia prodotti esposto nello stato patrimoniale al 31/12/2023, rappresenta obbligo effettivo e non garantito da attivo patrimoniale al 31/12/2023, o altre garanzie e qualora ve ne fossero, sono identificate in bilancio</a:t>
            </a:r>
          </a:p>
          <a:p>
            <a:pPr marL="12065" marR="827405">
              <a:spcBef>
                <a:spcPts val="530"/>
              </a:spcBef>
              <a:buClr>
                <a:srgbClr val="FFD200"/>
              </a:buClr>
              <a:buSzPct val="75000"/>
              <a:tabLst>
                <a:tab pos="373380" algn="l"/>
              </a:tabLst>
            </a:pPr>
            <a:r>
              <a:rPr lang="it-IT" sz="1800" b="1" u="sng" dirty="0">
                <a:latin typeface="Cambria" panose="02040503050406030204" pitchFamily="18" charset="0"/>
                <a:ea typeface="Cambria" panose="02040503050406030204" pitchFamily="18" charset="0"/>
              </a:rPr>
              <a:t>Classificazione</a:t>
            </a:r>
            <a:r>
              <a:rPr lang="it-IT" sz="1800" dirty="0">
                <a:latin typeface="Cambria" panose="02040503050406030204" pitchFamily="18" charset="0"/>
                <a:ea typeface="Cambria" panose="02040503050406030204" pitchFamily="18" charset="0"/>
              </a:rPr>
              <a:t>: Il </a:t>
            </a:r>
            <a:r>
              <a:rPr lang="it-IT" dirty="0">
                <a:latin typeface="Cambria" panose="02040503050406030204" pitchFamily="18" charset="0"/>
                <a:ea typeface="Cambria" panose="02040503050406030204" pitchFamily="18" charset="0"/>
              </a:rPr>
              <a:t>fondo garanzia prodotti è propriamente  classificato, descritto e esposto in bilancio </a:t>
            </a:r>
            <a:r>
              <a:rPr lang="it-IT" sz="1800" dirty="0">
                <a:latin typeface="Cambria" panose="02040503050406030204" pitchFamily="18" charset="0"/>
                <a:ea typeface="Cambria" panose="02040503050406030204" pitchFamily="18" charset="0"/>
              </a:rPr>
              <a:t>al 31/12/2023</a:t>
            </a:r>
            <a:r>
              <a:rPr lang="it-IT" dirty="0">
                <a:latin typeface="Cambria" panose="02040503050406030204" pitchFamily="18" charset="0"/>
                <a:ea typeface="Cambria" panose="02040503050406030204" pitchFamily="18" charset="0"/>
              </a:rPr>
              <a:t>, secondo corretti principi contabili </a:t>
            </a:r>
          </a:p>
        </p:txBody>
      </p:sp>
    </p:spTree>
    <p:extLst>
      <p:ext uri="{BB962C8B-B14F-4D97-AF65-F5344CB8AC3E}">
        <p14:creationId xmlns:p14="http://schemas.microsoft.com/office/powerpoint/2010/main" val="9656915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738188" y="1206500"/>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rPr>
              <a:t>Fondi  per garanzia prodotti: </a:t>
            </a:r>
            <a:r>
              <a:rPr lang="it-IT" sz="2000" b="1" u="sng" dirty="0">
                <a:solidFill>
                  <a:srgbClr val="FF0000"/>
                </a:solidFill>
                <a:latin typeface="Calibri" panose="020F0502020204030204" pitchFamily="34" charset="0"/>
                <a:cs typeface="+mn-cs"/>
              </a:rPr>
              <a:t>analisi comparativa</a:t>
            </a:r>
            <a:endParaRPr lang="it-IT" altLang="it-IT" sz="2000" dirty="0"/>
          </a:p>
        </p:txBody>
      </p:sp>
      <p:sp>
        <p:nvSpPr>
          <p:cNvPr id="3" name="CasellaDiTesto 2">
            <a:extLst>
              <a:ext uri="{FF2B5EF4-FFF2-40B4-BE49-F238E27FC236}">
                <a16:creationId xmlns:a16="http://schemas.microsoft.com/office/drawing/2014/main" id="{B4A0C9C0-12F8-4039-4466-78CF14075B1C}"/>
              </a:ext>
            </a:extLst>
          </p:cNvPr>
          <p:cNvSpPr txBox="1"/>
          <p:nvPr/>
        </p:nvSpPr>
        <p:spPr>
          <a:xfrm>
            <a:off x="738189" y="2059027"/>
            <a:ext cx="7948612" cy="3899081"/>
          </a:xfrm>
          <a:prstGeom prst="rect">
            <a:avLst/>
          </a:prstGeom>
          <a:noFill/>
        </p:spPr>
        <p:txBody>
          <a:bodyPr wrap="square">
            <a:spAutoFit/>
          </a:bodyPr>
          <a:lstStyle/>
          <a:p>
            <a:pPr marL="12700" marR="36195">
              <a:lnSpc>
                <a:spcPts val="2510"/>
              </a:lnSpc>
              <a:spcBef>
                <a:spcPts val="285"/>
              </a:spcBef>
              <a:buClr>
                <a:srgbClr val="FFD200"/>
              </a:buClr>
              <a:buSzPct val="75000"/>
              <a:tabLst>
                <a:tab pos="469900" algn="l"/>
              </a:tabLst>
            </a:pPr>
            <a:r>
              <a:rPr lang="it-IT" sz="1800" dirty="0">
                <a:latin typeface="Cambria" panose="02040503050406030204" pitchFamily="18" charset="0"/>
                <a:ea typeface="Cambria" panose="02040503050406030204" pitchFamily="18" charset="0"/>
              </a:rPr>
              <a:t>La procedura consiste in:</a:t>
            </a:r>
          </a:p>
          <a:p>
            <a:pPr marL="12700" marR="36195">
              <a:lnSpc>
                <a:spcPts val="2510"/>
              </a:lnSpc>
              <a:spcBef>
                <a:spcPts val="285"/>
              </a:spcBef>
              <a:buClr>
                <a:srgbClr val="FFD200"/>
              </a:buClr>
              <a:buSzPct val="75000"/>
              <a:tabLst>
                <a:tab pos="469900" algn="l"/>
              </a:tabLst>
            </a:pPr>
            <a:r>
              <a:rPr lang="it-IT" dirty="0">
                <a:latin typeface="Cambria" panose="02040503050406030204" pitchFamily="18" charset="0"/>
                <a:ea typeface="Cambria" panose="02040503050406030204" pitchFamily="18" charset="0"/>
              </a:rPr>
              <a:t>1) </a:t>
            </a:r>
            <a:r>
              <a:rPr lang="it-IT" sz="1800" dirty="0">
                <a:latin typeface="Cambria" panose="02040503050406030204" pitchFamily="18" charset="0"/>
                <a:ea typeface="Cambria" panose="02040503050406030204" pitchFamily="18" charset="0"/>
              </a:rPr>
              <a:t>Confrontare il fondo, l’accantonamento e le spese sostenute nell'esercizio 2023 con le voci corrispondenti dell'esercizio precedente</a:t>
            </a:r>
          </a:p>
          <a:p>
            <a:pPr marL="12700" marR="191770">
              <a:lnSpc>
                <a:spcPts val="2510"/>
              </a:lnSpc>
              <a:spcBef>
                <a:spcPts val="525"/>
              </a:spcBef>
              <a:buClr>
                <a:srgbClr val="FFD200"/>
              </a:buClr>
              <a:buSzPct val="75000"/>
              <a:tabLst>
                <a:tab pos="469900" algn="l"/>
              </a:tabLst>
            </a:pPr>
            <a:r>
              <a:rPr lang="it-IT" sz="1800" dirty="0">
                <a:latin typeface="Cambria" panose="02040503050406030204" pitchFamily="18" charset="0"/>
                <a:ea typeface="Cambria" panose="02040503050406030204" pitchFamily="18" charset="0"/>
              </a:rPr>
              <a:t>2) Confrontare i costi sostenuti nell'esercizio 2023 con l'esercizio precedente, per prodotto o per area geografica (p.es.: nazionale o estero), in percentuale delle vendite e del costo del venduto o delle unità vendute</a:t>
            </a:r>
          </a:p>
          <a:p>
            <a:pPr marL="12700" marR="5080">
              <a:lnSpc>
                <a:spcPts val="2510"/>
              </a:lnSpc>
              <a:spcBef>
                <a:spcPts val="525"/>
              </a:spcBef>
              <a:buClr>
                <a:srgbClr val="FFD200"/>
              </a:buClr>
              <a:buSzPct val="75000"/>
              <a:tabLst>
                <a:tab pos="469900" algn="l"/>
              </a:tabLst>
            </a:pPr>
            <a:r>
              <a:rPr lang="it-IT" sz="1800" dirty="0">
                <a:latin typeface="Cambria" panose="02040503050406030204" pitchFamily="18" charset="0"/>
                <a:ea typeface="Cambria" panose="02040503050406030204" pitchFamily="18" charset="0"/>
              </a:rPr>
              <a:t>3) Confrontare dati storici sulle garanzie a corrispondenti analisi settoriali</a:t>
            </a:r>
          </a:p>
          <a:p>
            <a:pPr marL="12700">
              <a:lnSpc>
                <a:spcPts val="2575"/>
              </a:lnSpc>
              <a:spcBef>
                <a:spcPts val="330"/>
              </a:spcBef>
              <a:buClr>
                <a:srgbClr val="FFD200"/>
              </a:buClr>
              <a:buSzPct val="75000"/>
              <a:tabLst>
                <a:tab pos="469265" algn="l"/>
              </a:tabLst>
            </a:pPr>
            <a:r>
              <a:rPr lang="it-IT" sz="1800" dirty="0">
                <a:latin typeface="Cambria" panose="02040503050406030204" pitchFamily="18" charset="0"/>
                <a:ea typeface="Cambria" panose="02040503050406030204" pitchFamily="18" charset="0"/>
              </a:rPr>
              <a:t>4) Confrontare l'analisi per data di formazione con le date di scadenza delle garanzie</a:t>
            </a:r>
          </a:p>
          <a:p>
            <a:pPr marL="12700" marR="101600">
              <a:lnSpc>
                <a:spcPts val="2510"/>
              </a:lnSpc>
              <a:spcBef>
                <a:spcPts val="590"/>
              </a:spcBef>
              <a:buClr>
                <a:srgbClr val="FFD200"/>
              </a:buClr>
              <a:buSzPct val="75000"/>
              <a:tabLst>
                <a:tab pos="469900" algn="l"/>
              </a:tabLst>
            </a:pPr>
            <a:r>
              <a:rPr lang="it-IT" sz="1800" dirty="0">
                <a:latin typeface="Cambria" panose="02040503050406030204" pitchFamily="18" charset="0"/>
                <a:ea typeface="Cambria" panose="02040503050406030204" pitchFamily="18" charset="0"/>
              </a:rPr>
              <a:t>5) Confrontare i costi effettivi con gli importi richiesti a rimborso da parte dei clienti</a:t>
            </a:r>
          </a:p>
        </p:txBody>
      </p:sp>
    </p:spTree>
    <p:extLst>
      <p:ext uri="{BB962C8B-B14F-4D97-AF65-F5344CB8AC3E}">
        <p14:creationId xmlns:p14="http://schemas.microsoft.com/office/powerpoint/2010/main" val="41643085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208110" y="408256"/>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Fondi  per garanzia prodotti: </a:t>
            </a:r>
            <a:r>
              <a:rPr lang="it-IT" sz="2000" b="1" u="sng" dirty="0">
                <a:solidFill>
                  <a:srgbClr val="FF0000"/>
                </a:solidFill>
                <a:latin typeface="Cambria" panose="02040503050406030204" pitchFamily="18" charset="0"/>
                <a:ea typeface="Cambria" panose="02040503050406030204" pitchFamily="18" charset="0"/>
              </a:rPr>
              <a:t>verifiche di sostanza</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790575" y="1292719"/>
            <a:ext cx="7896224" cy="5605958"/>
          </a:xfrm>
          <a:prstGeom prst="rect">
            <a:avLst/>
          </a:prstGeom>
          <a:noFill/>
        </p:spPr>
        <p:txBody>
          <a:bodyPr wrap="square">
            <a:spAutoFit/>
          </a:bodyPr>
          <a:lstStyle/>
          <a:p>
            <a:pPr marL="12700" marR="36195">
              <a:lnSpc>
                <a:spcPts val="2510"/>
              </a:lnSpc>
              <a:spcBef>
                <a:spcPts val="285"/>
              </a:spcBef>
              <a:buClr>
                <a:srgbClr val="FFD200"/>
              </a:buClr>
              <a:buSzPct val="75000"/>
              <a:tabLst>
                <a:tab pos="469900" algn="l"/>
              </a:tabLst>
            </a:pPr>
            <a:r>
              <a:rPr lang="it-IT" dirty="0">
                <a:latin typeface="Cambria" panose="02040503050406030204" pitchFamily="18" charset="0"/>
                <a:ea typeface="Cambria" panose="02040503050406030204" pitchFamily="18" charset="0"/>
              </a:rPr>
              <a:t>Il Revisore dovrà verificare con la società </a:t>
            </a:r>
            <a:r>
              <a:rPr lang="it-IT" b="1" dirty="0">
                <a:latin typeface="Cambria" panose="02040503050406030204" pitchFamily="18" charset="0"/>
                <a:ea typeface="Cambria" panose="02040503050406030204" pitchFamily="18" charset="0"/>
              </a:rPr>
              <a:t>le norme e le procedure operative che riguardano le garanzie</a:t>
            </a:r>
            <a:r>
              <a:rPr lang="it-IT" dirty="0">
                <a:latin typeface="Cambria" panose="02040503050406030204" pitchFamily="18" charset="0"/>
                <a:ea typeface="Cambria" panose="02040503050406030204" pitchFamily="18" charset="0"/>
              </a:rPr>
              <a:t>, come ad esempio:</a:t>
            </a:r>
          </a:p>
          <a:p>
            <a:pPr marL="12700">
              <a:lnSpc>
                <a:spcPct val="100000"/>
              </a:lnSpc>
              <a:spcBef>
                <a:spcPts val="305"/>
              </a:spcBef>
              <a:buClr>
                <a:srgbClr val="FFD200"/>
              </a:buClr>
              <a:buSzPct val="75000"/>
              <a:tabLst>
                <a:tab pos="469265" algn="l"/>
              </a:tabLst>
            </a:pPr>
            <a:r>
              <a:rPr lang="it-IT" dirty="0">
                <a:latin typeface="Cambria" panose="02040503050406030204" pitchFamily="18" charset="0"/>
                <a:ea typeface="Cambria" panose="02040503050406030204" pitchFamily="18" charset="0"/>
              </a:rPr>
              <a:t> - i tipi di garanzia offerti al cliente</a:t>
            </a:r>
          </a:p>
          <a:p>
            <a:pPr marL="12065" marR="61594">
              <a:lnSpc>
                <a:spcPts val="2280"/>
              </a:lnSpc>
              <a:spcBef>
                <a:spcPts val="535"/>
              </a:spcBef>
              <a:buClr>
                <a:srgbClr val="FFD200"/>
              </a:buClr>
              <a:buSzPct val="75000"/>
              <a:tabLst>
                <a:tab pos="469265" algn="l"/>
              </a:tabLst>
            </a:pPr>
            <a:r>
              <a:rPr lang="it-IT" dirty="0">
                <a:latin typeface="Cambria" panose="02040503050406030204" pitchFamily="18" charset="0"/>
                <a:ea typeface="Cambria" panose="02040503050406030204" pitchFamily="18" charset="0"/>
              </a:rPr>
              <a:t>- i fattori che influenzano la garanzia: ad es. le quantità acquistate, il tipo di prodotto, i contratti di manutenzione, le modifiche apportate al prodotto base;</a:t>
            </a:r>
          </a:p>
          <a:p>
            <a:pPr marL="12065" marR="1082040" algn="just">
              <a:lnSpc>
                <a:spcPts val="2280"/>
              </a:lnSpc>
              <a:spcBef>
                <a:spcPts val="480"/>
              </a:spcBef>
              <a:buClr>
                <a:srgbClr val="FFD200"/>
              </a:buClr>
              <a:buSzPct val="75000"/>
              <a:tabLst>
                <a:tab pos="469265" algn="l"/>
              </a:tabLst>
            </a:pPr>
            <a:r>
              <a:rPr lang="it-IT" dirty="0">
                <a:latin typeface="Cambria" panose="02040503050406030204" pitchFamily="18" charset="0"/>
                <a:ea typeface="Cambria" panose="02040503050406030204" pitchFamily="18" charset="0"/>
              </a:rPr>
              <a:t>- le procedure in uso per accantonare e controllare i costi di garanzia</a:t>
            </a:r>
          </a:p>
          <a:p>
            <a:pPr marL="12065" marR="356235">
              <a:lnSpc>
                <a:spcPts val="2280"/>
              </a:lnSpc>
              <a:spcBef>
                <a:spcPts val="484"/>
              </a:spcBef>
              <a:buClr>
                <a:srgbClr val="FFD200"/>
              </a:buClr>
              <a:buSzPct val="75000"/>
              <a:tabLst>
                <a:tab pos="469265" algn="l"/>
              </a:tabLst>
            </a:pPr>
            <a:r>
              <a:rPr lang="it-IT" dirty="0">
                <a:latin typeface="Cambria" panose="02040503050406030204" pitchFamily="18" charset="0"/>
                <a:ea typeface="Cambria" panose="02040503050406030204" pitchFamily="18" charset="0"/>
              </a:rPr>
              <a:t>- le informazioni sui prodotti venduti più costosi, nuovi o particolari per i quali si fornisce la garanzia</a:t>
            </a:r>
          </a:p>
          <a:p>
            <a:pPr marL="12065" marR="9525">
              <a:lnSpc>
                <a:spcPts val="2280"/>
              </a:lnSpc>
              <a:spcBef>
                <a:spcPts val="480"/>
              </a:spcBef>
              <a:buClr>
                <a:srgbClr val="FFD200"/>
              </a:buClr>
              <a:buSzPct val="75000"/>
              <a:tabLst>
                <a:tab pos="469265" algn="l"/>
              </a:tabLst>
            </a:pPr>
            <a:r>
              <a:rPr lang="it-IT" dirty="0">
                <a:latin typeface="Cambria" panose="02040503050406030204" pitchFamily="18" charset="0"/>
                <a:ea typeface="Cambria" panose="02040503050406030204" pitchFamily="18" charset="0"/>
              </a:rPr>
              <a:t>- l'impegno per correggere o identificare rilevanti (specifici o generici) problemi di prodotto che influenzino il fondo garanzia</a:t>
            </a:r>
          </a:p>
          <a:p>
            <a:pPr marL="12065" marR="309245">
              <a:lnSpc>
                <a:spcPts val="2280"/>
              </a:lnSpc>
              <a:spcBef>
                <a:spcPts val="480"/>
              </a:spcBef>
              <a:buClr>
                <a:srgbClr val="FFD200"/>
              </a:buClr>
              <a:buSzPct val="75000"/>
              <a:tabLst>
                <a:tab pos="469265" algn="l"/>
              </a:tabLst>
            </a:pPr>
            <a:r>
              <a:rPr lang="it-IT" dirty="0">
                <a:latin typeface="Cambria" panose="02040503050406030204" pitchFamily="18" charset="0"/>
                <a:ea typeface="Cambria" panose="02040503050406030204" pitchFamily="18" charset="0"/>
              </a:rPr>
              <a:t>- tutti i problemi di produzione o le possibili modificazioni operative che possano comportare un incremento dei costi di garanzia, valutando, anche, se tali problemi sono isolati o diffusi</a:t>
            </a:r>
          </a:p>
          <a:p>
            <a:pPr marL="12065" marR="309245">
              <a:lnSpc>
                <a:spcPts val="2280"/>
              </a:lnSpc>
              <a:spcBef>
                <a:spcPts val="480"/>
              </a:spcBef>
              <a:buClr>
                <a:srgbClr val="FFD200"/>
              </a:buClr>
              <a:buSzPct val="75000"/>
              <a:tabLst>
                <a:tab pos="469265" algn="l"/>
              </a:tabLst>
            </a:pPr>
            <a:r>
              <a:rPr lang="it-IT" dirty="0">
                <a:latin typeface="Cambria" panose="02040503050406030204" pitchFamily="18" charset="0"/>
                <a:ea typeface="Cambria" panose="02040503050406030204" pitchFamily="18" charset="0"/>
              </a:rPr>
              <a:t>- ogni obbligo di garanzia ricorrenti nella prassi di settore,  di  politica  della  società  o  per  possibili  rischi  legali</a:t>
            </a:r>
          </a:p>
          <a:p>
            <a:pPr marL="297815" marR="309245" indent="-285750">
              <a:lnSpc>
                <a:spcPts val="2280"/>
              </a:lnSpc>
              <a:spcBef>
                <a:spcPts val="480"/>
              </a:spcBef>
              <a:buClr>
                <a:srgbClr val="FFD200"/>
              </a:buClr>
              <a:buSzPct val="75000"/>
              <a:buFontTx/>
              <a:buChar char="-"/>
              <a:tabLst>
                <a:tab pos="469265" algn="l"/>
              </a:tabLst>
            </a:pPr>
            <a:endParaRPr lang="it-IT"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24193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738188" y="1206500"/>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Fondi  per garanzia prodotti: </a:t>
            </a:r>
            <a:r>
              <a:rPr lang="it-IT" sz="2000" b="1" u="sng" dirty="0">
                <a:solidFill>
                  <a:srgbClr val="FF0000"/>
                </a:solidFill>
                <a:latin typeface="Cambria" panose="02040503050406030204" pitchFamily="18" charset="0"/>
                <a:ea typeface="Cambria" panose="02040503050406030204" pitchFamily="18" charset="0"/>
              </a:rPr>
              <a:t>verifiche di sostanza</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457200" y="2059027"/>
            <a:ext cx="8229601" cy="4932056"/>
          </a:xfrm>
          <a:prstGeom prst="rect">
            <a:avLst/>
          </a:prstGeom>
          <a:noFill/>
        </p:spPr>
        <p:txBody>
          <a:bodyPr wrap="square">
            <a:spAutoFit/>
          </a:bodyPr>
          <a:lstStyle/>
          <a:p>
            <a:pPr marL="12066" marR="5080" algn="just">
              <a:lnSpc>
                <a:spcPct val="150000"/>
              </a:lnSpc>
              <a:spcBef>
                <a:spcPts val="535"/>
              </a:spcBef>
              <a:buSzPct val="75000"/>
              <a:tabLst>
                <a:tab pos="469900" algn="l"/>
                <a:tab pos="472440" algn="l"/>
              </a:tabLst>
            </a:pPr>
            <a:r>
              <a:rPr lang="it-IT" b="1" dirty="0">
                <a:latin typeface="Cambria" panose="02040503050406030204" pitchFamily="18" charset="0"/>
                <a:ea typeface="Cambria" panose="02040503050406030204" pitchFamily="18" charset="0"/>
              </a:rPr>
              <a:t>P</a:t>
            </a:r>
            <a:r>
              <a:rPr lang="it-IT" sz="1800" b="1" dirty="0">
                <a:latin typeface="Cambria" panose="02040503050406030204" pitchFamily="18" charset="0"/>
                <a:ea typeface="Cambria" panose="02040503050406030204" pitchFamily="18" charset="0"/>
              </a:rPr>
              <a:t>er i nuovi prodotti </a:t>
            </a:r>
            <a:r>
              <a:rPr lang="it-IT" sz="1800" dirty="0">
                <a:latin typeface="Cambria" panose="02040503050406030204" pitchFamily="18" charset="0"/>
                <a:ea typeface="Cambria" panose="02040503050406030204" pitchFamily="18" charset="0"/>
              </a:rPr>
              <a:t>il Revisore dovrà:</a:t>
            </a:r>
          </a:p>
          <a:p>
            <a:pPr marL="12066" marR="5080" algn="just">
              <a:lnSpc>
                <a:spcPct val="150000"/>
              </a:lnSpc>
              <a:spcBef>
                <a:spcPts val="535"/>
              </a:spcBef>
              <a:buSzPct val="75000"/>
              <a:tabLst>
                <a:tab pos="469900" algn="l"/>
                <a:tab pos="472440" algn="l"/>
              </a:tabLst>
            </a:pPr>
            <a:r>
              <a:rPr lang="it-IT" dirty="0">
                <a:latin typeface="Cambria" panose="02040503050406030204" pitchFamily="18" charset="0"/>
                <a:ea typeface="Cambria" panose="02040503050406030204" pitchFamily="18" charset="0"/>
              </a:rPr>
              <a:t>-</a:t>
            </a:r>
            <a:r>
              <a:rPr lang="it-IT" sz="1800" dirty="0">
                <a:latin typeface="Cambria" panose="02040503050406030204" pitchFamily="18" charset="0"/>
                <a:ea typeface="Cambria" panose="02040503050406030204" pitchFamily="18" charset="0"/>
              </a:rPr>
              <a:t> accertarsi che il cliente abbia sviluppato un ragionevole metodo di calcolo per determinare appropriati costi di garanzia, considerando  per  esempio  l'esperienza  precedente  nel caso di prodotti similari</a:t>
            </a:r>
          </a:p>
          <a:p>
            <a:pPr marL="12066" marR="5080" algn="just">
              <a:lnSpc>
                <a:spcPct val="150000"/>
              </a:lnSpc>
              <a:spcBef>
                <a:spcPts val="535"/>
              </a:spcBef>
              <a:buSzPct val="75000"/>
              <a:tabLst>
                <a:tab pos="469900" algn="l"/>
                <a:tab pos="472440" algn="l"/>
              </a:tabLst>
            </a:pPr>
            <a:r>
              <a:rPr lang="it-IT" dirty="0">
                <a:latin typeface="Cambria" panose="02040503050406030204" pitchFamily="18" charset="0"/>
                <a:ea typeface="Cambria" panose="02040503050406030204" pitchFamily="18" charset="0"/>
              </a:rPr>
              <a:t>-</a:t>
            </a:r>
            <a:r>
              <a:rPr lang="it-IT" sz="1800" dirty="0">
                <a:latin typeface="Cambria" panose="02040503050406030204" pitchFamily="18" charset="0"/>
                <a:ea typeface="Cambria" panose="02040503050406030204" pitchFamily="18" charset="0"/>
              </a:rPr>
              <a:t>aggiornare l'analisi riguardante specifiche voci per le quali era stato effettuato un accantonamento nell'esercizio precedente</a:t>
            </a:r>
          </a:p>
          <a:p>
            <a:pPr marL="12066" marR="5080" algn="just">
              <a:lnSpc>
                <a:spcPct val="150000"/>
              </a:lnSpc>
              <a:spcBef>
                <a:spcPts val="535"/>
              </a:spcBef>
              <a:buSzPct val="75000"/>
              <a:tabLst>
                <a:tab pos="469900" algn="l"/>
                <a:tab pos="472440" algn="l"/>
              </a:tabLst>
            </a:pPr>
            <a:r>
              <a:rPr lang="it-IT" dirty="0">
                <a:latin typeface="Cambria" panose="02040503050406030204" pitchFamily="18" charset="0"/>
                <a:ea typeface="Cambria" panose="02040503050406030204" pitchFamily="18" charset="0"/>
              </a:rPr>
              <a:t>-</a:t>
            </a:r>
            <a:r>
              <a:rPr lang="it-IT" sz="1800" dirty="0">
                <a:latin typeface="Cambria" panose="02040503050406030204" pitchFamily="18" charset="0"/>
                <a:ea typeface="Cambria" panose="02040503050406030204" pitchFamily="18" charset="0"/>
              </a:rPr>
              <a:t>rivedere i contratti, gli accordi di vendita o i listini per verificare i termini e le clausole della copertura in garanzia</a:t>
            </a:r>
          </a:p>
          <a:p>
            <a:pPr marL="12066" marR="5080" algn="just">
              <a:lnSpc>
                <a:spcPct val="150000"/>
              </a:lnSpc>
              <a:spcBef>
                <a:spcPts val="535"/>
              </a:spcBef>
              <a:buSzPct val="75000"/>
              <a:tabLst>
                <a:tab pos="469900" algn="l"/>
                <a:tab pos="472440" algn="l"/>
              </a:tabLst>
            </a:pPr>
            <a:r>
              <a:rPr lang="it-IT" dirty="0">
                <a:latin typeface="Cambria" panose="02040503050406030204" pitchFamily="18" charset="0"/>
                <a:ea typeface="Cambria" panose="02040503050406030204" pitchFamily="18" charset="0"/>
              </a:rPr>
              <a:t>- esaminare fra le pratiche archiviate contratti, corrispondenze, o rapporti di produzione che possano indicare potenziali problemi per garanzie</a:t>
            </a:r>
          </a:p>
          <a:p>
            <a:pPr marL="12066" marR="5080" algn="just">
              <a:lnSpc>
                <a:spcPct val="150000"/>
              </a:lnSpc>
              <a:spcBef>
                <a:spcPts val="535"/>
              </a:spcBef>
              <a:buSzPct val="75000"/>
              <a:tabLst>
                <a:tab pos="469900" algn="l"/>
                <a:tab pos="472440" algn="l"/>
              </a:tabLst>
            </a:pPr>
            <a:endParaRPr lang="it-IT"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89557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109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738188" y="1206500"/>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Fondi  per garanzia prodotti: </a:t>
            </a:r>
            <a:r>
              <a:rPr lang="it-IT" sz="2000" b="1" u="sng" dirty="0">
                <a:solidFill>
                  <a:srgbClr val="FF0000"/>
                </a:solidFill>
                <a:latin typeface="Cambria" panose="02040503050406030204" pitchFamily="18" charset="0"/>
                <a:ea typeface="Cambria" panose="02040503050406030204" pitchFamily="18" charset="0"/>
              </a:rPr>
              <a:t>verifiche di sostanza</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457200" y="2059027"/>
            <a:ext cx="8229601" cy="4566315"/>
          </a:xfrm>
          <a:prstGeom prst="rect">
            <a:avLst/>
          </a:prstGeom>
          <a:noFill/>
        </p:spPr>
        <p:txBody>
          <a:bodyPr wrap="square">
            <a:spAutoFit/>
          </a:bodyPr>
          <a:lstStyle/>
          <a:p>
            <a:pPr marL="12700" algn="just">
              <a:lnSpc>
                <a:spcPct val="100000"/>
              </a:lnSpc>
              <a:spcBef>
                <a:spcPts val="350"/>
              </a:spcBef>
              <a:buClr>
                <a:srgbClr val="FFD200"/>
              </a:buClr>
              <a:buSzPct val="73684"/>
              <a:tabLst>
                <a:tab pos="469265" algn="l"/>
              </a:tabLst>
            </a:pPr>
            <a:r>
              <a:rPr lang="it-IT" dirty="0">
                <a:latin typeface="Cambria" panose="02040503050406030204" pitchFamily="18" charset="0"/>
                <a:ea typeface="Cambria" panose="02040503050406030204" pitchFamily="18" charset="0"/>
                <a:cs typeface="Tahoma"/>
              </a:rPr>
              <a:t>Il Revisore dovrà inoltre v</a:t>
            </a:r>
            <a:r>
              <a:rPr lang="it-IT" sz="1800" dirty="0">
                <a:latin typeface="Cambria" panose="02040503050406030204" pitchFamily="18" charset="0"/>
                <a:ea typeface="Cambria" panose="02040503050406030204" pitchFamily="18" charset="0"/>
                <a:cs typeface="Tahoma"/>
              </a:rPr>
              <a:t>erificare</a:t>
            </a:r>
            <a:r>
              <a:rPr lang="it-IT" sz="1800" spc="-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a:t>
            </a:r>
            <a:r>
              <a:rPr lang="it-IT" sz="1800" spc="-75" dirty="0">
                <a:latin typeface="Cambria" panose="02040503050406030204" pitchFamily="18" charset="0"/>
                <a:ea typeface="Cambria" panose="02040503050406030204" pitchFamily="18" charset="0"/>
                <a:cs typeface="Tahoma"/>
              </a:rPr>
              <a:t> </a:t>
            </a:r>
            <a:r>
              <a:rPr lang="it-IT" sz="1800" b="1" dirty="0">
                <a:latin typeface="Cambria" panose="02040503050406030204" pitchFamily="18" charset="0"/>
                <a:ea typeface="Cambria" panose="02040503050406030204" pitchFamily="18" charset="0"/>
                <a:cs typeface="Tahoma"/>
              </a:rPr>
              <a:t>costi</a:t>
            </a:r>
            <a:r>
              <a:rPr lang="it-IT" sz="1800" b="1" spc="-65" dirty="0">
                <a:latin typeface="Cambria" panose="02040503050406030204" pitchFamily="18" charset="0"/>
                <a:ea typeface="Cambria" panose="02040503050406030204" pitchFamily="18" charset="0"/>
                <a:cs typeface="Tahoma"/>
              </a:rPr>
              <a:t> </a:t>
            </a:r>
            <a:r>
              <a:rPr lang="it-IT" sz="1800" b="1" spc="-20" dirty="0">
                <a:latin typeface="Cambria" panose="02040503050406030204" pitchFamily="18" charset="0"/>
                <a:ea typeface="Cambria" panose="02040503050406030204" pitchFamily="18" charset="0"/>
                <a:cs typeface="Tahoma"/>
              </a:rPr>
              <a:t>stimati</a:t>
            </a:r>
            <a:r>
              <a:rPr lang="it-IT" sz="1800" b="1" spc="-55" dirty="0">
                <a:latin typeface="Cambria" panose="02040503050406030204" pitchFamily="18" charset="0"/>
                <a:ea typeface="Cambria" panose="02040503050406030204" pitchFamily="18" charset="0"/>
                <a:cs typeface="Tahoma"/>
              </a:rPr>
              <a:t> </a:t>
            </a:r>
            <a:r>
              <a:rPr lang="it-IT" sz="1800" b="1" dirty="0">
                <a:latin typeface="Cambria" panose="02040503050406030204" pitchFamily="18" charset="0"/>
                <a:ea typeface="Cambria" panose="02040503050406030204" pitchFamily="18" charset="0"/>
                <a:cs typeface="Tahoma"/>
              </a:rPr>
              <a:t>per</a:t>
            </a:r>
            <a:r>
              <a:rPr lang="it-IT" sz="1800" b="1" spc="-60" dirty="0">
                <a:latin typeface="Cambria" panose="02040503050406030204" pitchFamily="18" charset="0"/>
                <a:ea typeface="Cambria" panose="02040503050406030204" pitchFamily="18" charset="0"/>
                <a:cs typeface="Tahoma"/>
              </a:rPr>
              <a:t> </a:t>
            </a:r>
            <a:r>
              <a:rPr lang="it-IT" sz="1800" b="1" dirty="0">
                <a:latin typeface="Cambria" panose="02040503050406030204" pitchFamily="18" charset="0"/>
                <a:ea typeface="Cambria" panose="02040503050406030204" pitchFamily="18" charset="0"/>
                <a:cs typeface="Tahoma"/>
              </a:rPr>
              <a:t>completare</a:t>
            </a:r>
            <a:r>
              <a:rPr lang="it-IT" sz="1800" b="1" spc="-30" dirty="0">
                <a:latin typeface="Cambria" panose="02040503050406030204" pitchFamily="18" charset="0"/>
                <a:ea typeface="Cambria" panose="02040503050406030204" pitchFamily="18" charset="0"/>
                <a:cs typeface="Tahoma"/>
              </a:rPr>
              <a:t> </a:t>
            </a:r>
            <a:r>
              <a:rPr lang="it-IT" sz="1800" b="1" dirty="0">
                <a:latin typeface="Cambria" panose="02040503050406030204" pitchFamily="18" charset="0"/>
                <a:ea typeface="Cambria" panose="02040503050406030204" pitchFamily="18" charset="0"/>
                <a:cs typeface="Tahoma"/>
              </a:rPr>
              <a:t>le</a:t>
            </a:r>
            <a:r>
              <a:rPr lang="it-IT" sz="1800" b="1" spc="-75" dirty="0">
                <a:latin typeface="Cambria" panose="02040503050406030204" pitchFamily="18" charset="0"/>
                <a:ea typeface="Cambria" panose="02040503050406030204" pitchFamily="18" charset="0"/>
                <a:cs typeface="Tahoma"/>
              </a:rPr>
              <a:t> </a:t>
            </a:r>
            <a:r>
              <a:rPr lang="it-IT" sz="1800" b="1" dirty="0">
                <a:latin typeface="Cambria" panose="02040503050406030204" pitchFamily="18" charset="0"/>
                <a:ea typeface="Cambria" panose="02040503050406030204" pitchFamily="18" charset="0"/>
                <a:cs typeface="Tahoma"/>
              </a:rPr>
              <a:t>riparazioni</a:t>
            </a:r>
            <a:r>
              <a:rPr lang="it-IT" sz="1800" b="1" spc="-2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in</a:t>
            </a:r>
            <a:r>
              <a:rPr lang="it-IT" sz="1800" spc="-75"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garanzia ad esempio:</a:t>
            </a:r>
            <a:endParaRPr lang="it-IT" sz="1800" dirty="0">
              <a:latin typeface="Cambria" panose="02040503050406030204" pitchFamily="18" charset="0"/>
              <a:ea typeface="Cambria" panose="02040503050406030204" pitchFamily="18" charset="0"/>
              <a:cs typeface="Tahoma"/>
            </a:endParaRPr>
          </a:p>
          <a:p>
            <a:pPr marL="12700" algn="just">
              <a:lnSpc>
                <a:spcPct val="100000"/>
              </a:lnSpc>
              <a:spcBef>
                <a:spcPts val="335"/>
              </a:spcBef>
              <a:buClr>
                <a:srgbClr val="FFD200"/>
              </a:buClr>
              <a:buSzPct val="73684"/>
              <a:tabLst>
                <a:tab pos="469265" algn="l"/>
              </a:tabLst>
            </a:pPr>
            <a:r>
              <a:rPr lang="it-IT" sz="1800" dirty="0">
                <a:latin typeface="Cambria" panose="02040503050406030204" pitchFamily="18" charset="0"/>
                <a:ea typeface="Cambria" panose="02040503050406030204" pitchFamily="18" charset="0"/>
                <a:cs typeface="Tahoma"/>
              </a:rPr>
              <a:t>- discutendo</a:t>
            </a:r>
            <a:r>
              <a:rPr lang="it-IT" sz="1800" spc="-1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con la società le</a:t>
            </a:r>
            <a:r>
              <a:rPr lang="it-IT" sz="1800" spc="-3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procedure</a:t>
            </a:r>
            <a:r>
              <a:rPr lang="it-IT" sz="1800" spc="2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usate</a:t>
            </a:r>
            <a:r>
              <a:rPr lang="it-IT" sz="1800" spc="-2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per</a:t>
            </a:r>
            <a:r>
              <a:rPr lang="it-IT" sz="1800" spc="-2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calcolare </a:t>
            </a:r>
            <a:r>
              <a:rPr lang="it-IT" sz="1800" spc="-10" dirty="0">
                <a:latin typeface="Cambria" panose="02040503050406030204" pitchFamily="18" charset="0"/>
                <a:ea typeface="Cambria" panose="02040503050406030204" pitchFamily="18" charset="0"/>
                <a:cs typeface="Tahoma"/>
              </a:rPr>
              <a:t>tali</a:t>
            </a:r>
            <a:r>
              <a:rPr lang="it-IT" sz="1800" spc="-30"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costi;</a:t>
            </a:r>
            <a:endParaRPr lang="it-IT" sz="1800" dirty="0">
              <a:latin typeface="Cambria" panose="02040503050406030204" pitchFamily="18" charset="0"/>
              <a:ea typeface="Cambria" panose="02040503050406030204" pitchFamily="18" charset="0"/>
              <a:cs typeface="Tahoma"/>
            </a:endParaRPr>
          </a:p>
          <a:p>
            <a:pPr marL="12700" marR="5080" algn="just">
              <a:lnSpc>
                <a:spcPct val="95100"/>
              </a:lnSpc>
              <a:spcBef>
                <a:spcPts val="459"/>
              </a:spcBef>
              <a:buClr>
                <a:srgbClr val="FFD200"/>
              </a:buClr>
              <a:buSzPct val="73684"/>
              <a:tabLst>
                <a:tab pos="469900" algn="l"/>
              </a:tabLst>
            </a:pPr>
            <a:r>
              <a:rPr lang="it-IT" sz="1800" dirty="0">
                <a:latin typeface="Cambria" panose="02040503050406030204" pitchFamily="18" charset="0"/>
                <a:ea typeface="Cambria" panose="02040503050406030204" pitchFamily="18" charset="0"/>
                <a:cs typeface="Tahoma"/>
              </a:rPr>
              <a:t>- raffrontando</a:t>
            </a:r>
            <a:r>
              <a:rPr lang="it-IT" sz="1800" spc="34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a:t>
            </a:r>
            <a:r>
              <a:rPr lang="it-IT" sz="1800" spc="3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costi</a:t>
            </a:r>
            <a:r>
              <a:rPr lang="it-IT" sz="1800" spc="33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sostenuti,</a:t>
            </a:r>
            <a:r>
              <a:rPr lang="it-IT" sz="1800" spc="3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più</a:t>
            </a:r>
            <a:r>
              <a:rPr lang="it-IT" sz="1800" spc="3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a:t>
            </a:r>
            <a:r>
              <a:rPr lang="it-IT" sz="1800" spc="3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costi</a:t>
            </a:r>
            <a:r>
              <a:rPr lang="it-IT" sz="1800" spc="3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stimati</a:t>
            </a:r>
            <a:r>
              <a:rPr lang="it-IT" sz="1800" spc="33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per</a:t>
            </a:r>
            <a:r>
              <a:rPr lang="it-IT" sz="1800" spc="340" dirty="0">
                <a:latin typeface="Cambria" panose="02040503050406030204" pitchFamily="18" charset="0"/>
                <a:ea typeface="Cambria" panose="02040503050406030204" pitchFamily="18" charset="0"/>
                <a:cs typeface="Tahoma"/>
              </a:rPr>
              <a:t>  </a:t>
            </a:r>
            <a:r>
              <a:rPr lang="it-IT" sz="1800" spc="-25" dirty="0">
                <a:latin typeface="Cambria" panose="02040503050406030204" pitchFamily="18" charset="0"/>
                <a:ea typeface="Cambria" panose="02040503050406030204" pitchFamily="18" charset="0"/>
                <a:cs typeface="Tahoma"/>
              </a:rPr>
              <a:t>il </a:t>
            </a:r>
            <a:r>
              <a:rPr lang="it-IT" sz="1800" dirty="0">
                <a:latin typeface="Cambria" panose="02040503050406030204" pitchFamily="18" charset="0"/>
                <a:ea typeface="Cambria" panose="02040503050406030204" pitchFamily="18" charset="0"/>
                <a:cs typeface="Tahoma"/>
              </a:rPr>
              <a:t>completamento,</a:t>
            </a:r>
            <a:r>
              <a:rPr lang="it-IT" sz="1800" spc="1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con</a:t>
            </a:r>
            <a:r>
              <a:rPr lang="it-IT" sz="1800" spc="1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a:t>
            </a:r>
            <a:r>
              <a:rPr lang="it-IT" sz="1800" spc="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costi</a:t>
            </a:r>
            <a:r>
              <a:rPr lang="it-IT" sz="1800" spc="2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di riparazione</a:t>
            </a:r>
            <a:r>
              <a:rPr lang="it-IT" sz="1800" spc="1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originariamente</a:t>
            </a:r>
            <a:r>
              <a:rPr lang="it-IT" sz="1800" spc="25"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previsti, </a:t>
            </a:r>
            <a:r>
              <a:rPr lang="it-IT" sz="1800" spc="50" dirty="0">
                <a:latin typeface="Cambria" panose="02040503050406030204" pitchFamily="18" charset="0"/>
                <a:ea typeface="Cambria" panose="02040503050406030204" pitchFamily="18" charset="0"/>
                <a:cs typeface="Tahoma"/>
              </a:rPr>
              <a:t>e</a:t>
            </a:r>
            <a:r>
              <a:rPr lang="it-IT" sz="1800" spc="-9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commentando</a:t>
            </a:r>
            <a:r>
              <a:rPr lang="it-IT" sz="1800" spc="-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gli</a:t>
            </a:r>
            <a:r>
              <a:rPr lang="it-IT" sz="1800" spc="-6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scostamenti</a:t>
            </a:r>
            <a:r>
              <a:rPr lang="it-IT" sz="1800" spc="-40"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anomali;</a:t>
            </a:r>
            <a:endParaRPr lang="it-IT" sz="1800" dirty="0">
              <a:latin typeface="Cambria" panose="02040503050406030204" pitchFamily="18" charset="0"/>
              <a:ea typeface="Cambria" panose="02040503050406030204" pitchFamily="18" charset="0"/>
              <a:cs typeface="Tahoma"/>
            </a:endParaRPr>
          </a:p>
          <a:p>
            <a:pPr marL="12700" marR="7620" algn="just">
              <a:lnSpc>
                <a:spcPct val="95000"/>
              </a:lnSpc>
              <a:spcBef>
                <a:spcPts val="450"/>
              </a:spcBef>
              <a:buClr>
                <a:srgbClr val="FFD200"/>
              </a:buClr>
              <a:buSzPct val="73684"/>
              <a:tabLst>
                <a:tab pos="469900" algn="l"/>
              </a:tabLst>
            </a:pPr>
            <a:r>
              <a:rPr lang="it-IT" sz="1800" dirty="0">
                <a:latin typeface="Cambria" panose="02040503050406030204" pitchFamily="18" charset="0"/>
                <a:ea typeface="Cambria" panose="02040503050406030204" pitchFamily="18" charset="0"/>
                <a:cs typeface="Tahoma"/>
              </a:rPr>
              <a:t>- rivedendo</a:t>
            </a:r>
            <a:r>
              <a:rPr lang="it-IT" sz="1800" spc="459"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le</a:t>
            </a:r>
            <a:r>
              <a:rPr lang="it-IT" sz="1800" spc="46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stime</a:t>
            </a:r>
            <a:r>
              <a:rPr lang="it-IT" sz="1800" spc="459"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riviste</a:t>
            </a:r>
            <a:r>
              <a:rPr lang="it-IT" sz="1800" spc="45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o</a:t>
            </a:r>
            <a:r>
              <a:rPr lang="it-IT" sz="1800" spc="45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aggiornate</a:t>
            </a:r>
            <a:r>
              <a:rPr lang="it-IT" sz="1800" spc="459"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dei</a:t>
            </a:r>
            <a:r>
              <a:rPr lang="it-IT" sz="1800" spc="45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costi</a:t>
            </a:r>
            <a:r>
              <a:rPr lang="it-IT" sz="1800" spc="45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necessari</a:t>
            </a:r>
            <a:r>
              <a:rPr lang="it-IT" sz="1800" spc="465" dirty="0">
                <a:latin typeface="Cambria" panose="02040503050406030204" pitchFamily="18" charset="0"/>
                <a:ea typeface="Cambria" panose="02040503050406030204" pitchFamily="18" charset="0"/>
                <a:cs typeface="Tahoma"/>
              </a:rPr>
              <a:t> </a:t>
            </a:r>
            <a:r>
              <a:rPr lang="it-IT" sz="1800" spc="-25" dirty="0">
                <a:latin typeface="Cambria" panose="02040503050406030204" pitchFamily="18" charset="0"/>
                <a:ea typeface="Cambria" panose="02040503050406030204" pitchFamily="18" charset="0"/>
                <a:cs typeface="Tahoma"/>
              </a:rPr>
              <a:t>per </a:t>
            </a:r>
            <a:r>
              <a:rPr lang="it-IT" sz="1800" dirty="0">
                <a:latin typeface="Cambria" panose="02040503050406030204" pitchFamily="18" charset="0"/>
                <a:ea typeface="Cambria" panose="02040503050406030204" pitchFamily="18" charset="0"/>
                <a:cs typeface="Tahoma"/>
              </a:rPr>
              <a:t>completare</a:t>
            </a:r>
            <a:r>
              <a:rPr lang="it-IT" sz="1800" spc="-1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le</a:t>
            </a:r>
            <a:r>
              <a:rPr lang="it-IT" sz="1800" spc="-2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riparazioni</a:t>
            </a:r>
            <a:r>
              <a:rPr lang="it-IT" sz="1800" spc="-1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in</a:t>
            </a:r>
            <a:r>
              <a:rPr lang="it-IT" sz="1800" spc="-2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garanzia</a:t>
            </a:r>
            <a:r>
              <a:rPr lang="it-IT" sz="1800" spc="-15" dirty="0">
                <a:latin typeface="Cambria" panose="02040503050406030204" pitchFamily="18" charset="0"/>
                <a:ea typeface="Cambria" panose="02040503050406030204" pitchFamily="18" charset="0"/>
                <a:cs typeface="Tahoma"/>
              </a:rPr>
              <a:t> </a:t>
            </a:r>
            <a:r>
              <a:rPr lang="it-IT" sz="1800" spc="50" dirty="0">
                <a:latin typeface="Cambria" panose="02040503050406030204" pitchFamily="18" charset="0"/>
                <a:ea typeface="Cambria" panose="02040503050406030204" pitchFamily="18" charset="0"/>
                <a:cs typeface="Tahoma"/>
              </a:rPr>
              <a:t>e</a:t>
            </a:r>
            <a:r>
              <a:rPr lang="it-IT" sz="1800" spc="-3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confrontando</a:t>
            </a:r>
            <a:r>
              <a:rPr lang="it-IT" sz="1800" spc="-2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tali</a:t>
            </a:r>
            <a:r>
              <a:rPr lang="it-IT" sz="1800" spc="-2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stime</a:t>
            </a:r>
            <a:r>
              <a:rPr lang="it-IT" sz="1800" spc="-30" dirty="0">
                <a:latin typeface="Cambria" panose="02040503050406030204" pitchFamily="18" charset="0"/>
                <a:ea typeface="Cambria" panose="02040503050406030204" pitchFamily="18" charset="0"/>
                <a:cs typeface="Tahoma"/>
              </a:rPr>
              <a:t> </a:t>
            </a:r>
            <a:r>
              <a:rPr lang="it-IT" sz="1800" spc="-25" dirty="0">
                <a:latin typeface="Cambria" panose="02040503050406030204" pitchFamily="18" charset="0"/>
                <a:ea typeface="Cambria" panose="02040503050406030204" pitchFamily="18" charset="0"/>
                <a:cs typeface="Tahoma"/>
              </a:rPr>
              <a:t>con </a:t>
            </a:r>
            <a:r>
              <a:rPr lang="it-IT" sz="1800" dirty="0">
                <a:latin typeface="Cambria" panose="02040503050406030204" pitchFamily="18" charset="0"/>
                <a:ea typeface="Cambria" panose="02040503050406030204" pitchFamily="18" charset="0"/>
                <a:cs typeface="Tahoma"/>
              </a:rPr>
              <a:t>i</a:t>
            </a:r>
            <a:r>
              <a:rPr lang="it-IT" sz="1800" spc="-9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costi</a:t>
            </a:r>
            <a:r>
              <a:rPr lang="it-IT" sz="1800" spc="-65" dirty="0">
                <a:latin typeface="Cambria" panose="02040503050406030204" pitchFamily="18" charset="0"/>
                <a:ea typeface="Cambria" panose="02040503050406030204" pitchFamily="18" charset="0"/>
                <a:cs typeface="Tahoma"/>
              </a:rPr>
              <a:t> </a:t>
            </a:r>
            <a:r>
              <a:rPr lang="it-IT" sz="1800" spc="-30" dirty="0">
                <a:latin typeface="Cambria" panose="02040503050406030204" pitchFamily="18" charset="0"/>
                <a:ea typeface="Cambria" panose="02040503050406030204" pitchFamily="18" charset="0"/>
                <a:cs typeface="Tahoma"/>
              </a:rPr>
              <a:t>effettivi</a:t>
            </a:r>
            <a:r>
              <a:rPr lang="it-IT" sz="1800" spc="-6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sostenuti</a:t>
            </a:r>
            <a:r>
              <a:rPr lang="it-IT" sz="1800" spc="-4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dopo</a:t>
            </a:r>
            <a:r>
              <a:rPr lang="it-IT" sz="1800" spc="-5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la</a:t>
            </a:r>
            <a:r>
              <a:rPr lang="it-IT" sz="1800" spc="-6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data</a:t>
            </a:r>
            <a:r>
              <a:rPr lang="it-IT" sz="1800" spc="-6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di</a:t>
            </a:r>
            <a:r>
              <a:rPr lang="it-IT" sz="1800" spc="-75"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bilancio;</a:t>
            </a:r>
            <a:endParaRPr lang="it-IT" sz="1800" dirty="0">
              <a:latin typeface="Cambria" panose="02040503050406030204" pitchFamily="18" charset="0"/>
              <a:ea typeface="Cambria" panose="02040503050406030204" pitchFamily="18" charset="0"/>
              <a:cs typeface="Tahoma"/>
            </a:endParaRPr>
          </a:p>
          <a:p>
            <a:pPr marL="12700" algn="just">
              <a:lnSpc>
                <a:spcPts val="2220"/>
              </a:lnSpc>
              <a:spcBef>
                <a:spcPts val="350"/>
              </a:spcBef>
              <a:buClr>
                <a:srgbClr val="FFD200"/>
              </a:buClr>
              <a:buSzPct val="73684"/>
              <a:tabLst>
                <a:tab pos="469265" algn="l"/>
              </a:tabLst>
            </a:pPr>
            <a:r>
              <a:rPr lang="it-IT" sz="1800" dirty="0">
                <a:latin typeface="Cambria" panose="02040503050406030204" pitchFamily="18" charset="0"/>
                <a:ea typeface="Cambria" panose="02040503050406030204" pitchFamily="18" charset="0"/>
                <a:cs typeface="Tahoma"/>
              </a:rPr>
              <a:t>- confrontando</a:t>
            </a:r>
            <a:r>
              <a:rPr lang="it-IT" sz="1800" spc="2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precedenti</a:t>
            </a:r>
            <a:r>
              <a:rPr lang="it-IT" sz="1800" spc="1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costi</a:t>
            </a:r>
            <a:r>
              <a:rPr lang="it-IT" sz="1800" spc="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di riparazione</a:t>
            </a:r>
            <a:r>
              <a:rPr lang="it-IT" sz="1800" spc="3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in</a:t>
            </a:r>
            <a:r>
              <a:rPr lang="it-IT" sz="1800" spc="2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garanzia</a:t>
            </a:r>
            <a:r>
              <a:rPr lang="it-IT" sz="1800" spc="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con</a:t>
            </a:r>
            <a:r>
              <a:rPr lang="it-IT" sz="1800" spc="15" dirty="0">
                <a:latin typeface="Cambria" panose="02040503050406030204" pitchFamily="18" charset="0"/>
                <a:ea typeface="Cambria" panose="02040503050406030204" pitchFamily="18" charset="0"/>
                <a:cs typeface="Tahoma"/>
              </a:rPr>
              <a:t> </a:t>
            </a:r>
            <a:r>
              <a:rPr lang="it-IT" sz="1800" spc="-20" dirty="0">
                <a:latin typeface="Cambria" panose="02040503050406030204" pitchFamily="18" charset="0"/>
                <a:ea typeface="Cambria" panose="02040503050406030204" pitchFamily="18" charset="0"/>
                <a:cs typeface="Tahoma"/>
              </a:rPr>
              <a:t>stime </a:t>
            </a:r>
            <a:r>
              <a:rPr lang="it-IT" sz="1800" spc="-10" dirty="0">
                <a:latin typeface="Cambria" panose="02040503050406030204" pitchFamily="18" charset="0"/>
                <a:ea typeface="Cambria" panose="02040503050406030204" pitchFamily="18" charset="0"/>
                <a:cs typeface="Tahoma"/>
              </a:rPr>
              <a:t>correnti</a:t>
            </a:r>
            <a:r>
              <a:rPr lang="it-IT" sz="1800" spc="-125"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riguardanti</a:t>
            </a:r>
            <a:r>
              <a:rPr lang="it-IT" sz="1800" spc="-100" dirty="0">
                <a:latin typeface="Cambria" panose="02040503050406030204" pitchFamily="18" charset="0"/>
                <a:ea typeface="Cambria" panose="02040503050406030204" pitchFamily="18" charset="0"/>
                <a:cs typeface="Tahoma"/>
              </a:rPr>
              <a:t> </a:t>
            </a:r>
            <a:r>
              <a:rPr lang="it-IT" sz="1800" spc="-25" dirty="0">
                <a:latin typeface="Cambria" panose="02040503050406030204" pitchFamily="18" charset="0"/>
                <a:ea typeface="Cambria" panose="02040503050406030204" pitchFamily="18" charset="0"/>
                <a:cs typeface="Tahoma"/>
              </a:rPr>
              <a:t>prodotti</a:t>
            </a:r>
            <a:r>
              <a:rPr lang="it-IT" sz="1800" spc="-120"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similari;</a:t>
            </a:r>
            <a:endParaRPr lang="it-IT" sz="1800" dirty="0">
              <a:latin typeface="Cambria" panose="02040503050406030204" pitchFamily="18" charset="0"/>
              <a:ea typeface="Cambria" panose="02040503050406030204" pitchFamily="18" charset="0"/>
              <a:cs typeface="Tahoma"/>
            </a:endParaRPr>
          </a:p>
          <a:p>
            <a:pPr marL="12700" marR="6350" algn="just">
              <a:lnSpc>
                <a:spcPct val="95000"/>
              </a:lnSpc>
              <a:spcBef>
                <a:spcPts val="459"/>
              </a:spcBef>
              <a:buClr>
                <a:srgbClr val="FFD200"/>
              </a:buClr>
              <a:buSzPct val="73684"/>
              <a:tabLst>
                <a:tab pos="469900" algn="l"/>
              </a:tabLst>
            </a:pPr>
            <a:r>
              <a:rPr lang="it-IT" sz="1800" dirty="0">
                <a:latin typeface="Cambria" panose="02040503050406030204" pitchFamily="18" charset="0"/>
                <a:ea typeface="Cambria" panose="02040503050406030204" pitchFamily="18" charset="0"/>
                <a:cs typeface="Tahoma"/>
              </a:rPr>
              <a:t>- rivedendo</a:t>
            </a:r>
            <a:r>
              <a:rPr lang="it-IT" sz="1800" spc="-1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la</a:t>
            </a:r>
            <a:r>
              <a:rPr lang="it-IT" sz="1800" spc="-1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documentazione </a:t>
            </a:r>
            <a:r>
              <a:rPr lang="it-IT" sz="1800" spc="50" dirty="0">
                <a:latin typeface="Cambria" panose="02040503050406030204" pitchFamily="18" charset="0"/>
                <a:ea typeface="Cambria" panose="02040503050406030204" pitchFamily="18" charset="0"/>
                <a:cs typeface="Tahoma"/>
              </a:rPr>
              <a:t>a</a:t>
            </a:r>
            <a:r>
              <a:rPr lang="it-IT" sz="1800" spc="-2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supporto</a:t>
            </a:r>
            <a:r>
              <a:rPr lang="it-IT" sz="1800" spc="-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degli</a:t>
            </a:r>
            <a:r>
              <a:rPr lang="it-IT" sz="1800" spc="-1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elementi</a:t>
            </a:r>
            <a:r>
              <a:rPr lang="it-IT" sz="1800" spc="-15"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(materiali, </a:t>
            </a:r>
            <a:r>
              <a:rPr lang="it-IT" sz="1800" dirty="0">
                <a:latin typeface="Cambria" panose="02040503050406030204" pitchFamily="18" charset="0"/>
                <a:ea typeface="Cambria" panose="02040503050406030204" pitchFamily="18" charset="0"/>
                <a:cs typeface="Tahoma"/>
              </a:rPr>
              <a:t>lavoro,</a:t>
            </a:r>
            <a:r>
              <a:rPr lang="it-IT" sz="1800" spc="55" dirty="0">
                <a:latin typeface="Cambria" panose="02040503050406030204" pitchFamily="18" charset="0"/>
                <a:ea typeface="Cambria" panose="02040503050406030204" pitchFamily="18" charset="0"/>
                <a:cs typeface="Tahoma"/>
              </a:rPr>
              <a:t>  </a:t>
            </a:r>
            <a:r>
              <a:rPr lang="it-IT" sz="1800" spc="50" dirty="0">
                <a:latin typeface="Cambria" panose="02040503050406030204" pitchFamily="18" charset="0"/>
                <a:ea typeface="Cambria" panose="02040503050406030204" pitchFamily="18" charset="0"/>
                <a:cs typeface="Tahoma"/>
              </a:rPr>
              <a:t>e</a:t>
            </a:r>
            <a:r>
              <a:rPr lang="it-IT" sz="1800" spc="45" dirty="0">
                <a:latin typeface="Cambria" panose="02040503050406030204" pitchFamily="18" charset="0"/>
                <a:ea typeface="Cambria" panose="02040503050406030204" pitchFamily="18" charset="0"/>
                <a:cs typeface="Tahoma"/>
              </a:rPr>
              <a:t>  </a:t>
            </a:r>
            <a:r>
              <a:rPr lang="it-IT" sz="1800" spc="55" dirty="0">
                <a:latin typeface="Cambria" panose="02040503050406030204" pitchFamily="18" charset="0"/>
                <a:ea typeface="Cambria" panose="02040503050406030204" pitchFamily="18" charset="0"/>
                <a:cs typeface="Tahoma"/>
              </a:rPr>
              <a:t>spese  </a:t>
            </a:r>
            <a:r>
              <a:rPr lang="it-IT" sz="1800" dirty="0">
                <a:latin typeface="Cambria" panose="02040503050406030204" pitchFamily="18" charset="0"/>
                <a:ea typeface="Cambria" panose="02040503050406030204" pitchFamily="18" charset="0"/>
                <a:cs typeface="Tahoma"/>
              </a:rPr>
              <a:t>generali)</a:t>
            </a:r>
            <a:r>
              <a:rPr lang="it-IT" sz="1800" spc="6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che</a:t>
            </a:r>
            <a:r>
              <a:rPr lang="it-IT" sz="1800" spc="5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costituiscono</a:t>
            </a:r>
            <a:r>
              <a:rPr lang="it-IT" sz="1800" spc="5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a:t>
            </a:r>
            <a:r>
              <a:rPr lang="it-IT" sz="1800" spc="4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costi</a:t>
            </a:r>
            <a:r>
              <a:rPr lang="it-IT" sz="1800" spc="5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stimati</a:t>
            </a:r>
            <a:r>
              <a:rPr lang="it-IT" sz="1800" spc="5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a </a:t>
            </a:r>
            <a:r>
              <a:rPr lang="it-IT" sz="1800" spc="-10" dirty="0">
                <a:latin typeface="Cambria" panose="02040503050406030204" pitchFamily="18" charset="0"/>
                <a:ea typeface="Cambria" panose="02040503050406030204" pitchFamily="18" charset="0"/>
                <a:cs typeface="Tahoma"/>
              </a:rPr>
              <a:t>completamento</a:t>
            </a:r>
            <a:r>
              <a:rPr lang="it-IT" sz="1800" spc="-2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delle</a:t>
            </a:r>
            <a:r>
              <a:rPr lang="it-IT" sz="1800" spc="-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riparazioni</a:t>
            </a:r>
            <a:r>
              <a:rPr lang="it-IT" sz="1800" spc="-1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in</a:t>
            </a:r>
            <a:r>
              <a:rPr lang="it-IT" sz="1800" spc="-65"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garanzia.</a:t>
            </a:r>
            <a:endParaRPr lang="it-IT" sz="1800" dirty="0">
              <a:latin typeface="Cambria" panose="02040503050406030204" pitchFamily="18" charset="0"/>
              <a:ea typeface="Cambria" panose="02040503050406030204" pitchFamily="18" charset="0"/>
              <a:cs typeface="Tahoma"/>
            </a:endParaRPr>
          </a:p>
          <a:p>
            <a:pPr marL="12066" marR="5080" algn="just">
              <a:lnSpc>
                <a:spcPct val="150000"/>
              </a:lnSpc>
              <a:spcBef>
                <a:spcPts val="535"/>
              </a:spcBef>
              <a:buSzPct val="75000"/>
              <a:tabLst>
                <a:tab pos="469900" algn="l"/>
                <a:tab pos="472440" algn="l"/>
              </a:tabLst>
            </a:pPr>
            <a:endParaRPr lang="it-IT"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4938043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4B8ACFF-1C50-B1A0-183C-E9CE00E205E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9459" name="Group 25">
            <a:extLst>
              <a:ext uri="{FF2B5EF4-FFF2-40B4-BE49-F238E27FC236}">
                <a16:creationId xmlns:a16="http://schemas.microsoft.com/office/drawing/2014/main" id="{73622403-CC5E-2E7B-7903-FBEF4342498F}"/>
              </a:ext>
            </a:extLst>
          </p:cNvPr>
          <p:cNvGrpSpPr>
            <a:grpSpLocks/>
          </p:cNvGrpSpPr>
          <p:nvPr/>
        </p:nvGrpSpPr>
        <p:grpSpPr bwMode="auto">
          <a:xfrm>
            <a:off x="92075" y="212725"/>
            <a:ext cx="1036638" cy="884238"/>
            <a:chOff x="200590" y="418099"/>
            <a:chExt cx="1035539" cy="884136"/>
          </a:xfrm>
        </p:grpSpPr>
        <p:grpSp>
          <p:nvGrpSpPr>
            <p:cNvPr id="19462" name="Group 26">
              <a:extLst>
                <a:ext uri="{FF2B5EF4-FFF2-40B4-BE49-F238E27FC236}">
                  <a16:creationId xmlns:a16="http://schemas.microsoft.com/office/drawing/2014/main" id="{A59E97A1-34F9-81EA-A4D5-12752792D98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659D943-CF87-A4D0-991D-9408A745FA9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9467" name="Group 31">
                <a:extLst>
                  <a:ext uri="{FF2B5EF4-FFF2-40B4-BE49-F238E27FC236}">
                    <a16:creationId xmlns:a16="http://schemas.microsoft.com/office/drawing/2014/main" id="{CB59AC3A-3DC8-7EC0-B763-AA8A21E7E6CE}"/>
                  </a:ext>
                </a:extLst>
              </p:cNvPr>
              <p:cNvGrpSpPr>
                <a:grpSpLocks/>
              </p:cNvGrpSpPr>
              <p:nvPr/>
            </p:nvGrpSpPr>
            <p:grpSpPr bwMode="auto">
              <a:xfrm>
                <a:off x="1604481" y="615882"/>
                <a:ext cx="886681" cy="461665"/>
                <a:chOff x="1604481" y="615882"/>
                <a:chExt cx="886681" cy="461665"/>
              </a:xfrm>
            </p:grpSpPr>
            <p:sp>
              <p:nvSpPr>
                <p:cNvPr id="19468" name="TextBox 32">
                  <a:extLst>
                    <a:ext uri="{FF2B5EF4-FFF2-40B4-BE49-F238E27FC236}">
                      <a16:creationId xmlns:a16="http://schemas.microsoft.com/office/drawing/2014/main" id="{FF9090E1-000F-2EF6-4B7C-BCE6C4AF471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7D3A1DA-ED75-4340-A27C-39398F1BB53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9469" name="TextBox 33">
                  <a:extLst>
                    <a:ext uri="{FF2B5EF4-FFF2-40B4-BE49-F238E27FC236}">
                      <a16:creationId xmlns:a16="http://schemas.microsoft.com/office/drawing/2014/main" id="{EA607E7B-5637-F616-D5AF-5BB5A498B71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9463" name="Group 27">
              <a:extLst>
                <a:ext uri="{FF2B5EF4-FFF2-40B4-BE49-F238E27FC236}">
                  <a16:creationId xmlns:a16="http://schemas.microsoft.com/office/drawing/2014/main" id="{70C02331-CCF5-D71F-5CEE-9A14C305E13F}"/>
                </a:ext>
              </a:extLst>
            </p:cNvPr>
            <p:cNvGrpSpPr>
              <a:grpSpLocks/>
            </p:cNvGrpSpPr>
            <p:nvPr/>
          </p:nvGrpSpPr>
          <p:grpSpPr bwMode="auto">
            <a:xfrm>
              <a:off x="200590" y="843937"/>
              <a:ext cx="1035539" cy="458298"/>
              <a:chOff x="224691" y="1351963"/>
              <a:chExt cx="1035539" cy="458298"/>
            </a:xfrm>
          </p:grpSpPr>
          <p:sp>
            <p:nvSpPr>
              <p:cNvPr id="19464" name="TextBox 28">
                <a:extLst>
                  <a:ext uri="{FF2B5EF4-FFF2-40B4-BE49-F238E27FC236}">
                    <a16:creationId xmlns:a16="http://schemas.microsoft.com/office/drawing/2014/main" id="{9C05DB70-74FF-746C-8A9F-1C7630A9E74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9465" name="TextBox 29">
                <a:extLst>
                  <a:ext uri="{FF2B5EF4-FFF2-40B4-BE49-F238E27FC236}">
                    <a16:creationId xmlns:a16="http://schemas.microsoft.com/office/drawing/2014/main" id="{E5DDF7CA-F7BC-0FC8-737B-FDBA2A98FCB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9460" name="Titolo 1">
            <a:extLst>
              <a:ext uri="{FF2B5EF4-FFF2-40B4-BE49-F238E27FC236}">
                <a16:creationId xmlns:a16="http://schemas.microsoft.com/office/drawing/2014/main" id="{6B64C564-C38E-8868-7F64-62F3D96E51A6}"/>
              </a:ext>
            </a:extLst>
          </p:cNvPr>
          <p:cNvSpPr>
            <a:spLocks noGrp="1"/>
          </p:cNvSpPr>
          <p:nvPr>
            <p:ph type="title"/>
          </p:nvPr>
        </p:nvSpPr>
        <p:spPr>
          <a:xfrm>
            <a:off x="457200" y="1462088"/>
            <a:ext cx="8137525" cy="5183187"/>
          </a:xfrm>
        </p:spPr>
        <p:txBody>
          <a:bodyPr/>
          <a:lstStyle/>
          <a:p>
            <a:pPr marL="270510" marR="662940" algn="l">
              <a:lnSpc>
                <a:spcPct val="150000"/>
              </a:lnSpc>
              <a:spcBef>
                <a:spcPts val="1200"/>
              </a:spcBef>
              <a:spcAft>
                <a:spcPts val="0"/>
              </a:spcAft>
            </a:pPr>
            <a:br>
              <a:rPr lang="it-IT" altLang="it-IT" sz="1400" dirty="0"/>
            </a:br>
            <a:r>
              <a:rPr lang="it-IT" altLang="it-IT" sz="1400" dirty="0"/>
              <a:t>l</a:t>
            </a: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20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endParaRPr lang="it-IT" altLang="it-IT" sz="3200" dirty="0"/>
          </a:p>
        </p:txBody>
      </p:sp>
      <p:sp>
        <p:nvSpPr>
          <p:cNvPr id="14" name="Titolo 1">
            <a:extLst>
              <a:ext uri="{FF2B5EF4-FFF2-40B4-BE49-F238E27FC236}">
                <a16:creationId xmlns:a16="http://schemas.microsoft.com/office/drawing/2014/main" id="{6E29ED5F-9BB4-910B-948E-0E1B74E25D7D}"/>
              </a:ext>
            </a:extLst>
          </p:cNvPr>
          <p:cNvSpPr txBox="1">
            <a:spLocks/>
          </p:cNvSpPr>
          <p:nvPr/>
        </p:nvSpPr>
        <p:spPr bwMode="auto">
          <a:xfrm>
            <a:off x="457200" y="946150"/>
            <a:ext cx="8229600" cy="4699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sz="1800" b="1" dirty="0">
                <a:solidFill>
                  <a:srgbClr val="FF0000"/>
                </a:solidFill>
                <a:effectLst/>
                <a:latin typeface="Georgia" panose="02040502050405020303" pitchFamily="18" charset="0"/>
                <a:ea typeface="Cambria" panose="02040503050406030204" pitchFamily="18" charset="0"/>
                <a:cs typeface="Cambria" panose="02040503050406030204" pitchFamily="18" charset="0"/>
              </a:rPr>
              <a:t>Il calcolo della significatività</a:t>
            </a:r>
            <a:br>
              <a:rPr lang="it-IT" altLang="it-IT" sz="3600" b="1" dirty="0">
                <a:solidFill>
                  <a:srgbClr val="FF0000"/>
                </a:solidFill>
              </a:rPr>
            </a:br>
            <a:endParaRPr lang="it-IT" altLang="it-IT" sz="3600" cap="small" dirty="0">
              <a:solidFill>
                <a:srgbClr val="FF0000"/>
              </a:solidFill>
            </a:endParaRPr>
          </a:p>
        </p:txBody>
      </p:sp>
      <p:pic>
        <p:nvPicPr>
          <p:cNvPr id="5" name="Immagine 4">
            <a:extLst>
              <a:ext uri="{FF2B5EF4-FFF2-40B4-BE49-F238E27FC236}">
                <a16:creationId xmlns:a16="http://schemas.microsoft.com/office/drawing/2014/main" id="{1E04B25A-BC50-60D4-F802-F971FE1136EF}"/>
              </a:ext>
            </a:extLst>
          </p:cNvPr>
          <p:cNvPicPr>
            <a:picLocks noChangeAspect="1"/>
          </p:cNvPicPr>
          <p:nvPr/>
        </p:nvPicPr>
        <p:blipFill>
          <a:blip r:embed="rId4"/>
          <a:stretch>
            <a:fillRect/>
          </a:stretch>
        </p:blipFill>
        <p:spPr>
          <a:xfrm>
            <a:off x="1023938" y="1795899"/>
            <a:ext cx="6995531" cy="4557399"/>
          </a:xfrm>
          <a:prstGeom prst="rect">
            <a:avLst/>
          </a:prstGeom>
        </p:spPr>
      </p:pic>
    </p:spTree>
    <p:extLst>
      <p:ext uri="{BB962C8B-B14F-4D97-AF65-F5344CB8AC3E}">
        <p14:creationId xmlns:p14="http://schemas.microsoft.com/office/powerpoint/2010/main" val="30737450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554923"/>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Fondi  per garanzia prodotti: </a:t>
            </a:r>
            <a:r>
              <a:rPr lang="it-IT" sz="2000" b="1" u="sng" dirty="0">
                <a:solidFill>
                  <a:srgbClr val="FF0000"/>
                </a:solidFill>
                <a:latin typeface="Cambria" panose="02040503050406030204" pitchFamily="18" charset="0"/>
                <a:ea typeface="Cambria" panose="02040503050406030204" pitchFamily="18" charset="0"/>
              </a:rPr>
              <a:t>verifiche di sostanza</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457200" y="1593681"/>
            <a:ext cx="8229601" cy="5038302"/>
          </a:xfrm>
          <a:prstGeom prst="rect">
            <a:avLst/>
          </a:prstGeom>
          <a:noFill/>
        </p:spPr>
        <p:txBody>
          <a:bodyPr wrap="square">
            <a:spAutoFit/>
          </a:bodyPr>
          <a:lstStyle/>
          <a:p>
            <a:pPr marL="12065" marR="5080">
              <a:lnSpc>
                <a:spcPct val="95000"/>
              </a:lnSpc>
              <a:spcBef>
                <a:spcPts val="204"/>
              </a:spcBef>
              <a:buClr>
                <a:srgbClr val="FFD200"/>
              </a:buClr>
              <a:buSzPct val="75000"/>
              <a:tabLst>
                <a:tab pos="469265" algn="l"/>
              </a:tabLst>
            </a:pPr>
            <a:r>
              <a:rPr lang="it-IT" dirty="0">
                <a:solidFill>
                  <a:srgbClr val="636363"/>
                </a:solidFill>
                <a:latin typeface="Cambria" panose="02040503050406030204" pitchFamily="18" charset="0"/>
                <a:ea typeface="Cambria" panose="02040503050406030204" pitchFamily="18" charset="0"/>
                <a:cs typeface="Tahoma"/>
              </a:rPr>
              <a:t>Il revisore dovrà infine per concludere</a:t>
            </a:r>
            <a:r>
              <a:rPr lang="it-IT" spc="65" dirty="0">
                <a:solidFill>
                  <a:srgbClr val="636363"/>
                </a:solidFill>
                <a:latin typeface="Cambria" panose="02040503050406030204" pitchFamily="18" charset="0"/>
                <a:ea typeface="Cambria" panose="02040503050406030204" pitchFamily="18" charset="0"/>
                <a:cs typeface="Tahoma"/>
              </a:rPr>
              <a:t> </a:t>
            </a:r>
            <a:r>
              <a:rPr lang="it-IT" dirty="0">
                <a:solidFill>
                  <a:srgbClr val="636363"/>
                </a:solidFill>
                <a:latin typeface="Cambria" panose="02040503050406030204" pitchFamily="18" charset="0"/>
                <a:ea typeface="Cambria" panose="02040503050406030204" pitchFamily="18" charset="0"/>
                <a:cs typeface="Tahoma"/>
              </a:rPr>
              <a:t>sull’adeguatezza</a:t>
            </a:r>
            <a:r>
              <a:rPr lang="it-IT" spc="95" dirty="0">
                <a:solidFill>
                  <a:srgbClr val="636363"/>
                </a:solidFill>
                <a:latin typeface="Cambria" panose="02040503050406030204" pitchFamily="18" charset="0"/>
                <a:ea typeface="Cambria" panose="02040503050406030204" pitchFamily="18" charset="0"/>
                <a:cs typeface="Tahoma"/>
              </a:rPr>
              <a:t> </a:t>
            </a:r>
            <a:r>
              <a:rPr lang="it-IT" dirty="0">
                <a:solidFill>
                  <a:srgbClr val="636363"/>
                </a:solidFill>
                <a:latin typeface="Cambria" panose="02040503050406030204" pitchFamily="18" charset="0"/>
                <a:ea typeface="Cambria" panose="02040503050406030204" pitchFamily="18" charset="0"/>
                <a:cs typeface="Tahoma"/>
              </a:rPr>
              <a:t>del</a:t>
            </a:r>
            <a:r>
              <a:rPr lang="it-IT" spc="70" dirty="0">
                <a:solidFill>
                  <a:srgbClr val="636363"/>
                </a:solidFill>
                <a:latin typeface="Cambria" panose="02040503050406030204" pitchFamily="18" charset="0"/>
                <a:ea typeface="Cambria" panose="02040503050406030204" pitchFamily="18" charset="0"/>
                <a:cs typeface="Tahoma"/>
              </a:rPr>
              <a:t> </a:t>
            </a:r>
            <a:r>
              <a:rPr lang="it-IT" spc="-10" dirty="0">
                <a:solidFill>
                  <a:srgbClr val="636363"/>
                </a:solidFill>
                <a:latin typeface="Cambria" panose="02040503050406030204" pitchFamily="18" charset="0"/>
                <a:ea typeface="Cambria" panose="02040503050406030204" pitchFamily="18" charset="0"/>
                <a:cs typeface="Tahoma"/>
              </a:rPr>
              <a:t>fondo</a:t>
            </a:r>
            <a:r>
              <a:rPr lang="it-IT" dirty="0">
                <a:solidFill>
                  <a:srgbClr val="636363"/>
                </a:solidFill>
                <a:latin typeface="Cambria" panose="02040503050406030204" pitchFamily="18" charset="0"/>
                <a:ea typeface="Cambria" panose="02040503050406030204" pitchFamily="18" charset="0"/>
                <a:cs typeface="Tahoma"/>
              </a:rPr>
              <a:t>:</a:t>
            </a:r>
          </a:p>
          <a:p>
            <a:pPr marL="12065" marR="5080">
              <a:lnSpc>
                <a:spcPct val="95000"/>
              </a:lnSpc>
              <a:spcBef>
                <a:spcPts val="204"/>
              </a:spcBef>
              <a:buClr>
                <a:srgbClr val="FFD200"/>
              </a:buClr>
              <a:buSzPct val="75000"/>
              <a:tabLst>
                <a:tab pos="469265" algn="l"/>
              </a:tabLst>
            </a:pPr>
            <a:r>
              <a:rPr lang="it-IT" sz="1800" dirty="0">
                <a:solidFill>
                  <a:srgbClr val="636363"/>
                </a:solidFill>
                <a:latin typeface="Cambria" panose="02040503050406030204" pitchFamily="18" charset="0"/>
                <a:ea typeface="Cambria" panose="02040503050406030204" pitchFamily="18" charset="0"/>
                <a:cs typeface="Tahoma"/>
              </a:rPr>
              <a:t>- accertare se, successivamente</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alla</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data</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bilancio (31.12.2023),</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siano</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sorti</a:t>
            </a:r>
            <a:r>
              <a:rPr lang="it-IT" sz="180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nuovi, </a:t>
            </a:r>
            <a:r>
              <a:rPr lang="it-IT" sz="1800" spc="-20" dirty="0">
                <a:solidFill>
                  <a:srgbClr val="636363"/>
                </a:solidFill>
                <a:latin typeface="Cambria" panose="02040503050406030204" pitchFamily="18" charset="0"/>
                <a:ea typeface="Cambria" panose="02040503050406030204" pitchFamily="18" charset="0"/>
                <a:cs typeface="Tahoma"/>
              </a:rPr>
              <a:t>rilevanti</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imprevisti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problemi</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riguardanti</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le</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garanzie</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(per</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nuovi</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eventi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o </a:t>
            </a:r>
            <a:r>
              <a:rPr lang="it-IT" sz="1800" dirty="0">
                <a:solidFill>
                  <a:srgbClr val="636363"/>
                </a:solidFill>
                <a:latin typeface="Cambria" panose="02040503050406030204" pitchFamily="18" charset="0"/>
                <a:ea typeface="Cambria" panose="02040503050406030204" pitchFamily="18" charset="0"/>
                <a:cs typeface="Tahoma"/>
              </a:rPr>
              <a:t>per</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modifiche</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alle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stime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costo</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già</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eseguite);</a:t>
            </a:r>
            <a:endParaRPr lang="it-IT" sz="1800" dirty="0">
              <a:latin typeface="Cambria" panose="02040503050406030204" pitchFamily="18" charset="0"/>
              <a:ea typeface="Cambria" panose="02040503050406030204" pitchFamily="18" charset="0"/>
              <a:cs typeface="Tahoma"/>
            </a:endParaRPr>
          </a:p>
          <a:p>
            <a:pPr marL="12065" marR="369570" algn="just">
              <a:lnSpc>
                <a:spcPts val="2050"/>
              </a:lnSpc>
              <a:spcBef>
                <a:spcPts val="484"/>
              </a:spcBef>
              <a:buClr>
                <a:srgbClr val="FFD200"/>
              </a:buClr>
              <a:buSzPct val="75000"/>
              <a:tabLst>
                <a:tab pos="469265" algn="l"/>
              </a:tabLst>
            </a:pPr>
            <a:r>
              <a:rPr lang="it-IT" sz="1800" dirty="0">
                <a:solidFill>
                  <a:srgbClr val="636363"/>
                </a:solidFill>
                <a:latin typeface="Cambria" panose="02040503050406030204" pitchFamily="18" charset="0"/>
                <a:ea typeface="Cambria" panose="02040503050406030204" pitchFamily="18" charset="0"/>
                <a:cs typeface="Tahoma"/>
              </a:rPr>
              <a:t>- considerare</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l'adeguatezza</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modello di</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calcolo</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garanzia </a:t>
            </a:r>
            <a:r>
              <a:rPr lang="it-IT" sz="1800" dirty="0">
                <a:solidFill>
                  <a:srgbClr val="636363"/>
                </a:solidFill>
                <a:latin typeface="Cambria" panose="02040503050406030204" pitchFamily="18" charset="0"/>
                <a:ea typeface="Cambria" panose="02040503050406030204" pitchFamily="18" charset="0"/>
                <a:cs typeface="Tahoma"/>
              </a:rPr>
              <a:t>predisposto</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dalla società</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verificarne</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l'accuratezza</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dati</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effettivi;</a:t>
            </a:r>
            <a:endParaRPr lang="it-IT" sz="1800" dirty="0">
              <a:latin typeface="Cambria" panose="02040503050406030204" pitchFamily="18" charset="0"/>
              <a:ea typeface="Cambria" panose="02040503050406030204" pitchFamily="18" charset="0"/>
              <a:cs typeface="Tahoma"/>
            </a:endParaRPr>
          </a:p>
          <a:p>
            <a:pPr marL="12065" marR="233045" algn="just">
              <a:lnSpc>
                <a:spcPts val="2050"/>
              </a:lnSpc>
              <a:spcBef>
                <a:spcPts val="434"/>
              </a:spcBef>
              <a:buClr>
                <a:srgbClr val="FFD200"/>
              </a:buClr>
              <a:buSzPct val="75000"/>
              <a:tabLst>
                <a:tab pos="469265" algn="l"/>
              </a:tabLst>
            </a:pPr>
            <a:r>
              <a:rPr lang="it-IT" sz="1800" dirty="0">
                <a:solidFill>
                  <a:srgbClr val="636363"/>
                </a:solidFill>
                <a:latin typeface="Cambria" panose="02040503050406030204" pitchFamily="18" charset="0"/>
                <a:ea typeface="Cambria" panose="02040503050406030204" pitchFamily="18" charset="0"/>
                <a:cs typeface="Tahoma"/>
              </a:rPr>
              <a:t>- sviluppare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un</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modello</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alternativo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calcolo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verificare</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la  </a:t>
            </a:r>
            <a:r>
              <a:rPr lang="it-IT" sz="1800" dirty="0">
                <a:solidFill>
                  <a:srgbClr val="636363"/>
                </a:solidFill>
                <a:latin typeface="Cambria" panose="02040503050406030204" pitchFamily="18" charset="0"/>
                <a:ea typeface="Cambria" panose="02040503050406030204" pitchFamily="18" charset="0"/>
                <a:cs typeface="Tahoma"/>
              </a:rPr>
              <a:t>ragionevolezza</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quello in</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bilancio;</a:t>
            </a:r>
            <a:endParaRPr lang="it-IT" sz="1800" dirty="0">
              <a:latin typeface="Cambria" panose="02040503050406030204" pitchFamily="18" charset="0"/>
              <a:ea typeface="Cambria" panose="02040503050406030204" pitchFamily="18" charset="0"/>
              <a:cs typeface="Tahoma"/>
            </a:endParaRPr>
          </a:p>
          <a:p>
            <a:pPr marL="12065" marR="400050" algn="just">
              <a:lnSpc>
                <a:spcPts val="2050"/>
              </a:lnSpc>
              <a:spcBef>
                <a:spcPts val="440"/>
              </a:spcBef>
              <a:buClr>
                <a:srgbClr val="FFD200"/>
              </a:buClr>
              <a:buSzPct val="75000"/>
              <a:tabLst>
                <a:tab pos="469265" algn="l"/>
              </a:tabLst>
            </a:pPr>
            <a:r>
              <a:rPr lang="it-IT" sz="1800" dirty="0">
                <a:solidFill>
                  <a:srgbClr val="636363"/>
                </a:solidFill>
                <a:latin typeface="Cambria" panose="02040503050406030204" pitchFamily="18" charset="0"/>
                <a:ea typeface="Cambria" panose="02040503050406030204" pitchFamily="18" charset="0"/>
                <a:cs typeface="Tahoma"/>
              </a:rPr>
              <a:t>- considerare</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quanto</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emerso</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dalle</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richieste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conferma</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ai</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clienti</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ai </a:t>
            </a:r>
            <a:r>
              <a:rPr lang="it-IT" sz="1800" dirty="0">
                <a:solidFill>
                  <a:srgbClr val="636363"/>
                </a:solidFill>
                <a:latin typeface="Cambria" panose="02040503050406030204" pitchFamily="18" charset="0"/>
                <a:ea typeface="Cambria" panose="02040503050406030204" pitchFamily="18" charset="0"/>
                <a:cs typeface="Tahoma"/>
              </a:rPr>
              <a:t>legali </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riguardo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reclami</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garanzia;</a:t>
            </a:r>
            <a:endParaRPr lang="it-IT" sz="1800" dirty="0">
              <a:latin typeface="Cambria" panose="02040503050406030204" pitchFamily="18" charset="0"/>
              <a:ea typeface="Cambria" panose="02040503050406030204" pitchFamily="18" charset="0"/>
              <a:cs typeface="Tahoma"/>
            </a:endParaRPr>
          </a:p>
          <a:p>
            <a:pPr marL="12700" algn="just">
              <a:lnSpc>
                <a:spcPts val="2110"/>
              </a:lnSpc>
              <a:spcBef>
                <a:spcPts val="275"/>
              </a:spcBef>
              <a:buClr>
                <a:srgbClr val="FFD200"/>
              </a:buClr>
              <a:buSzPct val="75000"/>
              <a:tabLst>
                <a:tab pos="469265" algn="l"/>
              </a:tabLst>
            </a:pPr>
            <a:r>
              <a:rPr lang="it-IT" sz="1800" dirty="0">
                <a:solidFill>
                  <a:srgbClr val="636363"/>
                </a:solidFill>
                <a:latin typeface="Cambria" panose="02040503050406030204" pitchFamily="18" charset="0"/>
                <a:ea typeface="Cambria" panose="02040503050406030204" pitchFamily="18" charset="0"/>
                <a:cs typeface="Tahoma"/>
              </a:rPr>
              <a:t>- rivedere</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il</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dettaglio</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garanzia</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accertarne</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la</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completezza</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  </a:t>
            </a:r>
            <a:r>
              <a:rPr lang="it-IT" sz="1800" dirty="0">
                <a:solidFill>
                  <a:srgbClr val="636363"/>
                </a:solidFill>
                <a:latin typeface="Cambria" panose="02040503050406030204" pitchFamily="18" charset="0"/>
                <a:ea typeface="Cambria" panose="02040503050406030204" pitchFamily="18" charset="0"/>
                <a:cs typeface="Tahoma"/>
              </a:rPr>
              <a:t>rilevare</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voci</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anomali.</a:t>
            </a:r>
            <a:endParaRPr lang="it-IT" sz="1800" dirty="0">
              <a:latin typeface="Cambria" panose="02040503050406030204" pitchFamily="18" charset="0"/>
              <a:ea typeface="Cambria" panose="02040503050406030204" pitchFamily="18" charset="0"/>
              <a:cs typeface="Tahoma"/>
            </a:endParaRPr>
          </a:p>
          <a:p>
            <a:pPr marL="12065" marR="273050">
              <a:lnSpc>
                <a:spcPts val="2050"/>
              </a:lnSpc>
              <a:spcBef>
                <a:spcPts val="484"/>
              </a:spcBef>
              <a:buClr>
                <a:srgbClr val="FFD200"/>
              </a:buClr>
              <a:buSzPct val="75000"/>
              <a:tabLst>
                <a:tab pos="469265" algn="l"/>
              </a:tabLst>
            </a:pPr>
            <a:r>
              <a:rPr lang="it-IT" sz="1800" spc="65" dirty="0">
                <a:solidFill>
                  <a:srgbClr val="636363"/>
                </a:solidFill>
                <a:latin typeface="Cambria" panose="02040503050406030204" pitchFamily="18" charset="0"/>
                <a:ea typeface="Cambria" panose="02040503050406030204" pitchFamily="18" charset="0"/>
                <a:cs typeface="Tahoma"/>
              </a:rPr>
              <a:t>Se</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la</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congruità</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garanzia</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è</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valutata</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ad</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una</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data</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intermedia, </a:t>
            </a:r>
            <a:r>
              <a:rPr lang="it-IT" sz="1800" dirty="0">
                <a:solidFill>
                  <a:srgbClr val="636363"/>
                </a:solidFill>
                <a:latin typeface="Cambria" panose="02040503050406030204" pitchFamily="18" charset="0"/>
                <a:ea typeface="Cambria" panose="02040503050406030204" pitchFamily="18" charset="0"/>
                <a:cs typeface="Tahoma"/>
              </a:rPr>
              <a:t>occorre aggiornare</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la</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verifica</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 31/12.</a:t>
            </a:r>
            <a:endParaRPr lang="it-IT" sz="1800" dirty="0">
              <a:latin typeface="Cambria" panose="02040503050406030204" pitchFamily="18" charset="0"/>
              <a:ea typeface="Cambria" panose="02040503050406030204" pitchFamily="18" charset="0"/>
              <a:cs typeface="Tahoma"/>
            </a:endParaRPr>
          </a:p>
          <a:p>
            <a:pPr marL="12065" marR="92710">
              <a:lnSpc>
                <a:spcPts val="2050"/>
              </a:lnSpc>
              <a:spcBef>
                <a:spcPts val="434"/>
              </a:spcBef>
              <a:buClr>
                <a:srgbClr val="FFD200"/>
              </a:buClr>
              <a:buSzPct val="75000"/>
              <a:tabLst>
                <a:tab pos="469265" algn="l"/>
              </a:tabLst>
            </a:pPr>
            <a:r>
              <a:rPr lang="it-IT" sz="1800" dirty="0">
                <a:solidFill>
                  <a:srgbClr val="636363"/>
                </a:solidFill>
                <a:latin typeface="Cambria" panose="02040503050406030204" pitchFamily="18" charset="0"/>
                <a:ea typeface="Cambria" panose="02040503050406030204" pitchFamily="18" charset="0"/>
                <a:cs typeface="Tahoma"/>
              </a:rPr>
              <a:t>Nel</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determinare</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il</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garanzia,</a:t>
            </a:r>
            <a:r>
              <a:rPr lang="it-IT" sz="1800" spc="-20" dirty="0">
                <a:solidFill>
                  <a:srgbClr val="636363"/>
                </a:solidFill>
                <a:latin typeface="Cambria" panose="02040503050406030204" pitchFamily="18" charset="0"/>
                <a:ea typeface="Cambria" panose="02040503050406030204" pitchFamily="18" charset="0"/>
                <a:cs typeface="Tahoma"/>
              </a:rPr>
              <a:t> inoltre, occorre </a:t>
            </a:r>
            <a:r>
              <a:rPr lang="it-IT" sz="1800" dirty="0">
                <a:solidFill>
                  <a:srgbClr val="636363"/>
                </a:solidFill>
                <a:latin typeface="Cambria" panose="02040503050406030204" pitchFamily="18" charset="0"/>
                <a:ea typeface="Cambria" panose="02040503050406030204" pitchFamily="18" charset="0"/>
                <a:cs typeface="Tahoma"/>
              </a:rPr>
              <a:t>considerare</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includere</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le</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penalità</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o </a:t>
            </a:r>
            <a:r>
              <a:rPr lang="it-IT" sz="1800" dirty="0">
                <a:solidFill>
                  <a:srgbClr val="636363"/>
                </a:solidFill>
                <a:latin typeface="Cambria" panose="02040503050406030204" pitchFamily="18" charset="0"/>
                <a:ea typeface="Cambria" panose="02040503050406030204" pitchFamily="18" charset="0"/>
                <a:cs typeface="Tahoma"/>
              </a:rPr>
              <a:t>gli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altri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costi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correlati</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alle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garanzie</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eventuali</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altre</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prestazioni.</a:t>
            </a:r>
            <a:endParaRPr lang="it-IT" sz="1800" dirty="0">
              <a:latin typeface="Cambria" panose="02040503050406030204" pitchFamily="18" charset="0"/>
              <a:ea typeface="Cambria" panose="02040503050406030204" pitchFamily="18" charset="0"/>
              <a:cs typeface="Tahoma"/>
            </a:endParaRPr>
          </a:p>
          <a:p>
            <a:pPr marL="12700">
              <a:lnSpc>
                <a:spcPct val="100000"/>
              </a:lnSpc>
              <a:spcBef>
                <a:spcPts val="280"/>
              </a:spcBef>
              <a:buClr>
                <a:srgbClr val="FFD200"/>
              </a:buClr>
              <a:buSzPct val="75000"/>
              <a:tabLst>
                <a:tab pos="469265" algn="l"/>
              </a:tabLst>
            </a:pPr>
            <a:endParaRPr lang="it-IT" sz="1800" dirty="0">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2302393834"/>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554923"/>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per indennità suppletiva di clientela</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457200" y="1593681"/>
            <a:ext cx="8229601" cy="4426853"/>
          </a:xfrm>
          <a:prstGeom prst="rect">
            <a:avLst/>
          </a:prstGeom>
          <a:noFill/>
        </p:spPr>
        <p:txBody>
          <a:bodyPr wrap="square">
            <a:spAutoFit/>
          </a:bodyPr>
          <a:lstStyle/>
          <a:p>
            <a:pPr marL="12065" marR="191770">
              <a:lnSpc>
                <a:spcPct val="200000"/>
              </a:lnSpc>
              <a:spcBef>
                <a:spcPts val="225"/>
              </a:spcBef>
              <a:buClr>
                <a:srgbClr val="FFD200"/>
              </a:buClr>
              <a:buSzPct val="75000"/>
              <a:tabLst>
                <a:tab pos="373380" algn="l"/>
              </a:tabLst>
            </a:pPr>
            <a:r>
              <a:rPr lang="it-IT" sz="1800" dirty="0">
                <a:solidFill>
                  <a:srgbClr val="636363"/>
                </a:solidFill>
                <a:latin typeface="Cambria" panose="02040503050406030204" pitchFamily="18" charset="0"/>
                <a:ea typeface="Cambria" panose="02040503050406030204" pitchFamily="18" charset="0"/>
                <a:cs typeface="Tahoma"/>
              </a:rPr>
              <a:t>L’art.1751 codice civile prevede che l’indennità</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suppletiva</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clientela</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deve</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essere</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corrisposta</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agli </a:t>
            </a:r>
            <a:r>
              <a:rPr lang="it-IT" sz="1800" dirty="0">
                <a:solidFill>
                  <a:srgbClr val="636363"/>
                </a:solidFill>
                <a:latin typeface="Cambria" panose="02040503050406030204" pitchFamily="18" charset="0"/>
                <a:ea typeface="Cambria" panose="02040503050406030204" pitchFamily="18" charset="0"/>
                <a:cs typeface="Tahoma"/>
              </a:rPr>
              <a:t>agenti</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spc="55" dirty="0">
                <a:solidFill>
                  <a:srgbClr val="636363"/>
                </a:solidFill>
                <a:latin typeface="Cambria" panose="02040503050406030204" pitchFamily="18" charset="0"/>
                <a:ea typeface="Cambria" panose="02040503050406030204" pitchFamily="18" charset="0"/>
                <a:cs typeface="Tahoma"/>
              </a:rPr>
              <a:t>e</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ai</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rappresentanti</a:t>
            </a:r>
            <a:r>
              <a:rPr lang="it-IT" sz="1800" spc="-70" dirty="0">
                <a:solidFill>
                  <a:srgbClr val="636363"/>
                </a:solidFill>
                <a:latin typeface="Cambria" panose="02040503050406030204" pitchFamily="18" charset="0"/>
                <a:ea typeface="Cambria" panose="02040503050406030204" pitchFamily="18" charset="0"/>
                <a:cs typeface="Tahoma"/>
              </a:rPr>
              <a:t> tutte</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le</a:t>
            </a:r>
            <a:r>
              <a:rPr lang="it-IT" sz="1800" spc="-9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volte</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che</a:t>
            </a:r>
            <a:r>
              <a:rPr lang="it-IT" sz="1800" spc="-9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il</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spc="-30" dirty="0">
                <a:solidFill>
                  <a:srgbClr val="636363"/>
                </a:solidFill>
                <a:latin typeface="Cambria" panose="02040503050406030204" pitchFamily="18" charset="0"/>
                <a:ea typeface="Cambria" panose="02040503050406030204" pitchFamily="18" charset="0"/>
                <a:cs typeface="Tahoma"/>
              </a:rPr>
              <a:t>contratto</a:t>
            </a:r>
            <a:r>
              <a:rPr lang="it-IT" sz="1800" spc="-90"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si </a:t>
            </a:r>
            <a:r>
              <a:rPr lang="it-IT" sz="1800" dirty="0">
                <a:solidFill>
                  <a:srgbClr val="636363"/>
                </a:solidFill>
                <a:latin typeface="Cambria" panose="02040503050406030204" pitchFamily="18" charset="0"/>
                <a:ea typeface="Cambria" panose="02040503050406030204" pitchFamily="18" charset="0"/>
                <a:cs typeface="Tahoma"/>
              </a:rPr>
              <a:t>scioglie</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45" dirty="0">
                <a:solidFill>
                  <a:srgbClr val="636363"/>
                </a:solidFill>
                <a:latin typeface="Cambria" panose="02040503050406030204" pitchFamily="18" charset="0"/>
                <a:ea typeface="Cambria" panose="02040503050406030204" pitchFamily="18" charset="0"/>
                <a:cs typeface="Tahoma"/>
              </a:rPr>
              <a:t>fatto</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non</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imputabile</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all’agente.</a:t>
            </a:r>
            <a:endParaRPr lang="it-IT" sz="1800" dirty="0">
              <a:latin typeface="Cambria" panose="02040503050406030204" pitchFamily="18" charset="0"/>
              <a:ea typeface="Cambria" panose="02040503050406030204" pitchFamily="18" charset="0"/>
              <a:cs typeface="Tahoma"/>
            </a:endParaRPr>
          </a:p>
          <a:p>
            <a:pPr marL="12065" marR="345440" algn="just">
              <a:lnSpc>
                <a:spcPct val="200000"/>
              </a:lnSpc>
              <a:spcBef>
                <a:spcPts val="590"/>
              </a:spcBef>
              <a:buClr>
                <a:srgbClr val="FFD200"/>
              </a:buClr>
              <a:buSzPct val="75000"/>
              <a:tabLst>
                <a:tab pos="373380" algn="l"/>
              </a:tabLst>
            </a:pPr>
            <a:r>
              <a:rPr lang="it-IT" sz="1800" spc="85" dirty="0">
                <a:solidFill>
                  <a:srgbClr val="636363"/>
                </a:solidFill>
                <a:latin typeface="Cambria" panose="02040503050406030204" pitchFamily="18" charset="0"/>
                <a:ea typeface="Cambria" panose="02040503050406030204" pitchFamily="18" charset="0"/>
                <a:cs typeface="Tahoma"/>
              </a:rPr>
              <a:t>La</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determinazione</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dell’indennità</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viene</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regolata</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dagli</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accordi </a:t>
            </a:r>
            <a:r>
              <a:rPr lang="it-IT" sz="1800" dirty="0">
                <a:solidFill>
                  <a:srgbClr val="636363"/>
                </a:solidFill>
                <a:latin typeface="Cambria" panose="02040503050406030204" pitchFamily="18" charset="0"/>
                <a:ea typeface="Cambria" panose="02040503050406030204" pitchFamily="18" charset="0"/>
                <a:cs typeface="Tahoma"/>
              </a:rPr>
              <a:t>economici </a:t>
            </a:r>
            <a:r>
              <a:rPr lang="it-IT" sz="1800" spc="-20" dirty="0">
                <a:solidFill>
                  <a:srgbClr val="636363"/>
                </a:solidFill>
                <a:latin typeface="Cambria" panose="02040503050406030204" pitchFamily="18" charset="0"/>
                <a:ea typeface="Cambria" panose="02040503050406030204" pitchFamily="18" charset="0"/>
                <a:cs typeface="Tahoma"/>
              </a:rPr>
              <a:t>collettivi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dalla</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volontà</a:t>
            </a:r>
            <a:r>
              <a:rPr lang="it-IT" sz="1800" spc="-20" dirty="0">
                <a:solidFill>
                  <a:srgbClr val="636363"/>
                </a:solidFill>
                <a:latin typeface="Cambria" panose="02040503050406030204" pitchFamily="18" charset="0"/>
                <a:ea typeface="Cambria" panose="02040503050406030204" pitchFamily="18" charset="0"/>
                <a:cs typeface="Tahoma"/>
              </a:rPr>
              <a:t> contrattuale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parti.</a:t>
            </a:r>
            <a:endParaRPr lang="it-IT" sz="1800" dirty="0">
              <a:latin typeface="Cambria" panose="02040503050406030204" pitchFamily="18" charset="0"/>
              <a:ea typeface="Cambria" panose="02040503050406030204" pitchFamily="18" charset="0"/>
              <a:cs typeface="Tahoma"/>
            </a:endParaRPr>
          </a:p>
          <a:p>
            <a:pPr marL="12065" marR="5080">
              <a:lnSpc>
                <a:spcPct val="200000"/>
              </a:lnSpc>
              <a:spcBef>
                <a:spcPts val="525"/>
              </a:spcBef>
              <a:buClr>
                <a:srgbClr val="FFD200"/>
              </a:buClr>
              <a:buSzPct val="75000"/>
              <a:tabLst>
                <a:tab pos="373380" algn="l"/>
              </a:tabLst>
            </a:pPr>
            <a:r>
              <a:rPr lang="it-IT" sz="1800" spc="65" dirty="0">
                <a:solidFill>
                  <a:srgbClr val="636363"/>
                </a:solidFill>
                <a:latin typeface="Cambria" panose="02040503050406030204" pitchFamily="18" charset="0"/>
                <a:ea typeface="Cambria" panose="02040503050406030204" pitchFamily="18" charset="0"/>
                <a:cs typeface="Tahoma"/>
              </a:rPr>
              <a:t>Lo</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stanziamento</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viene</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calcolato</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anche</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sulla</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spc="55" dirty="0">
                <a:solidFill>
                  <a:srgbClr val="636363"/>
                </a:solidFill>
                <a:latin typeface="Cambria" panose="02040503050406030204" pitchFamily="18" charset="0"/>
                <a:ea typeface="Cambria" panose="02040503050406030204" pitchFamily="18" charset="0"/>
                <a:cs typeface="Tahoma"/>
              </a:rPr>
              <a:t>base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dei </a:t>
            </a:r>
            <a:r>
              <a:rPr lang="it-IT" sz="1800" dirty="0">
                <a:solidFill>
                  <a:srgbClr val="636363"/>
                </a:solidFill>
                <a:latin typeface="Cambria" panose="02040503050406030204" pitchFamily="18" charset="0"/>
                <a:ea typeface="Cambria" panose="02040503050406030204" pitchFamily="18" charset="0"/>
                <a:cs typeface="Tahoma"/>
              </a:rPr>
              <a:t>dati</a:t>
            </a:r>
            <a:r>
              <a:rPr lang="it-IT" sz="1800" spc="-10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storici</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della</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società.</a:t>
            </a:r>
            <a:endParaRPr lang="it-IT" sz="1800" dirty="0">
              <a:latin typeface="Cambria" panose="02040503050406030204" pitchFamily="18" charset="0"/>
              <a:ea typeface="Cambria" panose="02040503050406030204" pitchFamily="18" charset="0"/>
              <a:cs typeface="Tahoma"/>
            </a:endParaRPr>
          </a:p>
          <a:p>
            <a:pPr marL="12700">
              <a:lnSpc>
                <a:spcPct val="100000"/>
              </a:lnSpc>
              <a:spcBef>
                <a:spcPts val="280"/>
              </a:spcBef>
              <a:buClr>
                <a:srgbClr val="FFD200"/>
              </a:buClr>
              <a:buSzPct val="75000"/>
              <a:tabLst>
                <a:tab pos="469265" algn="l"/>
              </a:tabLst>
            </a:pPr>
            <a:endParaRPr lang="it-IT" sz="1800" dirty="0">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2349295707"/>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822960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per indennità suppletiva di clientela: obiettivi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457200" y="1593681"/>
            <a:ext cx="8229601" cy="5221942"/>
          </a:xfrm>
          <a:prstGeom prst="rect">
            <a:avLst/>
          </a:prstGeom>
          <a:noFill/>
        </p:spPr>
        <p:txBody>
          <a:bodyPr wrap="square">
            <a:spAutoFit/>
          </a:bodyPr>
          <a:lstStyle/>
          <a:p>
            <a:pPr marL="12700" marR="5080" algn="just">
              <a:lnSpc>
                <a:spcPct val="150000"/>
              </a:lnSpc>
              <a:spcBef>
                <a:spcPts val="209"/>
              </a:spcBef>
              <a:buClr>
                <a:srgbClr val="FFD200"/>
              </a:buClr>
              <a:buSzPct val="73684"/>
              <a:tabLst>
                <a:tab pos="469900" algn="l"/>
              </a:tabLst>
            </a:pPr>
            <a:r>
              <a:rPr lang="it-IT" sz="1800" dirty="0">
                <a:solidFill>
                  <a:srgbClr val="636363"/>
                </a:solidFill>
                <a:latin typeface="Cambria" panose="02040503050406030204" pitchFamily="18" charset="0"/>
                <a:ea typeface="Cambria" panose="02040503050406030204" pitchFamily="18" charset="0"/>
                <a:cs typeface="Tahoma"/>
              </a:rPr>
              <a:t>- </a:t>
            </a:r>
            <a:r>
              <a:rPr lang="it-IT" sz="1800" b="1" u="sng" dirty="0">
                <a:solidFill>
                  <a:srgbClr val="636363"/>
                </a:solidFill>
                <a:latin typeface="Cambria" panose="02040503050406030204" pitchFamily="18" charset="0"/>
                <a:ea typeface="Cambria" panose="02040503050406030204" pitchFamily="18" charset="0"/>
                <a:cs typeface="Tahoma"/>
              </a:rPr>
              <a:t>Esistenza:</a:t>
            </a:r>
            <a:r>
              <a:rPr lang="it-IT" sz="1800" dirty="0">
                <a:solidFill>
                  <a:srgbClr val="636363"/>
                </a:solidFill>
                <a:latin typeface="Cambria" panose="02040503050406030204" pitchFamily="18" charset="0"/>
                <a:ea typeface="Cambria" panose="02040503050406030204" pitchFamily="18" charset="0"/>
                <a:cs typeface="Tahoma"/>
              </a:rPr>
              <a:t> Il</a:t>
            </a:r>
            <a:r>
              <a:rPr lang="it-IT" sz="1800" spc="2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2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indennità</a:t>
            </a:r>
            <a:r>
              <a:rPr lang="it-IT" sz="1800" spc="2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suppletiva</a:t>
            </a:r>
            <a:r>
              <a:rPr lang="it-IT" sz="1800" spc="2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2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clientela,</a:t>
            </a:r>
            <a:r>
              <a:rPr lang="it-IT" sz="1800" spc="2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esposto</a:t>
            </a:r>
            <a:r>
              <a:rPr lang="it-IT" sz="1800" spc="2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nello</a:t>
            </a:r>
            <a:r>
              <a:rPr lang="it-IT" sz="1800" spc="27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stato </a:t>
            </a:r>
            <a:r>
              <a:rPr lang="it-IT" sz="1800" dirty="0">
                <a:solidFill>
                  <a:srgbClr val="636363"/>
                </a:solidFill>
                <a:latin typeface="Cambria" panose="02040503050406030204" pitchFamily="18" charset="0"/>
                <a:ea typeface="Cambria" panose="02040503050406030204" pitchFamily="18" charset="0"/>
                <a:cs typeface="Tahoma"/>
              </a:rPr>
              <a:t>patrimoniale</a:t>
            </a:r>
            <a:r>
              <a:rPr lang="it-IT" sz="1800" spc="105" dirty="0">
                <a:solidFill>
                  <a:srgbClr val="636363"/>
                </a:solidFill>
                <a:latin typeface="Cambria" panose="02040503050406030204" pitchFamily="18" charset="0"/>
                <a:ea typeface="Cambria" panose="02040503050406030204" pitchFamily="18" charset="0"/>
                <a:cs typeface="Tahoma"/>
              </a:rPr>
              <a:t> al 31/12 </a:t>
            </a:r>
            <a:r>
              <a:rPr lang="it-IT" sz="1800" dirty="0">
                <a:solidFill>
                  <a:srgbClr val="636363"/>
                </a:solidFill>
                <a:latin typeface="Cambria" panose="02040503050406030204" pitchFamily="18" charset="0"/>
                <a:ea typeface="Cambria" panose="02040503050406030204" pitchFamily="18" charset="0"/>
                <a:cs typeface="Tahoma"/>
              </a:rPr>
              <a:t>si</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riferisce</a:t>
            </a:r>
            <a:r>
              <a:rPr lang="it-IT" sz="1800" spc="12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a</a:t>
            </a:r>
            <a:r>
              <a:rPr lang="it-IT" sz="1800" spc="10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un</a:t>
            </a:r>
            <a:r>
              <a:rPr lang="it-IT" sz="1800" spc="10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acc.to</a:t>
            </a:r>
            <a:r>
              <a:rPr lang="it-IT" sz="1800" spc="1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maturato</a:t>
            </a:r>
            <a:r>
              <a:rPr lang="it-IT" sz="1800" spc="114"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a:t>
            </a:r>
            <a:r>
              <a:rPr lang="it-IT" sz="1800" spc="10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a</a:t>
            </a:r>
            <a:r>
              <a:rPr lang="it-IT" sz="1800" spc="10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un</a:t>
            </a:r>
            <a:r>
              <a:rPr lang="it-IT" sz="1800" spc="10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debito </a:t>
            </a:r>
            <a:r>
              <a:rPr lang="it-IT" sz="1800" dirty="0">
                <a:solidFill>
                  <a:srgbClr val="636363"/>
                </a:solidFill>
                <a:latin typeface="Cambria" panose="02040503050406030204" pitchFamily="18" charset="0"/>
                <a:ea typeface="Cambria" panose="02040503050406030204" pitchFamily="18" charset="0"/>
                <a:cs typeface="Tahoma"/>
              </a:rPr>
              <a:t>reale</a:t>
            </a:r>
            <a:r>
              <a:rPr lang="it-IT" spc="-10" dirty="0">
                <a:solidFill>
                  <a:srgbClr val="636363"/>
                </a:solidFill>
                <a:latin typeface="Cambria" panose="02040503050406030204" pitchFamily="18" charset="0"/>
                <a:ea typeface="Cambria" panose="02040503050406030204" pitchFamily="18" charset="0"/>
                <a:cs typeface="Tahoma"/>
              </a:rPr>
              <a:t>.</a:t>
            </a:r>
            <a:endParaRPr lang="it-IT" sz="1800" dirty="0">
              <a:latin typeface="Cambria" panose="02040503050406030204" pitchFamily="18" charset="0"/>
              <a:ea typeface="Cambria" panose="02040503050406030204" pitchFamily="18" charset="0"/>
              <a:cs typeface="Tahoma"/>
            </a:endParaRPr>
          </a:p>
          <a:p>
            <a:pPr marL="12700" algn="just">
              <a:lnSpc>
                <a:spcPct val="150000"/>
              </a:lnSpc>
              <a:spcBef>
                <a:spcPts val="350"/>
              </a:spcBef>
              <a:buClr>
                <a:srgbClr val="FFD200"/>
              </a:buClr>
              <a:buSzPct val="73684"/>
              <a:tabLst>
                <a:tab pos="469265" algn="l"/>
              </a:tabLst>
            </a:pPr>
            <a:r>
              <a:rPr lang="it-IT" sz="1800" b="1" u="sng" spc="75" dirty="0">
                <a:solidFill>
                  <a:srgbClr val="636363"/>
                </a:solidFill>
                <a:latin typeface="Cambria" panose="02040503050406030204" pitchFamily="18" charset="0"/>
                <a:ea typeface="Cambria" panose="02040503050406030204" pitchFamily="18" charset="0"/>
                <a:cs typeface="Tahoma"/>
              </a:rPr>
              <a:t>- Completezza</a:t>
            </a:r>
            <a:r>
              <a:rPr lang="it-IT" sz="1800" spc="75" dirty="0">
                <a:solidFill>
                  <a:srgbClr val="636363"/>
                </a:solidFill>
                <a:latin typeface="Cambria" panose="02040503050406030204" pitchFamily="18" charset="0"/>
                <a:ea typeface="Cambria" panose="02040503050406030204" pitchFamily="18" charset="0"/>
                <a:cs typeface="Tahoma"/>
              </a:rPr>
              <a:t>: La</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passività</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indennità</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suppletiva</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clientela,</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maturata</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alla</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data</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di </a:t>
            </a:r>
            <a:r>
              <a:rPr lang="it-IT" sz="1800" dirty="0">
                <a:solidFill>
                  <a:srgbClr val="636363"/>
                </a:solidFill>
                <a:latin typeface="Cambria" panose="02040503050406030204" pitchFamily="18" charset="0"/>
                <a:ea typeface="Cambria" panose="02040503050406030204" pitchFamily="18" charset="0"/>
                <a:cs typeface="Tahoma"/>
              </a:rPr>
              <a:t>bilancio</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è</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inclusa</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nello</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stato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patrimoniale.</a:t>
            </a:r>
            <a:endParaRPr lang="it-IT" sz="1800" dirty="0">
              <a:latin typeface="Cambria" panose="02040503050406030204" pitchFamily="18" charset="0"/>
              <a:ea typeface="Cambria" panose="02040503050406030204" pitchFamily="18" charset="0"/>
              <a:cs typeface="Tahoma"/>
            </a:endParaRPr>
          </a:p>
          <a:p>
            <a:pPr marL="12700" marR="5080" algn="just">
              <a:lnSpc>
                <a:spcPct val="150000"/>
              </a:lnSpc>
              <a:spcBef>
                <a:spcPts val="459"/>
              </a:spcBef>
              <a:buClr>
                <a:srgbClr val="FFD200"/>
              </a:buClr>
              <a:buSzPct val="73684"/>
              <a:tabLst>
                <a:tab pos="469900" algn="l"/>
              </a:tabLst>
            </a:pPr>
            <a:r>
              <a:rPr lang="it-IT" sz="1800" dirty="0">
                <a:solidFill>
                  <a:srgbClr val="636363"/>
                </a:solidFill>
                <a:latin typeface="Cambria" panose="02040503050406030204" pitchFamily="18" charset="0"/>
                <a:ea typeface="Cambria" panose="02040503050406030204" pitchFamily="18" charset="0"/>
                <a:cs typeface="Tahoma"/>
              </a:rPr>
              <a:t>- </a:t>
            </a:r>
            <a:r>
              <a:rPr lang="it-IT" sz="1800" b="1" u="sng" dirty="0">
                <a:solidFill>
                  <a:srgbClr val="636363"/>
                </a:solidFill>
                <a:latin typeface="Cambria" panose="02040503050406030204" pitchFamily="18" charset="0"/>
                <a:ea typeface="Cambria" panose="02040503050406030204" pitchFamily="18" charset="0"/>
                <a:cs typeface="Tahoma"/>
              </a:rPr>
              <a:t>Valutazione</a:t>
            </a:r>
            <a:r>
              <a:rPr lang="it-IT" sz="1800" dirty="0">
                <a:solidFill>
                  <a:srgbClr val="636363"/>
                </a:solidFill>
                <a:latin typeface="Cambria" panose="02040503050406030204" pitchFamily="18" charset="0"/>
                <a:ea typeface="Cambria" panose="02040503050406030204" pitchFamily="18" charset="0"/>
                <a:cs typeface="Tahoma"/>
              </a:rPr>
              <a:t>: Il</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garanzia</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prodotti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è</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rappresentativo</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della</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passività</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maturata</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 l'accantonamento</a:t>
            </a:r>
            <a:r>
              <a:rPr lang="it-IT" sz="1800" spc="1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annuale</a:t>
            </a:r>
            <a:r>
              <a:rPr lang="it-IT" sz="1800" spc="18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è</a:t>
            </a:r>
            <a:r>
              <a:rPr lang="it-IT" sz="1800" spc="1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imputato</a:t>
            </a:r>
            <a:r>
              <a:rPr lang="it-IT" sz="1800" spc="18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ai</a:t>
            </a:r>
            <a:r>
              <a:rPr lang="it-IT" sz="1800" spc="1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periodi</a:t>
            </a:r>
            <a:r>
              <a:rPr lang="it-IT" sz="1800" spc="1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17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competenza.</a:t>
            </a:r>
            <a:endParaRPr lang="it-IT" sz="1800" dirty="0">
              <a:latin typeface="Cambria" panose="02040503050406030204" pitchFamily="18" charset="0"/>
              <a:ea typeface="Cambria" panose="02040503050406030204" pitchFamily="18" charset="0"/>
              <a:cs typeface="Tahoma"/>
            </a:endParaRPr>
          </a:p>
          <a:p>
            <a:pPr marL="12700" marR="5080" algn="just">
              <a:lnSpc>
                <a:spcPct val="150000"/>
              </a:lnSpc>
              <a:spcBef>
                <a:spcPts val="450"/>
              </a:spcBef>
              <a:buClr>
                <a:srgbClr val="FFD200"/>
              </a:buClr>
              <a:buSzPct val="73684"/>
              <a:tabLst>
                <a:tab pos="469900" algn="l"/>
              </a:tabLst>
            </a:pPr>
            <a:r>
              <a:rPr lang="it-IT" sz="1800" dirty="0">
                <a:solidFill>
                  <a:srgbClr val="636363"/>
                </a:solidFill>
                <a:latin typeface="Cambria" panose="02040503050406030204" pitchFamily="18" charset="0"/>
                <a:ea typeface="Cambria" panose="02040503050406030204" pitchFamily="18" charset="0"/>
                <a:cs typeface="Tahoma"/>
              </a:rPr>
              <a:t>- </a:t>
            </a:r>
            <a:r>
              <a:rPr lang="it-IT" sz="1800" b="1" u="sng" dirty="0">
                <a:solidFill>
                  <a:srgbClr val="636363"/>
                </a:solidFill>
                <a:latin typeface="Cambria" panose="02040503050406030204" pitchFamily="18" charset="0"/>
                <a:ea typeface="Cambria" panose="02040503050406030204" pitchFamily="18" charset="0"/>
                <a:cs typeface="Tahoma"/>
              </a:rPr>
              <a:t>Diritti e obblighi</a:t>
            </a:r>
            <a:r>
              <a:rPr lang="it-IT" sz="1800" dirty="0">
                <a:solidFill>
                  <a:srgbClr val="636363"/>
                </a:solidFill>
                <a:latin typeface="Cambria" panose="02040503050406030204" pitchFamily="18" charset="0"/>
                <a:ea typeface="Cambria" panose="02040503050406030204" pitchFamily="18" charset="0"/>
                <a:cs typeface="Tahoma"/>
              </a:rPr>
              <a:t>: Il</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indennità</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suppletiva</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clientela</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nello</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stato</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patrimoniale, </a:t>
            </a:r>
            <a:r>
              <a:rPr lang="it-IT" sz="1800" dirty="0">
                <a:solidFill>
                  <a:srgbClr val="636363"/>
                </a:solidFill>
                <a:latin typeface="Cambria" panose="02040503050406030204" pitchFamily="18" charset="0"/>
                <a:ea typeface="Cambria" panose="02040503050406030204" pitchFamily="18" charset="0"/>
                <a:cs typeface="Tahoma"/>
              </a:rPr>
              <a:t>rappresenta</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obbligo</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effettivo</a:t>
            </a:r>
            <a:r>
              <a:rPr lang="it-IT" sz="1800" spc="50" dirty="0">
                <a:solidFill>
                  <a:srgbClr val="636363"/>
                </a:solidFill>
                <a:latin typeface="Cambria" panose="02040503050406030204" pitchFamily="18" charset="0"/>
                <a:ea typeface="Cambria" panose="02040503050406030204" pitchFamily="18" charset="0"/>
                <a:cs typeface="Tahoma"/>
              </a:rPr>
              <a:t> e</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non</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garantito</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attivo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patrimoniale,</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o </a:t>
            </a:r>
            <a:r>
              <a:rPr lang="it-IT" sz="1800" dirty="0">
                <a:solidFill>
                  <a:srgbClr val="636363"/>
                </a:solidFill>
                <a:latin typeface="Cambria" panose="02040503050406030204" pitchFamily="18" charset="0"/>
                <a:ea typeface="Cambria" panose="02040503050406030204" pitchFamily="18" charset="0"/>
                <a:cs typeface="Tahoma"/>
              </a:rPr>
              <a:t>altre</a:t>
            </a:r>
            <a:r>
              <a:rPr lang="it-IT" sz="1800" spc="3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garanzie</a:t>
            </a:r>
            <a:r>
              <a:rPr lang="it-IT" sz="1800" spc="36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a:t>
            </a:r>
            <a:r>
              <a:rPr lang="it-IT" sz="1800" spc="3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qualora</a:t>
            </a:r>
            <a:r>
              <a:rPr lang="it-IT" sz="1800" spc="3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ve</a:t>
            </a:r>
            <a:r>
              <a:rPr lang="it-IT" sz="1800" spc="3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ne</a:t>
            </a:r>
            <a:r>
              <a:rPr lang="it-IT" sz="1800" spc="3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fossero,</a:t>
            </a:r>
            <a:r>
              <a:rPr lang="it-IT" sz="1800" spc="3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sono</a:t>
            </a:r>
            <a:r>
              <a:rPr lang="it-IT" sz="1800" spc="3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identificate</a:t>
            </a:r>
            <a:r>
              <a:rPr lang="it-IT" sz="1800" spc="3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a:t>
            </a:r>
            <a:r>
              <a:rPr lang="it-IT" sz="1800" spc="35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bilancio.</a:t>
            </a:r>
            <a:endParaRPr lang="it-IT" sz="1800" dirty="0">
              <a:latin typeface="Cambria" panose="02040503050406030204" pitchFamily="18" charset="0"/>
              <a:ea typeface="Cambria" panose="02040503050406030204" pitchFamily="18" charset="0"/>
              <a:cs typeface="Tahoma"/>
            </a:endParaRPr>
          </a:p>
          <a:p>
            <a:pPr marL="12700" marR="5080" algn="just">
              <a:lnSpc>
                <a:spcPct val="150000"/>
              </a:lnSpc>
              <a:spcBef>
                <a:spcPts val="455"/>
              </a:spcBef>
              <a:buClr>
                <a:srgbClr val="FFD200"/>
              </a:buClr>
              <a:buSzPct val="73684"/>
              <a:tabLst>
                <a:tab pos="469900" algn="l"/>
              </a:tabLst>
            </a:pPr>
            <a:r>
              <a:rPr lang="it-IT" sz="1800" dirty="0">
                <a:solidFill>
                  <a:srgbClr val="636363"/>
                </a:solidFill>
                <a:latin typeface="Cambria" panose="02040503050406030204" pitchFamily="18" charset="0"/>
                <a:ea typeface="Cambria" panose="02040503050406030204" pitchFamily="18" charset="0"/>
                <a:cs typeface="Tahoma"/>
              </a:rPr>
              <a:t>- </a:t>
            </a:r>
            <a:r>
              <a:rPr lang="it-IT" sz="1800" b="1" u="sng" dirty="0">
                <a:solidFill>
                  <a:srgbClr val="636363"/>
                </a:solidFill>
                <a:latin typeface="Cambria" panose="02040503050406030204" pitchFamily="18" charset="0"/>
                <a:ea typeface="Cambria" panose="02040503050406030204" pitchFamily="18" charset="0"/>
                <a:cs typeface="Tahoma"/>
              </a:rPr>
              <a:t>Classificazione</a:t>
            </a:r>
            <a:r>
              <a:rPr lang="it-IT" sz="1800" dirty="0">
                <a:solidFill>
                  <a:srgbClr val="636363"/>
                </a:solidFill>
                <a:latin typeface="Cambria" panose="02040503050406030204" pitchFamily="18" charset="0"/>
                <a:ea typeface="Cambria" panose="02040503050406030204" pitchFamily="18" charset="0"/>
                <a:cs typeface="Tahoma"/>
              </a:rPr>
              <a:t>: Il</a:t>
            </a:r>
            <a:r>
              <a:rPr lang="it-IT" sz="1800" spc="2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fondo</a:t>
            </a:r>
            <a:r>
              <a:rPr lang="it-IT" sz="1800" spc="254"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indennità</a:t>
            </a:r>
            <a:r>
              <a:rPr lang="it-IT" sz="1800" spc="2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suppletiva</a:t>
            </a:r>
            <a:r>
              <a:rPr lang="it-IT" sz="1800" spc="2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2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clientela</a:t>
            </a:r>
            <a:r>
              <a:rPr lang="it-IT" sz="1800" spc="26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è</a:t>
            </a:r>
            <a:r>
              <a:rPr lang="it-IT" sz="1800" spc="2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propriamente</a:t>
            </a:r>
            <a:r>
              <a:rPr lang="it-IT" sz="1800" spc="254"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classificato, </a:t>
            </a:r>
            <a:r>
              <a:rPr lang="it-IT" sz="1800" dirty="0">
                <a:solidFill>
                  <a:srgbClr val="636363"/>
                </a:solidFill>
                <a:latin typeface="Cambria" panose="02040503050406030204" pitchFamily="18" charset="0"/>
                <a:ea typeface="Cambria" panose="02040503050406030204" pitchFamily="18" charset="0"/>
                <a:cs typeface="Tahoma"/>
              </a:rPr>
              <a:t>descritto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esposto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bilancio,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secondo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corretti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principi</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contabili</a:t>
            </a:r>
            <a:endParaRPr lang="it-IT" sz="1800" dirty="0">
              <a:latin typeface="Cambria" panose="02040503050406030204" pitchFamily="18" charset="0"/>
              <a:ea typeface="Cambria" panose="02040503050406030204" pitchFamily="18" charset="0"/>
              <a:cs typeface="Tahoma"/>
            </a:endParaRPr>
          </a:p>
          <a:p>
            <a:pPr marL="12700">
              <a:lnSpc>
                <a:spcPct val="100000"/>
              </a:lnSpc>
              <a:spcBef>
                <a:spcPts val="280"/>
              </a:spcBef>
              <a:buClr>
                <a:srgbClr val="FFD200"/>
              </a:buClr>
              <a:buSzPct val="75000"/>
              <a:tabLst>
                <a:tab pos="469265" algn="l"/>
              </a:tabLst>
            </a:pPr>
            <a:endParaRPr lang="it-IT" sz="1800" dirty="0">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233889519"/>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805979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per indennità suppletiva di clientela: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457200" y="1593681"/>
            <a:ext cx="8229601" cy="5121915"/>
          </a:xfrm>
          <a:prstGeom prst="rect">
            <a:avLst/>
          </a:prstGeom>
          <a:noFill/>
        </p:spPr>
        <p:txBody>
          <a:bodyPr wrap="square">
            <a:spAutoFit/>
          </a:bodyPr>
          <a:lstStyle/>
          <a:p>
            <a:pPr marL="12700" algn="just">
              <a:lnSpc>
                <a:spcPct val="200000"/>
              </a:lnSpc>
              <a:spcBef>
                <a:spcPts val="580"/>
              </a:spcBef>
              <a:buClr>
                <a:srgbClr val="808080"/>
              </a:buClr>
              <a:buSzPct val="75000"/>
              <a:tabLst>
                <a:tab pos="373380" algn="l"/>
              </a:tabLst>
            </a:pPr>
            <a:r>
              <a:rPr lang="it-IT" sz="1800" dirty="0">
                <a:solidFill>
                  <a:srgbClr val="636363"/>
                </a:solidFill>
                <a:latin typeface="Cambria" panose="02040503050406030204" pitchFamily="18" charset="0"/>
                <a:ea typeface="Cambria" panose="02040503050406030204" pitchFamily="18" charset="0"/>
                <a:cs typeface="Tahoma"/>
              </a:rPr>
              <a:t>Il Revisore </a:t>
            </a:r>
            <a:r>
              <a:rPr lang="it-IT" dirty="0">
                <a:solidFill>
                  <a:srgbClr val="636363"/>
                </a:solidFill>
                <a:latin typeface="Cambria" panose="02040503050406030204" pitchFamily="18" charset="0"/>
                <a:ea typeface="Cambria" panose="02040503050406030204" pitchFamily="18" charset="0"/>
                <a:cs typeface="Tahoma"/>
              </a:rPr>
              <a:t>adotterà l</a:t>
            </a:r>
            <a:r>
              <a:rPr lang="it-IT" sz="1800" dirty="0">
                <a:solidFill>
                  <a:srgbClr val="636363"/>
                </a:solidFill>
                <a:latin typeface="Cambria" panose="02040503050406030204" pitchFamily="18" charset="0"/>
                <a:ea typeface="Cambria" panose="02040503050406030204" pitchFamily="18" charset="0"/>
                <a:cs typeface="Tahoma"/>
              </a:rPr>
              <a:t>e seguenti procedure:</a:t>
            </a:r>
          </a:p>
          <a:p>
            <a:pPr marL="12700" algn="just">
              <a:lnSpc>
                <a:spcPct val="200000"/>
              </a:lnSpc>
              <a:spcBef>
                <a:spcPts val="580"/>
              </a:spcBef>
              <a:buClr>
                <a:srgbClr val="808080"/>
              </a:buClr>
              <a:buSzPct val="75000"/>
              <a:tabLst>
                <a:tab pos="373380" algn="l"/>
              </a:tabLst>
            </a:pPr>
            <a:r>
              <a:rPr lang="it-IT" sz="1800" dirty="0">
                <a:solidFill>
                  <a:srgbClr val="636363"/>
                </a:solidFill>
                <a:latin typeface="Cambria" panose="02040503050406030204" pitchFamily="18" charset="0"/>
                <a:ea typeface="Cambria" panose="02040503050406030204" pitchFamily="18" charset="0"/>
                <a:cs typeface="Tahoma"/>
              </a:rPr>
              <a:t>- </a:t>
            </a:r>
            <a:r>
              <a:rPr lang="it-IT" dirty="0">
                <a:solidFill>
                  <a:srgbClr val="636363"/>
                </a:solidFill>
                <a:latin typeface="Cambria" panose="02040503050406030204" pitchFamily="18" charset="0"/>
                <a:ea typeface="Cambria" panose="02040503050406030204" pitchFamily="18" charset="0"/>
                <a:cs typeface="Tahoma"/>
              </a:rPr>
              <a:t>a</a:t>
            </a:r>
            <a:r>
              <a:rPr lang="it-IT" sz="1800" dirty="0">
                <a:solidFill>
                  <a:srgbClr val="636363"/>
                </a:solidFill>
                <a:latin typeface="Cambria" panose="02040503050406030204" pitchFamily="18" charset="0"/>
                <a:ea typeface="Cambria" panose="02040503050406030204" pitchFamily="18" charset="0"/>
                <a:cs typeface="Tahoma"/>
              </a:rPr>
              <a:t>nalizzare</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costi</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provvigioni sostenuti;</a:t>
            </a:r>
            <a:endParaRPr lang="it-IT" spc="-10" dirty="0">
              <a:latin typeface="Cambria" panose="02040503050406030204" pitchFamily="18" charset="0"/>
              <a:ea typeface="Cambria" panose="02040503050406030204" pitchFamily="18" charset="0"/>
              <a:cs typeface="Tahoma"/>
            </a:endParaRPr>
          </a:p>
          <a:p>
            <a:pPr marL="12700" algn="just">
              <a:lnSpc>
                <a:spcPct val="200000"/>
              </a:lnSpc>
              <a:spcBef>
                <a:spcPts val="580"/>
              </a:spcBef>
              <a:buClr>
                <a:srgbClr val="808080"/>
              </a:buClr>
              <a:buSzPct val="75000"/>
              <a:tabLst>
                <a:tab pos="373380" algn="l"/>
              </a:tabLst>
            </a:pPr>
            <a:r>
              <a:rPr lang="it-IT"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controllare</a:t>
            </a:r>
            <a:r>
              <a:rPr lang="it-IT" sz="1800" spc="3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l’esattezza</a:t>
            </a:r>
            <a:r>
              <a:rPr lang="it-IT" sz="1800" spc="3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aritmetica</a:t>
            </a:r>
            <a:r>
              <a:rPr lang="it-IT" sz="1800" spc="3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dei</a:t>
            </a:r>
            <a:r>
              <a:rPr lang="it-IT" sz="1800" spc="3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calcoli</a:t>
            </a:r>
            <a:r>
              <a:rPr lang="it-IT" sz="1800" spc="345" dirty="0">
                <a:solidFill>
                  <a:srgbClr val="636363"/>
                </a:solidFill>
                <a:latin typeface="Cambria" panose="02040503050406030204" pitchFamily="18" charset="0"/>
                <a:ea typeface="Cambria" panose="02040503050406030204" pitchFamily="18" charset="0"/>
                <a:cs typeface="Tahoma"/>
              </a:rPr>
              <a:t> </a:t>
            </a:r>
            <a:r>
              <a:rPr lang="it-IT" sz="1800" spc="60" dirty="0">
                <a:solidFill>
                  <a:srgbClr val="636363"/>
                </a:solidFill>
                <a:latin typeface="Cambria" panose="02040503050406030204" pitchFamily="18" charset="0"/>
                <a:ea typeface="Cambria" panose="02040503050406030204" pitchFamily="18" charset="0"/>
                <a:cs typeface="Tahoma"/>
              </a:rPr>
              <a:t>e</a:t>
            </a:r>
            <a:r>
              <a:rPr lang="it-IT" sz="1800" spc="3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della</a:t>
            </a:r>
            <a:r>
              <a:rPr lang="it-IT" sz="1800" spc="36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ragionevolezza </a:t>
            </a:r>
            <a:r>
              <a:rPr lang="it-IT" sz="1800" dirty="0">
                <a:solidFill>
                  <a:srgbClr val="636363"/>
                </a:solidFill>
                <a:latin typeface="Cambria" panose="02040503050406030204" pitchFamily="18" charset="0"/>
                <a:ea typeface="Cambria" panose="02040503050406030204" pitchFamily="18" charset="0"/>
                <a:cs typeface="Tahoma"/>
              </a:rPr>
              <a:t>dei</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criteri</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stima;</a:t>
            </a:r>
            <a:endParaRPr lang="it-IT" sz="1800" dirty="0">
              <a:latin typeface="Cambria" panose="02040503050406030204" pitchFamily="18" charset="0"/>
              <a:ea typeface="Cambria" panose="02040503050406030204" pitchFamily="18" charset="0"/>
              <a:cs typeface="Tahoma"/>
            </a:endParaRPr>
          </a:p>
          <a:p>
            <a:pPr marL="12700" algn="just">
              <a:lnSpc>
                <a:spcPct val="200000"/>
              </a:lnSpc>
              <a:spcBef>
                <a:spcPts val="480"/>
              </a:spcBef>
              <a:buClr>
                <a:srgbClr val="FFD200"/>
              </a:buClr>
              <a:buSzPct val="75000"/>
              <a:tabLst>
                <a:tab pos="373380" algn="l"/>
              </a:tabLst>
            </a:pPr>
            <a:r>
              <a:rPr lang="it-IT" sz="1800" dirty="0">
                <a:solidFill>
                  <a:srgbClr val="636363"/>
                </a:solidFill>
                <a:latin typeface="Cambria" panose="02040503050406030204" pitchFamily="18" charset="0"/>
                <a:ea typeface="Cambria" panose="02040503050406030204" pitchFamily="18" charset="0"/>
                <a:cs typeface="Tahoma"/>
              </a:rPr>
              <a:t>- richiedere</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all’agente di</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conferma</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delle</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provvigioni</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maturate</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spc="60" dirty="0">
                <a:solidFill>
                  <a:srgbClr val="636363"/>
                </a:solidFill>
                <a:latin typeface="Cambria" panose="02040503050406030204" pitchFamily="18" charset="0"/>
                <a:ea typeface="Cambria" panose="02040503050406030204" pitchFamily="18" charset="0"/>
                <a:cs typeface="Tahoma"/>
              </a:rPr>
              <a:t>e</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saldo</a:t>
            </a:r>
            <a:endParaRPr lang="it-IT" sz="1800" dirty="0">
              <a:latin typeface="Cambria" panose="02040503050406030204" pitchFamily="18" charset="0"/>
              <a:ea typeface="Cambria" panose="02040503050406030204" pitchFamily="18" charset="0"/>
              <a:cs typeface="Tahoma"/>
            </a:endParaRPr>
          </a:p>
          <a:p>
            <a:pPr marL="373380" algn="just">
              <a:lnSpc>
                <a:spcPct val="200000"/>
              </a:lnSpc>
            </a:pPr>
            <a:r>
              <a:rPr lang="it-IT" sz="1800" dirty="0">
                <a:solidFill>
                  <a:srgbClr val="636363"/>
                </a:solidFill>
                <a:latin typeface="Cambria" panose="02040503050406030204" pitchFamily="18" charset="0"/>
                <a:ea typeface="Cambria" panose="02040503050406030204" pitchFamily="18" charset="0"/>
                <a:cs typeface="Tahoma"/>
              </a:rPr>
              <a:t>alla</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data</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bilancio;</a:t>
            </a:r>
            <a:endParaRPr lang="it-IT" sz="1800" dirty="0">
              <a:latin typeface="Cambria" panose="02040503050406030204" pitchFamily="18" charset="0"/>
              <a:ea typeface="Cambria" panose="02040503050406030204" pitchFamily="18" charset="0"/>
              <a:cs typeface="Tahoma"/>
            </a:endParaRPr>
          </a:p>
          <a:p>
            <a:pPr marL="12065" marR="584835" algn="just">
              <a:lnSpc>
                <a:spcPct val="200000"/>
              </a:lnSpc>
              <a:spcBef>
                <a:spcPts val="480"/>
              </a:spcBef>
              <a:buClr>
                <a:srgbClr val="FFD200"/>
              </a:buClr>
              <a:buSzPct val="75000"/>
              <a:tabLst>
                <a:tab pos="373380" algn="l"/>
              </a:tabLst>
            </a:pPr>
            <a:r>
              <a:rPr lang="it-IT" sz="1800" spc="-10" dirty="0">
                <a:solidFill>
                  <a:srgbClr val="636363"/>
                </a:solidFill>
                <a:latin typeface="Cambria" panose="02040503050406030204" pitchFamily="18" charset="0"/>
                <a:ea typeface="Cambria" panose="02040503050406030204" pitchFamily="18" charset="0"/>
                <a:cs typeface="Tahoma"/>
              </a:rPr>
              <a:t>- controllare</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sulla</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spc="55" dirty="0">
                <a:solidFill>
                  <a:srgbClr val="636363"/>
                </a:solidFill>
                <a:latin typeface="Cambria" panose="02040503050406030204" pitchFamily="18" charset="0"/>
                <a:ea typeface="Cambria" panose="02040503050406030204" pitchFamily="18" charset="0"/>
                <a:cs typeface="Tahoma"/>
              </a:rPr>
              <a:t>base</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dei</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dati</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60" dirty="0">
                <a:solidFill>
                  <a:srgbClr val="636363"/>
                </a:solidFill>
                <a:latin typeface="Cambria" panose="02040503050406030204" pitchFamily="18" charset="0"/>
                <a:ea typeface="Cambria" panose="02040503050406030204" pitchFamily="18" charset="0"/>
                <a:cs typeface="Tahoma"/>
              </a:rPr>
              <a:t>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informazioni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cui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sopra</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la </a:t>
            </a:r>
            <a:r>
              <a:rPr lang="it-IT" sz="1800" dirty="0">
                <a:solidFill>
                  <a:srgbClr val="636363"/>
                </a:solidFill>
                <a:latin typeface="Cambria" panose="02040503050406030204" pitchFamily="18" charset="0"/>
                <a:ea typeface="Cambria" panose="02040503050406030204" pitchFamily="18" charset="0"/>
                <a:cs typeface="Tahoma"/>
              </a:rPr>
              <a:t>ragionevolezza</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degli</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accantonamenti</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spc="-45" dirty="0">
                <a:solidFill>
                  <a:srgbClr val="636363"/>
                </a:solidFill>
                <a:latin typeface="Cambria" panose="02040503050406030204" pitchFamily="18" charset="0"/>
                <a:ea typeface="Cambria" panose="02040503050406030204" pitchFamily="18" charset="0"/>
                <a:cs typeface="Tahoma"/>
              </a:rPr>
              <a:t>effettuati</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dall’azienda.</a:t>
            </a:r>
            <a:endParaRPr lang="it-IT" sz="1800" dirty="0">
              <a:latin typeface="Cambria" panose="02040503050406030204" pitchFamily="18" charset="0"/>
              <a:ea typeface="Cambria" panose="02040503050406030204" pitchFamily="18" charset="0"/>
              <a:cs typeface="Tahoma"/>
            </a:endParaRPr>
          </a:p>
          <a:p>
            <a:pPr marL="12700">
              <a:lnSpc>
                <a:spcPct val="100000"/>
              </a:lnSpc>
              <a:spcBef>
                <a:spcPts val="280"/>
              </a:spcBef>
              <a:buClr>
                <a:srgbClr val="FFD200"/>
              </a:buClr>
              <a:buSzPct val="75000"/>
              <a:tabLst>
                <a:tab pos="469265" algn="l"/>
              </a:tabLst>
            </a:pPr>
            <a:endParaRPr lang="it-IT" sz="1800" dirty="0">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3169391232"/>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805979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per prepensionamento o ristrutturazioni aziendali: procedure di </a:t>
            </a:r>
            <a:r>
              <a:rPr lang="it-IT" altLang="it-IT" sz="2000" b="1" u="sng" dirty="0" err="1">
                <a:solidFill>
                  <a:srgbClr val="FF0000"/>
                </a:solidFill>
                <a:latin typeface="Cambria" panose="02040503050406030204" pitchFamily="18" charset="0"/>
                <a:ea typeface="Cambria" panose="02040503050406030204" pitchFamily="18" charset="0"/>
              </a:rPr>
              <a:t>revisone</a:t>
            </a:r>
            <a:endParaRPr lang="it-IT" altLang="it-IT" sz="2000" b="1" u="sng" dirty="0">
              <a:solidFill>
                <a:srgbClr val="FF0000"/>
              </a:solidFill>
              <a:latin typeface="Cambria" panose="02040503050406030204" pitchFamily="18" charset="0"/>
              <a:ea typeface="Cambria" panose="02040503050406030204" pitchFamily="18" charset="0"/>
            </a:endParaRPr>
          </a:p>
          <a:p>
            <a:pPr algn="ctr">
              <a:spcBef>
                <a:spcPct val="0"/>
              </a:spcBef>
              <a:buFontTx/>
              <a:buNone/>
            </a:pP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457200" y="1593681"/>
            <a:ext cx="8229601" cy="4992329"/>
          </a:xfrm>
          <a:prstGeom prst="rect">
            <a:avLst/>
          </a:prstGeom>
          <a:noFill/>
        </p:spPr>
        <p:txBody>
          <a:bodyPr wrap="square">
            <a:spAutoFit/>
          </a:bodyPr>
          <a:lstStyle/>
          <a:p>
            <a:pPr marL="12700" algn="just">
              <a:lnSpc>
                <a:spcPct val="200000"/>
              </a:lnSpc>
              <a:spcBef>
                <a:spcPts val="580"/>
              </a:spcBef>
              <a:buClr>
                <a:srgbClr val="808080"/>
              </a:buClr>
              <a:buSzPct val="75000"/>
              <a:tabLst>
                <a:tab pos="373380" algn="l"/>
              </a:tabLst>
            </a:pPr>
            <a:r>
              <a:rPr lang="it-IT" sz="1800" b="0" i="0" u="none" strike="noStrike" baseline="0" dirty="0">
                <a:solidFill>
                  <a:srgbClr val="4B4B4B"/>
                </a:solidFill>
                <a:latin typeface="Cambria" panose="02040503050406030204" pitchFamily="18" charset="0"/>
                <a:ea typeface="Cambria" panose="02040503050406030204" pitchFamily="18" charset="0"/>
              </a:rPr>
              <a:t>Il revisore deve verificare che la stima dei costi della ristrutturazione sia stata iscritta tra i fondi per oneri in presenza dei seguenti presupposti:  decisione formale di attuare i piani di ristrutturazione e riorganizzazione;  piano di ristrutturazione formalmente approvato dagli amministratori che identifica: l’attività o la parte di attività interessata; le principali unità operative coinvolte; la localizzazione, la categoria e il numero approssimativo dei dipendenti ai quali sarà riconosciuta l’indennità per la cessazione anticipata del rapporto di lavoro; il costo complessivo da sostenere quando il programma sarà attuato;  comunicazione agli interessati degli aspetti principali del piano. </a:t>
            </a:r>
            <a:endParaRPr lang="it-IT" sz="1800" dirty="0">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2632327662"/>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manutenzione ciclica: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457200" y="1593681"/>
            <a:ext cx="8229601" cy="5751511"/>
          </a:xfrm>
          <a:prstGeom prst="rect">
            <a:avLst/>
          </a:prstGeom>
          <a:noFill/>
        </p:spPr>
        <p:txBody>
          <a:bodyPr wrap="square">
            <a:spAutoFit/>
          </a:bodyPr>
          <a:lstStyle/>
          <a:p>
            <a:pPr marL="12700" marR="7620" algn="just">
              <a:lnSpc>
                <a:spcPct val="200000"/>
              </a:lnSpc>
              <a:spcBef>
                <a:spcPts val="95"/>
              </a:spcBef>
              <a:buSzPct val="73684"/>
              <a:tabLst>
                <a:tab pos="241300" algn="l"/>
                <a:tab pos="441959" algn="l"/>
              </a:tabLst>
            </a:pPr>
            <a:r>
              <a:rPr lang="it-IT" sz="1800" dirty="0">
                <a:solidFill>
                  <a:srgbClr val="636363"/>
                </a:solidFill>
                <a:latin typeface="Cambria" panose="02040503050406030204" pitchFamily="18" charset="0"/>
                <a:ea typeface="Cambria" panose="02040503050406030204" pitchFamily="18" charset="0"/>
                <a:cs typeface="Tahoma"/>
              </a:rPr>
              <a:t>Dopo</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un</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certo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numero</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anni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ore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servizio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maturate</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più</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esercizi </a:t>
            </a:r>
            <a:r>
              <a:rPr lang="it-IT" sz="1800" dirty="0">
                <a:solidFill>
                  <a:srgbClr val="636363"/>
                </a:solidFill>
                <a:latin typeface="Cambria" panose="02040503050406030204" pitchFamily="18" charset="0"/>
                <a:ea typeface="Cambria" panose="02040503050406030204" pitchFamily="18" charset="0"/>
                <a:cs typeface="Tahoma"/>
              </a:rPr>
              <a:t>su</a:t>
            </a:r>
            <a:r>
              <a:rPr lang="it-IT" sz="1800" spc="1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certi</a:t>
            </a:r>
            <a:r>
              <a:rPr lang="it-IT" sz="1800" spc="1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grandi</a:t>
            </a:r>
            <a:r>
              <a:rPr lang="it-IT" sz="1800" spc="1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impianti</a:t>
            </a:r>
            <a:r>
              <a:rPr lang="it-IT" sz="1800" spc="1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(ad esempio</a:t>
            </a:r>
            <a:r>
              <a:rPr lang="it-IT" sz="1800" spc="1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navi</a:t>
            </a:r>
            <a:r>
              <a:rPr lang="it-IT" sz="1800" spc="14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a:t>
            </a:r>
            <a:r>
              <a:rPr lang="it-IT" sz="1800" spc="1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aerei)</a:t>
            </a:r>
            <a:r>
              <a:rPr lang="it-IT" sz="1800" spc="15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è</a:t>
            </a:r>
            <a:r>
              <a:rPr lang="it-IT" sz="1800" spc="1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necessario</a:t>
            </a:r>
            <a:r>
              <a:rPr lang="it-IT" sz="1800" spc="1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effettuare </a:t>
            </a:r>
            <a:r>
              <a:rPr lang="it-IT" sz="1800" dirty="0">
                <a:solidFill>
                  <a:srgbClr val="636363"/>
                </a:solidFill>
                <a:latin typeface="Cambria" panose="02040503050406030204" pitchFamily="18" charset="0"/>
                <a:ea typeface="Cambria" panose="02040503050406030204" pitchFamily="18" charset="0"/>
                <a:cs typeface="Tahoma"/>
              </a:rPr>
              <a:t>periodicamente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della</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manutenzione</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mantenere</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l’originaria</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efficienza.</a:t>
            </a:r>
            <a:endParaRPr lang="it-IT" sz="1800" dirty="0">
              <a:latin typeface="Cambria" panose="02040503050406030204" pitchFamily="18" charset="0"/>
              <a:ea typeface="Cambria" panose="02040503050406030204" pitchFamily="18" charset="0"/>
              <a:cs typeface="Tahoma"/>
            </a:endParaRPr>
          </a:p>
          <a:p>
            <a:pPr marL="12700" marR="8255" algn="just">
              <a:lnSpc>
                <a:spcPct val="200000"/>
              </a:lnSpc>
              <a:spcBef>
                <a:spcPts val="455"/>
              </a:spcBef>
              <a:buSzPct val="73684"/>
              <a:tabLst>
                <a:tab pos="241300" algn="l"/>
                <a:tab pos="441959" algn="l"/>
              </a:tabLst>
            </a:pPr>
            <a:r>
              <a:rPr lang="it-IT" sz="1800" spc="75" dirty="0">
                <a:solidFill>
                  <a:srgbClr val="636363"/>
                </a:solidFill>
                <a:latin typeface="Cambria" panose="02040503050406030204" pitchFamily="18" charset="0"/>
                <a:ea typeface="Cambria" panose="02040503050406030204" pitchFamily="18" charset="0"/>
                <a:cs typeface="Tahoma"/>
              </a:rPr>
              <a:t>E’ per questa ragione che la</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manutenzione</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deve</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essere</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b="1" dirty="0">
                <a:solidFill>
                  <a:srgbClr val="636363"/>
                </a:solidFill>
                <a:latin typeface="Cambria" panose="02040503050406030204" pitchFamily="18" charset="0"/>
                <a:ea typeface="Cambria" panose="02040503050406030204" pitchFamily="18" charset="0"/>
                <a:cs typeface="Tahoma"/>
              </a:rPr>
              <a:t>ciclica</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pluriennale,</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diversa</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quella</a:t>
            </a:r>
            <a:r>
              <a:rPr lang="it-IT" sz="1800" spc="-5" dirty="0">
                <a:solidFill>
                  <a:srgbClr val="636363"/>
                </a:solidFill>
                <a:latin typeface="Cambria" panose="02040503050406030204" pitchFamily="18" charset="0"/>
                <a:ea typeface="Cambria" panose="02040503050406030204" pitchFamily="18" charset="0"/>
                <a:cs typeface="Tahoma"/>
              </a:rPr>
              <a:t> definita </a:t>
            </a:r>
            <a:r>
              <a:rPr lang="it-IT" sz="1800" dirty="0">
                <a:solidFill>
                  <a:srgbClr val="636363"/>
                </a:solidFill>
                <a:latin typeface="Cambria" panose="02040503050406030204" pitchFamily="18" charset="0"/>
                <a:ea typeface="Cambria" panose="02040503050406030204" pitchFamily="18" charset="0"/>
                <a:cs typeface="Tahoma"/>
              </a:rPr>
              <a:t>ordinaria</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straordinaria.</a:t>
            </a:r>
            <a:endParaRPr lang="it-IT" sz="1800" dirty="0">
              <a:latin typeface="Cambria" panose="02040503050406030204" pitchFamily="18" charset="0"/>
              <a:ea typeface="Cambria" panose="02040503050406030204" pitchFamily="18" charset="0"/>
              <a:cs typeface="Tahoma"/>
            </a:endParaRPr>
          </a:p>
          <a:p>
            <a:pPr marL="12700" marR="5080" algn="just">
              <a:lnSpc>
                <a:spcPct val="200000"/>
              </a:lnSpc>
              <a:spcBef>
                <a:spcPts val="459"/>
              </a:spcBef>
              <a:buSzPct val="73684"/>
              <a:tabLst>
                <a:tab pos="241300" algn="l"/>
                <a:tab pos="441959" algn="l"/>
              </a:tabLst>
            </a:pPr>
            <a:r>
              <a:rPr lang="it-IT" spc="55" dirty="0">
                <a:solidFill>
                  <a:srgbClr val="636363"/>
                </a:solidFill>
                <a:latin typeface="Cambria" panose="02040503050406030204" pitchFamily="18" charset="0"/>
                <a:ea typeface="Cambria" panose="02040503050406030204" pitchFamily="18" charset="0"/>
                <a:cs typeface="Tahoma"/>
              </a:rPr>
              <a:t>In presenza di fondi nel bilancio al 31/12, il revisore dovrà verificare che lo</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stanziamento</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degli</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oneri</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deve</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essere</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effettuato</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suddividendo  </a:t>
            </a:r>
            <a:r>
              <a:rPr lang="it-IT" sz="1800" spc="-25" dirty="0">
                <a:solidFill>
                  <a:srgbClr val="636363"/>
                </a:solidFill>
                <a:latin typeface="Cambria" panose="02040503050406030204" pitchFamily="18" charset="0"/>
                <a:ea typeface="Cambria" panose="02040503050406030204" pitchFamily="18" charset="0"/>
                <a:cs typeface="Tahoma"/>
              </a:rPr>
              <a:t>la </a:t>
            </a:r>
            <a:r>
              <a:rPr lang="it-IT" sz="1800" spc="55" dirty="0">
                <a:solidFill>
                  <a:srgbClr val="636363"/>
                </a:solidFill>
                <a:latin typeface="Cambria" panose="02040503050406030204" pitchFamily="18" charset="0"/>
                <a:ea typeface="Cambria" panose="02040503050406030204" pitchFamily="18" charset="0"/>
                <a:cs typeface="Tahoma"/>
              </a:rPr>
              <a:t>spesa</a:t>
            </a:r>
            <a:r>
              <a:rPr lang="it-IT" sz="1800" spc="1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prevista</a:t>
            </a:r>
            <a:r>
              <a:rPr lang="it-IT" sz="1800" spc="1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a:t>
            </a:r>
            <a:r>
              <a:rPr lang="it-IT" sz="1800" spc="17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base</a:t>
            </a:r>
            <a:r>
              <a:rPr lang="it-IT" sz="1800" spc="1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ad</a:t>
            </a:r>
            <a:r>
              <a:rPr lang="it-IT" sz="1800" spc="18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appropriati</a:t>
            </a:r>
            <a:r>
              <a:rPr lang="it-IT" sz="1800" spc="18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parametri</a:t>
            </a:r>
            <a:r>
              <a:rPr lang="it-IT" sz="1800" spc="1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che</a:t>
            </a:r>
            <a:r>
              <a:rPr lang="it-IT" sz="1800" spc="1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riflettano</a:t>
            </a:r>
            <a:r>
              <a:rPr lang="it-IT" sz="1800" spc="1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il</a:t>
            </a:r>
            <a:r>
              <a:rPr lang="it-IT" sz="1800" spc="16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principio </a:t>
            </a:r>
            <a:r>
              <a:rPr lang="it-IT" sz="1800" dirty="0">
                <a:solidFill>
                  <a:srgbClr val="636363"/>
                </a:solidFill>
                <a:latin typeface="Cambria" panose="02040503050406030204" pitchFamily="18" charset="0"/>
                <a:ea typeface="Cambria" panose="02040503050406030204" pitchFamily="18" charset="0"/>
                <a:cs typeface="Tahoma"/>
              </a:rPr>
              <a:t>della </a:t>
            </a:r>
            <a:r>
              <a:rPr lang="it-IT" sz="1800" spc="-10" dirty="0">
                <a:solidFill>
                  <a:srgbClr val="636363"/>
                </a:solidFill>
                <a:latin typeface="Cambria" panose="02040503050406030204" pitchFamily="18" charset="0"/>
                <a:ea typeface="Cambria" panose="02040503050406030204" pitchFamily="18" charset="0"/>
                <a:cs typeface="Tahoma"/>
              </a:rPr>
              <a:t>competenza.</a:t>
            </a:r>
            <a:endParaRPr lang="it-IT" sz="1800" dirty="0">
              <a:latin typeface="Cambria" panose="02040503050406030204" pitchFamily="18" charset="0"/>
              <a:ea typeface="Cambria" panose="02040503050406030204" pitchFamily="18" charset="0"/>
              <a:cs typeface="Tahoma"/>
            </a:endParaRPr>
          </a:p>
          <a:p>
            <a:pPr marL="12700" algn="just">
              <a:lnSpc>
                <a:spcPct val="200000"/>
              </a:lnSpc>
              <a:spcBef>
                <a:spcPts val="580"/>
              </a:spcBef>
              <a:buClr>
                <a:srgbClr val="808080"/>
              </a:buClr>
              <a:buSzPct val="75000"/>
              <a:tabLst>
                <a:tab pos="373380" algn="l"/>
              </a:tabLst>
            </a:pPr>
            <a:endParaRPr lang="it-IT" dirty="0">
              <a:solidFill>
                <a:srgbClr val="636363"/>
              </a:solidFill>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3141151711"/>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per costi per lavori su commessa: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457200" y="1593681"/>
            <a:ext cx="8229601" cy="3535520"/>
          </a:xfrm>
          <a:prstGeom prst="rect">
            <a:avLst/>
          </a:prstGeom>
          <a:noFill/>
        </p:spPr>
        <p:txBody>
          <a:bodyPr wrap="square">
            <a:spAutoFit/>
          </a:bodyPr>
          <a:lstStyle/>
          <a:p>
            <a:pPr marL="12065" marR="5715" algn="just">
              <a:lnSpc>
                <a:spcPct val="200000"/>
              </a:lnSpc>
              <a:spcBef>
                <a:spcPts val="95"/>
              </a:spcBef>
              <a:buSzPct val="75000"/>
              <a:tabLst>
                <a:tab pos="373380" algn="l"/>
                <a:tab pos="603250" algn="l"/>
              </a:tabLst>
            </a:pPr>
            <a:r>
              <a:rPr lang="it-IT" sz="1800" dirty="0">
                <a:latin typeface="Cambria" panose="02040503050406030204" pitchFamily="18" charset="0"/>
                <a:ea typeface="Cambria" panose="02040503050406030204" pitchFamily="18" charset="0"/>
                <a:cs typeface="Tahoma"/>
              </a:rPr>
              <a:t>Anche</a:t>
            </a:r>
            <a:r>
              <a:rPr lang="it-IT" sz="1800" spc="5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dopo</a:t>
            </a:r>
            <a:r>
              <a:rPr lang="it-IT" sz="1800" spc="5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la</a:t>
            </a:r>
            <a:r>
              <a:rPr lang="it-IT" sz="1800" spc="4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chiusura</a:t>
            </a:r>
            <a:r>
              <a:rPr lang="it-IT" sz="1800" spc="5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di</a:t>
            </a:r>
            <a:r>
              <a:rPr lang="it-IT" sz="1800" spc="4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una</a:t>
            </a:r>
            <a:r>
              <a:rPr lang="it-IT" sz="1800" spc="50" dirty="0">
                <a:latin typeface="Cambria" panose="02040503050406030204" pitchFamily="18" charset="0"/>
                <a:ea typeface="Cambria" panose="02040503050406030204" pitchFamily="18" charset="0"/>
                <a:cs typeface="Tahoma"/>
              </a:rPr>
              <a:t>  </a:t>
            </a:r>
            <a:r>
              <a:rPr lang="it-IT" sz="1800" spc="35" dirty="0">
                <a:latin typeface="Cambria" panose="02040503050406030204" pitchFamily="18" charset="0"/>
                <a:ea typeface="Cambria" panose="02040503050406030204" pitchFamily="18" charset="0"/>
                <a:cs typeface="Tahoma"/>
              </a:rPr>
              <a:t>commessa, l’azienda sostiene normalmente dei </a:t>
            </a:r>
            <a:r>
              <a:rPr lang="it-IT" sz="1800" dirty="0">
                <a:latin typeface="Cambria" panose="02040503050406030204" pitchFamily="18" charset="0"/>
                <a:ea typeface="Cambria" panose="02040503050406030204" pitchFamily="18" charset="0"/>
                <a:cs typeface="Tahoma"/>
              </a:rPr>
              <a:t>costi</a:t>
            </a:r>
            <a:r>
              <a:rPr lang="it-IT" sz="1800" spc="-5" dirty="0">
                <a:latin typeface="Cambria" panose="02040503050406030204" pitchFamily="18" charset="0"/>
                <a:ea typeface="Cambria" panose="02040503050406030204" pitchFamily="18" charset="0"/>
                <a:cs typeface="Tahoma"/>
              </a:rPr>
              <a:t> quali, ad esempio, </a:t>
            </a:r>
            <a:r>
              <a:rPr lang="it-IT" sz="1800" dirty="0">
                <a:latin typeface="Cambria" panose="02040503050406030204" pitchFamily="18" charset="0"/>
                <a:ea typeface="Cambria" panose="02040503050406030204" pitchFamily="18" charset="0"/>
                <a:cs typeface="Tahoma"/>
              </a:rPr>
              <a:t>le</a:t>
            </a:r>
            <a:r>
              <a:rPr lang="it-IT" sz="1800" spc="-15"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penalità </a:t>
            </a:r>
            <a:r>
              <a:rPr lang="it-IT" sz="1800" dirty="0">
                <a:latin typeface="Cambria" panose="02040503050406030204" pitchFamily="18" charset="0"/>
                <a:ea typeface="Cambria" panose="02040503050406030204" pitchFamily="18" charset="0"/>
                <a:cs typeface="Tahoma"/>
              </a:rPr>
              <a:t>per</a:t>
            </a:r>
            <a:r>
              <a:rPr lang="it-IT" sz="1800" spc="-75" dirty="0">
                <a:latin typeface="Cambria" panose="02040503050406030204" pitchFamily="18" charset="0"/>
                <a:ea typeface="Cambria" panose="02040503050406030204" pitchFamily="18" charset="0"/>
                <a:cs typeface="Tahoma"/>
              </a:rPr>
              <a:t> </a:t>
            </a:r>
            <a:r>
              <a:rPr lang="it-IT" sz="1800" spc="-10" dirty="0">
                <a:latin typeface="Cambria" panose="02040503050406030204" pitchFamily="18" charset="0"/>
                <a:ea typeface="Cambria" panose="02040503050406030204" pitchFamily="18" charset="0"/>
                <a:cs typeface="Tahoma"/>
              </a:rPr>
              <a:t>ritardi.</a:t>
            </a:r>
            <a:endParaRPr lang="it-IT" sz="1800" dirty="0">
              <a:latin typeface="Cambria" panose="02040503050406030204" pitchFamily="18" charset="0"/>
              <a:ea typeface="Cambria" panose="02040503050406030204" pitchFamily="18" charset="0"/>
              <a:cs typeface="Tahoma"/>
            </a:endParaRPr>
          </a:p>
          <a:p>
            <a:pPr>
              <a:lnSpc>
                <a:spcPct val="200000"/>
              </a:lnSpc>
              <a:spcBef>
                <a:spcPts val="1045"/>
              </a:spcBef>
              <a:buClr>
                <a:srgbClr val="FFD200"/>
              </a:buClr>
            </a:pPr>
            <a:r>
              <a:rPr lang="it-IT" dirty="0">
                <a:latin typeface="Cambria" panose="02040503050406030204" pitchFamily="18" charset="0"/>
                <a:ea typeface="Cambria" panose="02040503050406030204" pitchFamily="18" charset="0"/>
                <a:cs typeface="Tahoma"/>
              </a:rPr>
              <a:t>Il revisore dovrà pertanto verificare che a</a:t>
            </a:r>
            <a:r>
              <a:rPr lang="it-IT" sz="1800" spc="-45" dirty="0">
                <a:latin typeface="Cambria" panose="02040503050406030204" pitchFamily="18" charset="0"/>
                <a:ea typeface="Cambria" panose="02040503050406030204" pitchFamily="18" charset="0"/>
                <a:cs typeface="Tahoma"/>
              </a:rPr>
              <a:t> </a:t>
            </a:r>
            <a:r>
              <a:rPr lang="it-IT" sz="1800" spc="-25" dirty="0">
                <a:latin typeface="Cambria" panose="02040503050406030204" pitchFamily="18" charset="0"/>
                <a:ea typeface="Cambria" panose="02040503050406030204" pitchFamily="18" charset="0"/>
                <a:cs typeface="Tahoma"/>
              </a:rPr>
              <a:t>fronte</a:t>
            </a:r>
            <a:r>
              <a:rPr lang="it-IT" sz="1800" spc="-3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di</a:t>
            </a:r>
            <a:r>
              <a:rPr lang="it-IT" sz="1800" spc="-3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tali</a:t>
            </a:r>
            <a:r>
              <a:rPr lang="it-IT" sz="1800" spc="-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costi</a:t>
            </a:r>
            <a:r>
              <a:rPr lang="it-IT" sz="1800" spc="-35" dirty="0">
                <a:latin typeface="Cambria" panose="02040503050406030204" pitchFamily="18" charset="0"/>
                <a:ea typeface="Cambria" panose="02040503050406030204" pitchFamily="18" charset="0"/>
                <a:cs typeface="Tahoma"/>
              </a:rPr>
              <a:t> la società abbia </a:t>
            </a:r>
            <a:r>
              <a:rPr lang="it-IT" sz="1800" dirty="0">
                <a:latin typeface="Cambria" panose="02040503050406030204" pitchFamily="18" charset="0"/>
                <a:ea typeface="Cambria" panose="02040503050406030204" pitchFamily="18" charset="0"/>
                <a:cs typeface="Tahoma"/>
              </a:rPr>
              <a:t>stanziato</a:t>
            </a:r>
            <a:r>
              <a:rPr lang="it-IT" sz="1800" spc="-3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un</a:t>
            </a:r>
            <a:r>
              <a:rPr lang="it-IT" sz="1800" spc="-3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fondo</a:t>
            </a:r>
            <a:r>
              <a:rPr lang="it-IT" sz="1800" spc="-3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per</a:t>
            </a:r>
            <a:r>
              <a:rPr lang="it-IT" sz="1800" spc="-4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il</a:t>
            </a:r>
            <a:r>
              <a:rPr lang="it-IT" sz="1800" spc="-40" dirty="0">
                <a:latin typeface="Cambria" panose="02040503050406030204" pitchFamily="18" charset="0"/>
                <a:ea typeface="Cambria" panose="02040503050406030204" pitchFamily="18" charset="0"/>
                <a:cs typeface="Tahoma"/>
              </a:rPr>
              <a:t> </a:t>
            </a:r>
            <a:r>
              <a:rPr lang="it-IT" sz="1800" spc="-20" dirty="0">
                <a:latin typeface="Cambria" panose="02040503050406030204" pitchFamily="18" charset="0"/>
                <a:ea typeface="Cambria" panose="02040503050406030204" pitchFamily="18" charset="0"/>
                <a:cs typeface="Tahoma"/>
              </a:rPr>
              <a:t>loro </a:t>
            </a:r>
            <a:r>
              <a:rPr lang="it-IT" sz="1800" dirty="0">
                <a:latin typeface="Cambria" panose="02040503050406030204" pitchFamily="18" charset="0"/>
                <a:ea typeface="Cambria" panose="02040503050406030204" pitchFamily="18" charset="0"/>
                <a:cs typeface="Tahoma"/>
              </a:rPr>
              <a:t>importo</a:t>
            </a:r>
            <a:r>
              <a:rPr lang="it-IT" sz="1800" spc="18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previsto,</a:t>
            </a:r>
            <a:r>
              <a:rPr lang="it-IT" sz="1800" spc="19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eventualmente</a:t>
            </a:r>
            <a:r>
              <a:rPr lang="it-IT" sz="1800" spc="19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determinato</a:t>
            </a:r>
            <a:r>
              <a:rPr lang="it-IT" sz="1800" spc="190"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anche</a:t>
            </a:r>
            <a:r>
              <a:rPr lang="it-IT" sz="1800" spc="195" dirty="0">
                <a:latin typeface="Cambria" panose="02040503050406030204" pitchFamily="18" charset="0"/>
                <a:ea typeface="Cambria" panose="02040503050406030204" pitchFamily="18" charset="0"/>
                <a:cs typeface="Tahoma"/>
              </a:rPr>
              <a:t> </a:t>
            </a:r>
            <a:r>
              <a:rPr lang="it-IT" sz="1800" dirty="0">
                <a:latin typeface="Cambria" panose="02040503050406030204" pitchFamily="18" charset="0"/>
                <a:ea typeface="Cambria" panose="02040503050406030204" pitchFamily="18" charset="0"/>
                <a:cs typeface="Tahoma"/>
              </a:rPr>
              <a:t>in</a:t>
            </a:r>
            <a:r>
              <a:rPr lang="it-IT" sz="1800" spc="180" dirty="0">
                <a:latin typeface="Cambria" panose="02040503050406030204" pitchFamily="18" charset="0"/>
                <a:ea typeface="Cambria" panose="02040503050406030204" pitchFamily="18" charset="0"/>
                <a:cs typeface="Tahoma"/>
              </a:rPr>
              <a:t> </a:t>
            </a:r>
            <a:r>
              <a:rPr lang="it-IT" sz="1800" spc="50" dirty="0">
                <a:latin typeface="Cambria" panose="02040503050406030204" pitchFamily="18" charset="0"/>
                <a:ea typeface="Cambria" panose="02040503050406030204" pitchFamily="18" charset="0"/>
                <a:cs typeface="Tahoma"/>
              </a:rPr>
              <a:t>base</a:t>
            </a:r>
            <a:r>
              <a:rPr lang="it-IT" sz="1800" spc="180" dirty="0">
                <a:latin typeface="Cambria" panose="02040503050406030204" pitchFamily="18" charset="0"/>
                <a:ea typeface="Cambria" panose="02040503050406030204" pitchFamily="18" charset="0"/>
                <a:cs typeface="Tahoma"/>
              </a:rPr>
              <a:t> </a:t>
            </a:r>
            <a:r>
              <a:rPr lang="it-IT" sz="1800" spc="15" dirty="0">
                <a:latin typeface="Cambria" panose="02040503050406030204" pitchFamily="18" charset="0"/>
                <a:ea typeface="Cambria" panose="02040503050406030204" pitchFamily="18" charset="0"/>
                <a:cs typeface="Tahoma"/>
              </a:rPr>
              <a:t>a </a:t>
            </a:r>
            <a:r>
              <a:rPr lang="it-IT" sz="1800" spc="-10" dirty="0">
                <a:latin typeface="Cambria" panose="02040503050406030204" pitchFamily="18" charset="0"/>
                <a:ea typeface="Cambria" panose="02040503050406030204" pitchFamily="18" charset="0"/>
                <a:cs typeface="Tahoma"/>
              </a:rPr>
              <a:t>stime.</a:t>
            </a:r>
            <a:endParaRPr lang="it-IT" sz="1800" dirty="0">
              <a:latin typeface="Cambria" panose="02040503050406030204" pitchFamily="18" charset="0"/>
              <a:ea typeface="Cambria" panose="02040503050406030204" pitchFamily="18" charset="0"/>
              <a:cs typeface="Tahoma"/>
            </a:endParaRPr>
          </a:p>
          <a:p>
            <a:pPr marL="12700" algn="just">
              <a:lnSpc>
                <a:spcPct val="200000"/>
              </a:lnSpc>
              <a:spcBef>
                <a:spcPts val="580"/>
              </a:spcBef>
              <a:buClr>
                <a:srgbClr val="808080"/>
              </a:buClr>
              <a:buSzPct val="75000"/>
              <a:tabLst>
                <a:tab pos="373380" algn="l"/>
              </a:tabLst>
            </a:pPr>
            <a:endParaRPr lang="it-IT" dirty="0">
              <a:solidFill>
                <a:srgbClr val="636363"/>
              </a:solidFill>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279344199"/>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per recupero ambientale: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946298" y="1593681"/>
            <a:ext cx="7740503" cy="4115166"/>
          </a:xfrm>
          <a:prstGeom prst="rect">
            <a:avLst/>
          </a:prstGeom>
          <a:noFill/>
        </p:spPr>
        <p:txBody>
          <a:bodyPr wrap="square">
            <a:spAutoFit/>
          </a:bodyPr>
          <a:lstStyle/>
          <a:p>
            <a:pPr marL="12065" marR="5080">
              <a:lnSpc>
                <a:spcPct val="150000"/>
              </a:lnSpc>
              <a:spcBef>
                <a:spcPts val="100"/>
              </a:spcBef>
              <a:buClr>
                <a:srgbClr val="FFD200"/>
              </a:buClr>
              <a:buSzPct val="75000"/>
              <a:tabLst>
                <a:tab pos="373380" algn="l"/>
              </a:tabLst>
            </a:pPr>
            <a:r>
              <a:rPr lang="it-IT" spc="95" dirty="0">
                <a:latin typeface="Cambria" panose="02040503050406030204" pitchFamily="18" charset="0"/>
                <a:ea typeface="Cambria" panose="02040503050406030204" pitchFamily="18" charset="0"/>
              </a:rPr>
              <a:t>Le</a:t>
            </a:r>
            <a:r>
              <a:rPr lang="it-IT" spc="-85" dirty="0">
                <a:latin typeface="Cambria" panose="02040503050406030204" pitchFamily="18" charset="0"/>
                <a:ea typeface="Cambria" panose="02040503050406030204" pitchFamily="18" charset="0"/>
              </a:rPr>
              <a:t> </a:t>
            </a:r>
            <a:r>
              <a:rPr lang="it-IT" spc="-35" dirty="0">
                <a:latin typeface="Cambria" panose="02040503050406030204" pitchFamily="18" charset="0"/>
                <a:ea typeface="Cambria" panose="02040503050406030204" pitchFamily="18" charset="0"/>
              </a:rPr>
              <a:t>attività</a:t>
            </a:r>
            <a:r>
              <a:rPr lang="it-IT" spc="-6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delle</a:t>
            </a:r>
            <a:r>
              <a:rPr lang="it-IT" spc="-3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società</a:t>
            </a:r>
            <a:r>
              <a:rPr lang="it-IT" spc="-6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possono avere</a:t>
            </a:r>
            <a:r>
              <a:rPr lang="it-IT" spc="-5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un</a:t>
            </a:r>
            <a:r>
              <a:rPr lang="it-IT" spc="-65" dirty="0">
                <a:latin typeface="Cambria" panose="02040503050406030204" pitchFamily="18" charset="0"/>
                <a:ea typeface="Cambria" panose="02040503050406030204" pitchFamily="18" charset="0"/>
              </a:rPr>
              <a:t> </a:t>
            </a:r>
            <a:r>
              <a:rPr lang="it-IT" spc="-30" dirty="0">
                <a:latin typeface="Cambria" panose="02040503050406030204" pitchFamily="18" charset="0"/>
                <a:ea typeface="Cambria" panose="02040503050406030204" pitchFamily="18" charset="0"/>
              </a:rPr>
              <a:t>impatto</a:t>
            </a:r>
            <a:r>
              <a:rPr lang="it-IT" spc="-70" dirty="0">
                <a:latin typeface="Cambria" panose="02040503050406030204" pitchFamily="18" charset="0"/>
                <a:ea typeface="Cambria" panose="02040503050406030204" pitchFamily="18" charset="0"/>
              </a:rPr>
              <a:t> </a:t>
            </a:r>
            <a:r>
              <a:rPr lang="it-IT" spc="-10" dirty="0">
                <a:latin typeface="Cambria" panose="02040503050406030204" pitchFamily="18" charset="0"/>
                <a:ea typeface="Cambria" panose="02040503050406030204" pitchFamily="18" charset="0"/>
              </a:rPr>
              <a:t>ambientale </a:t>
            </a:r>
            <a:r>
              <a:rPr lang="it-IT" dirty="0">
                <a:latin typeface="Cambria" panose="02040503050406030204" pitchFamily="18" charset="0"/>
                <a:ea typeface="Cambria" panose="02040503050406030204" pitchFamily="18" charset="0"/>
              </a:rPr>
              <a:t>negativo</a:t>
            </a:r>
            <a:r>
              <a:rPr lang="it-IT" spc="-6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e per tale ragione le società si trovano a dovere sostenere</a:t>
            </a:r>
            <a:r>
              <a:rPr lang="it-IT" spc="-40" dirty="0">
                <a:latin typeface="Cambria" panose="02040503050406030204" pitchFamily="18" charset="0"/>
                <a:ea typeface="Cambria" panose="02040503050406030204" pitchFamily="18" charset="0"/>
              </a:rPr>
              <a:t> costi </a:t>
            </a:r>
            <a:r>
              <a:rPr lang="it-IT" dirty="0">
                <a:latin typeface="Cambria" panose="02040503050406030204" pitchFamily="18" charset="0"/>
                <a:ea typeface="Cambria" panose="02040503050406030204" pitchFamily="18" charset="0"/>
              </a:rPr>
              <a:t>per</a:t>
            </a:r>
            <a:r>
              <a:rPr lang="it-IT" spc="-55" dirty="0">
                <a:latin typeface="Cambria" panose="02040503050406030204" pitchFamily="18" charset="0"/>
                <a:ea typeface="Cambria" panose="02040503050406030204" pitchFamily="18" charset="0"/>
              </a:rPr>
              <a:t> </a:t>
            </a:r>
            <a:r>
              <a:rPr lang="it-IT" spc="-25" dirty="0">
                <a:latin typeface="Cambria" panose="02040503050406030204" pitchFamily="18" charset="0"/>
                <a:ea typeface="Cambria" panose="02040503050406030204" pitchFamily="18" charset="0"/>
              </a:rPr>
              <a:t>la </a:t>
            </a:r>
            <a:r>
              <a:rPr lang="it-IT" dirty="0">
                <a:latin typeface="Cambria" panose="02040503050406030204" pitchFamily="18" charset="0"/>
                <a:ea typeface="Cambria" panose="02040503050406030204" pitchFamily="18" charset="0"/>
              </a:rPr>
              <a:t>rimozione</a:t>
            </a:r>
            <a:r>
              <a:rPr lang="it-IT" spc="-4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di</a:t>
            </a:r>
            <a:r>
              <a:rPr lang="it-IT" spc="-5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tale</a:t>
            </a:r>
            <a:r>
              <a:rPr lang="it-IT" spc="-40" dirty="0">
                <a:latin typeface="Cambria" panose="02040503050406030204" pitchFamily="18" charset="0"/>
                <a:ea typeface="Cambria" panose="02040503050406030204" pitchFamily="18" charset="0"/>
              </a:rPr>
              <a:t> </a:t>
            </a:r>
            <a:r>
              <a:rPr lang="it-IT" spc="-30" dirty="0">
                <a:latin typeface="Cambria" panose="02040503050406030204" pitchFamily="18" charset="0"/>
                <a:ea typeface="Cambria" panose="02040503050406030204" pitchFamily="18" charset="0"/>
              </a:rPr>
              <a:t>impatto: un esempio classico è quello delle discariche.</a:t>
            </a:r>
            <a:endParaRPr lang="it-IT" spc="-10" dirty="0">
              <a:latin typeface="Cambria" panose="02040503050406030204" pitchFamily="18" charset="0"/>
              <a:ea typeface="Cambria" panose="02040503050406030204" pitchFamily="18" charset="0"/>
            </a:endParaRPr>
          </a:p>
          <a:p>
            <a:pPr marL="12065" marR="490855">
              <a:lnSpc>
                <a:spcPct val="150000"/>
              </a:lnSpc>
              <a:spcBef>
                <a:spcPts val="575"/>
              </a:spcBef>
              <a:buClr>
                <a:srgbClr val="FFD200"/>
              </a:buClr>
              <a:buSzPct val="75000"/>
              <a:tabLst>
                <a:tab pos="373380" algn="l"/>
              </a:tabLst>
            </a:pPr>
            <a:r>
              <a:rPr lang="it-IT" spc="65" dirty="0">
                <a:latin typeface="Cambria" panose="02040503050406030204" pitchFamily="18" charset="0"/>
                <a:ea typeface="Cambria" panose="02040503050406030204" pitchFamily="18" charset="0"/>
              </a:rPr>
              <a:t>In presenza di tale fondo al 31/12, il Revisore dovrò verificare che gli</a:t>
            </a:r>
            <a:r>
              <a:rPr lang="it-IT" spc="-7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stanziamenti</a:t>
            </a:r>
            <a:r>
              <a:rPr lang="it-IT" spc="-4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siano stati </a:t>
            </a:r>
            <a:r>
              <a:rPr lang="it-IT" spc="-10" dirty="0">
                <a:latin typeface="Cambria" panose="02040503050406030204" pitchFamily="18" charset="0"/>
                <a:ea typeface="Cambria" panose="02040503050406030204" pitchFamily="18" charset="0"/>
              </a:rPr>
              <a:t>effettuati rispettando</a:t>
            </a:r>
            <a:r>
              <a:rPr lang="it-IT" spc="2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la</a:t>
            </a:r>
            <a:r>
              <a:rPr lang="it-IT" spc="2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competenza</a:t>
            </a:r>
            <a:r>
              <a:rPr lang="it-IT" spc="2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economica</a:t>
            </a:r>
            <a:r>
              <a:rPr lang="it-IT" spc="4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dell’onere</a:t>
            </a:r>
            <a:r>
              <a:rPr lang="it-IT" spc="65" dirty="0">
                <a:latin typeface="Cambria" panose="02040503050406030204" pitchFamily="18" charset="0"/>
                <a:ea typeface="Cambria" panose="02040503050406030204" pitchFamily="18" charset="0"/>
              </a:rPr>
              <a:t> </a:t>
            </a:r>
            <a:r>
              <a:rPr lang="it-IT" spc="-25" dirty="0">
                <a:latin typeface="Cambria" panose="02040503050406030204" pitchFamily="18" charset="0"/>
                <a:ea typeface="Cambria" panose="02040503050406030204" pitchFamily="18" charset="0"/>
              </a:rPr>
              <a:t>da </a:t>
            </a:r>
            <a:r>
              <a:rPr lang="it-IT" dirty="0">
                <a:latin typeface="Cambria" panose="02040503050406030204" pitchFamily="18" charset="0"/>
                <a:ea typeface="Cambria" panose="02040503050406030204" pitchFamily="18" charset="0"/>
              </a:rPr>
              <a:t>sostenere</a:t>
            </a:r>
            <a:r>
              <a:rPr lang="it-IT" spc="-65" dirty="0">
                <a:latin typeface="Cambria" panose="02040503050406030204" pitchFamily="18" charset="0"/>
                <a:ea typeface="Cambria" panose="02040503050406030204" pitchFamily="18" charset="0"/>
              </a:rPr>
              <a:t>.</a:t>
            </a:r>
          </a:p>
          <a:p>
            <a:pPr marL="12065" marR="490855">
              <a:lnSpc>
                <a:spcPct val="150000"/>
              </a:lnSpc>
              <a:spcBef>
                <a:spcPts val="575"/>
              </a:spcBef>
              <a:buClr>
                <a:srgbClr val="FFD200"/>
              </a:buClr>
              <a:buSzPct val="75000"/>
              <a:tabLst>
                <a:tab pos="373380" algn="l"/>
              </a:tabLst>
            </a:pPr>
            <a:r>
              <a:rPr lang="it-IT" spc="-65" dirty="0">
                <a:latin typeface="Cambria" panose="02040503050406030204" pitchFamily="18" charset="0"/>
                <a:ea typeface="Cambria" panose="02040503050406030204" pitchFamily="18" charset="0"/>
              </a:rPr>
              <a:t>N</a:t>
            </a:r>
            <a:r>
              <a:rPr lang="it-IT" dirty="0">
                <a:latin typeface="Cambria" panose="02040503050406030204" pitchFamily="18" charset="0"/>
                <a:ea typeface="Cambria" panose="02040503050406030204" pitchFamily="18" charset="0"/>
              </a:rPr>
              <a:t>el</a:t>
            </a:r>
            <a:r>
              <a:rPr lang="it-IT" spc="-40" dirty="0">
                <a:latin typeface="Cambria" panose="02040503050406030204" pitchFamily="18" charset="0"/>
                <a:ea typeface="Cambria" panose="02040503050406030204" pitchFamily="18" charset="0"/>
              </a:rPr>
              <a:t> </a:t>
            </a:r>
            <a:r>
              <a:rPr lang="it-IT" spc="65" dirty="0">
                <a:latin typeface="Cambria" panose="02040503050406030204" pitchFamily="18" charset="0"/>
                <a:ea typeface="Cambria" panose="02040503050406030204" pitchFamily="18" charset="0"/>
              </a:rPr>
              <a:t>caso</a:t>
            </a:r>
            <a:r>
              <a:rPr lang="it-IT" spc="-5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delle</a:t>
            </a:r>
            <a:r>
              <a:rPr lang="it-IT" spc="-3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discariche, ad esempio,</a:t>
            </a:r>
            <a:r>
              <a:rPr lang="it-IT" spc="-15" dirty="0">
                <a:latin typeface="Cambria" panose="02040503050406030204" pitchFamily="18" charset="0"/>
                <a:ea typeface="Cambria" panose="02040503050406030204" pitchFamily="18" charset="0"/>
              </a:rPr>
              <a:t> si devono valutare </a:t>
            </a:r>
            <a:r>
              <a:rPr lang="it-IT" dirty="0">
                <a:latin typeface="Cambria" panose="02040503050406030204" pitchFamily="18" charset="0"/>
                <a:ea typeface="Cambria" panose="02040503050406030204" pitchFamily="18" charset="0"/>
              </a:rPr>
              <a:t>gli</a:t>
            </a:r>
            <a:r>
              <a:rPr lang="it-IT" spc="-5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oneri</a:t>
            </a:r>
            <a:r>
              <a:rPr lang="it-IT" spc="-35" dirty="0">
                <a:latin typeface="Cambria" panose="02040503050406030204" pitchFamily="18" charset="0"/>
                <a:ea typeface="Cambria" panose="02040503050406030204" pitchFamily="18" charset="0"/>
              </a:rPr>
              <a:t> </a:t>
            </a:r>
            <a:r>
              <a:rPr lang="it-IT" spc="-10" dirty="0">
                <a:latin typeface="Cambria" panose="02040503050406030204" pitchFamily="18" charset="0"/>
                <a:ea typeface="Cambria" panose="02040503050406030204" pitchFamily="18" charset="0"/>
              </a:rPr>
              <a:t>relativi</a:t>
            </a:r>
            <a:r>
              <a:rPr lang="it-IT" spc="-45" dirty="0">
                <a:latin typeface="Cambria" panose="02040503050406030204" pitchFamily="18" charset="0"/>
                <a:ea typeface="Cambria" panose="02040503050406030204" pitchFamily="18" charset="0"/>
              </a:rPr>
              <a:t> </a:t>
            </a:r>
            <a:r>
              <a:rPr lang="it-IT" spc="-25" dirty="0">
                <a:latin typeface="Cambria" panose="02040503050406030204" pitchFamily="18" charset="0"/>
                <a:ea typeface="Cambria" panose="02040503050406030204" pitchFamily="18" charset="0"/>
              </a:rPr>
              <a:t>al </a:t>
            </a:r>
            <a:r>
              <a:rPr lang="it-IT" spc="-20" dirty="0">
                <a:latin typeface="Cambria" panose="02040503050406030204" pitchFamily="18" charset="0"/>
                <a:ea typeface="Cambria" panose="02040503050406030204" pitchFamily="18" charset="0"/>
              </a:rPr>
              <a:t>ripristino</a:t>
            </a:r>
            <a:r>
              <a:rPr lang="it-IT" spc="-3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delle</a:t>
            </a:r>
            <a:r>
              <a:rPr lang="it-IT" spc="1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condizioni</a:t>
            </a:r>
            <a:r>
              <a:rPr lang="it-IT" spc="3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iniziali</a:t>
            </a:r>
            <a:r>
              <a:rPr lang="it-IT" spc="3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dei</a:t>
            </a:r>
            <a:r>
              <a:rPr lang="it-IT" spc="-10" dirty="0">
                <a:latin typeface="Cambria" panose="02040503050406030204" pitchFamily="18" charset="0"/>
                <a:ea typeface="Cambria" panose="02040503050406030204" pitchFamily="18" charset="0"/>
              </a:rPr>
              <a:t> terreni.</a:t>
            </a:r>
          </a:p>
          <a:p>
            <a:pPr marL="12700" algn="just">
              <a:lnSpc>
                <a:spcPct val="200000"/>
              </a:lnSpc>
              <a:spcBef>
                <a:spcPts val="580"/>
              </a:spcBef>
              <a:buClr>
                <a:srgbClr val="808080"/>
              </a:buClr>
              <a:buSzPct val="75000"/>
              <a:tabLst>
                <a:tab pos="373380" algn="l"/>
              </a:tabLst>
            </a:pPr>
            <a:endParaRPr lang="it-IT" dirty="0">
              <a:solidFill>
                <a:srgbClr val="636363"/>
              </a:solidFill>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4261685505"/>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per passività potenziali –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946298" y="1593681"/>
            <a:ext cx="7740503" cy="5592493"/>
          </a:xfrm>
          <a:prstGeom prst="rect">
            <a:avLst/>
          </a:prstGeom>
          <a:noFill/>
        </p:spPr>
        <p:txBody>
          <a:bodyPr wrap="square">
            <a:spAutoFit/>
          </a:bodyPr>
          <a:lstStyle/>
          <a:p>
            <a:pPr marL="241300" marR="246379">
              <a:lnSpc>
                <a:spcPct val="150000"/>
              </a:lnSpc>
              <a:spcBef>
                <a:spcPts val="105"/>
              </a:spcBef>
            </a:pPr>
            <a:r>
              <a:rPr lang="it-IT" sz="1800" spc="-120" dirty="0">
                <a:solidFill>
                  <a:srgbClr val="636363"/>
                </a:solidFill>
                <a:latin typeface="Cambria" panose="02040503050406030204" pitchFamily="18" charset="0"/>
                <a:ea typeface="Cambria" panose="02040503050406030204" pitchFamily="18" charset="0"/>
                <a:cs typeface="Tahoma"/>
              </a:rPr>
              <a:t>Il</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spc="-40" dirty="0">
                <a:solidFill>
                  <a:srgbClr val="636363"/>
                </a:solidFill>
                <a:latin typeface="Cambria" panose="02040503050406030204" pitchFamily="18" charset="0"/>
                <a:ea typeface="Cambria" panose="02040503050406030204" pitchFamily="18" charset="0"/>
                <a:cs typeface="Tahoma"/>
              </a:rPr>
              <a:t>trattamento</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contabile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delle</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perdite</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derivanti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passività</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potenziali </a:t>
            </a:r>
            <a:r>
              <a:rPr lang="it-IT" sz="1800" dirty="0">
                <a:solidFill>
                  <a:srgbClr val="636363"/>
                </a:solidFill>
                <a:latin typeface="Cambria" panose="02040503050406030204" pitchFamily="18" charset="0"/>
                <a:ea typeface="Cambria" panose="02040503050406030204" pitchFamily="18" charset="0"/>
                <a:cs typeface="Tahoma"/>
              </a:rPr>
              <a:t>dipende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dai</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seguenti</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elementi:</a:t>
            </a:r>
            <a:endParaRPr lang="it-IT" sz="1800" dirty="0">
              <a:latin typeface="Cambria" panose="02040503050406030204" pitchFamily="18" charset="0"/>
              <a:ea typeface="Cambria" panose="02040503050406030204" pitchFamily="18" charset="0"/>
              <a:cs typeface="Tahoma"/>
            </a:endParaRPr>
          </a:p>
          <a:p>
            <a:pPr>
              <a:lnSpc>
                <a:spcPct val="150000"/>
              </a:lnSpc>
              <a:spcBef>
                <a:spcPts val="940"/>
              </a:spcBef>
            </a:pPr>
            <a:r>
              <a:rPr lang="it-IT" sz="1800" dirty="0">
                <a:latin typeface="Cambria" panose="02040503050406030204" pitchFamily="18" charset="0"/>
                <a:ea typeface="Cambria" panose="02040503050406030204" pitchFamily="18" charset="0"/>
                <a:cs typeface="Tahoma"/>
              </a:rPr>
              <a:t>1) </a:t>
            </a:r>
            <a:r>
              <a:rPr lang="it-IT" dirty="0">
                <a:solidFill>
                  <a:srgbClr val="636363"/>
                </a:solidFill>
                <a:latin typeface="Cambria" panose="02040503050406030204" pitchFamily="18" charset="0"/>
                <a:ea typeface="Cambria" panose="02040503050406030204" pitchFamily="18" charset="0"/>
                <a:cs typeface="Arial"/>
              </a:rPr>
              <a:t>da</a:t>
            </a:r>
            <a:r>
              <a:rPr lang="it-IT" sz="1800" dirty="0">
                <a:solidFill>
                  <a:srgbClr val="636363"/>
                </a:solidFill>
                <a:latin typeface="Cambria" panose="02040503050406030204" pitchFamily="18" charset="0"/>
                <a:ea typeface="Cambria" panose="02040503050406030204" pitchFamily="18" charset="0"/>
                <a:cs typeface="Arial"/>
              </a:rPr>
              <a:t>l</a:t>
            </a:r>
            <a:r>
              <a:rPr lang="it-IT" sz="1800" spc="-65" dirty="0">
                <a:solidFill>
                  <a:srgbClr val="636363"/>
                </a:solidFill>
                <a:latin typeface="Cambria" panose="02040503050406030204" pitchFamily="18" charset="0"/>
                <a:ea typeface="Cambria" panose="02040503050406030204" pitchFamily="18" charset="0"/>
                <a:cs typeface="Arial"/>
              </a:rPr>
              <a:t> </a:t>
            </a:r>
            <a:r>
              <a:rPr lang="it-IT" sz="1800" dirty="0">
                <a:solidFill>
                  <a:srgbClr val="636363"/>
                </a:solidFill>
                <a:latin typeface="Cambria" panose="02040503050406030204" pitchFamily="18" charset="0"/>
                <a:ea typeface="Cambria" panose="02040503050406030204" pitchFamily="18" charset="0"/>
                <a:cs typeface="Arial"/>
              </a:rPr>
              <a:t>grado</a:t>
            </a:r>
            <a:r>
              <a:rPr lang="it-IT" sz="1800" spc="-65" dirty="0">
                <a:solidFill>
                  <a:srgbClr val="636363"/>
                </a:solidFill>
                <a:latin typeface="Cambria" panose="02040503050406030204" pitchFamily="18" charset="0"/>
                <a:ea typeface="Cambria" panose="02040503050406030204" pitchFamily="18" charset="0"/>
                <a:cs typeface="Arial"/>
              </a:rPr>
              <a:t> </a:t>
            </a:r>
            <a:r>
              <a:rPr lang="it-IT" sz="1800" dirty="0">
                <a:solidFill>
                  <a:srgbClr val="636363"/>
                </a:solidFill>
                <a:latin typeface="Cambria" panose="02040503050406030204" pitchFamily="18" charset="0"/>
                <a:ea typeface="Cambria" panose="02040503050406030204" pitchFamily="18" charset="0"/>
                <a:cs typeface="Arial"/>
              </a:rPr>
              <a:t>di</a:t>
            </a:r>
            <a:r>
              <a:rPr lang="it-IT" sz="1800" spc="-45" dirty="0">
                <a:solidFill>
                  <a:srgbClr val="636363"/>
                </a:solidFill>
                <a:latin typeface="Cambria" panose="02040503050406030204" pitchFamily="18" charset="0"/>
                <a:ea typeface="Cambria" panose="02040503050406030204" pitchFamily="18" charset="0"/>
                <a:cs typeface="Arial"/>
              </a:rPr>
              <a:t> </a:t>
            </a:r>
            <a:r>
              <a:rPr lang="it-IT" sz="1800" dirty="0">
                <a:solidFill>
                  <a:srgbClr val="636363"/>
                </a:solidFill>
                <a:latin typeface="Cambria" panose="02040503050406030204" pitchFamily="18" charset="0"/>
                <a:ea typeface="Cambria" panose="02040503050406030204" pitchFamily="18" charset="0"/>
                <a:cs typeface="Arial"/>
              </a:rPr>
              <a:t>realizzazione</a:t>
            </a:r>
            <a:r>
              <a:rPr lang="it-IT" sz="1800" spc="-80" dirty="0">
                <a:solidFill>
                  <a:srgbClr val="636363"/>
                </a:solidFill>
                <a:latin typeface="Cambria" panose="02040503050406030204" pitchFamily="18" charset="0"/>
                <a:ea typeface="Cambria" panose="02040503050406030204" pitchFamily="18" charset="0"/>
                <a:cs typeface="Arial"/>
              </a:rPr>
              <a:t> </a:t>
            </a:r>
            <a:r>
              <a:rPr lang="it-IT" sz="1800" dirty="0">
                <a:solidFill>
                  <a:srgbClr val="636363"/>
                </a:solidFill>
                <a:latin typeface="Cambria" panose="02040503050406030204" pitchFamily="18" charset="0"/>
                <a:ea typeface="Cambria" panose="02040503050406030204" pitchFamily="18" charset="0"/>
                <a:cs typeface="Arial"/>
              </a:rPr>
              <a:t>dell’evento</a:t>
            </a:r>
            <a:r>
              <a:rPr lang="it-IT" sz="1800" spc="-40" dirty="0">
                <a:solidFill>
                  <a:srgbClr val="636363"/>
                </a:solidFill>
                <a:latin typeface="Cambria" panose="02040503050406030204" pitchFamily="18" charset="0"/>
                <a:ea typeface="Cambria" panose="02040503050406030204" pitchFamily="18" charset="0"/>
                <a:cs typeface="Arial"/>
              </a:rPr>
              <a:t> </a:t>
            </a:r>
            <a:r>
              <a:rPr lang="it-IT" sz="1800" spc="-10" dirty="0">
                <a:solidFill>
                  <a:srgbClr val="636363"/>
                </a:solidFill>
                <a:latin typeface="Cambria" panose="02040503050406030204" pitchFamily="18" charset="0"/>
                <a:ea typeface="Cambria" panose="02040503050406030204" pitchFamily="18" charset="0"/>
                <a:cs typeface="Arial"/>
              </a:rPr>
              <a:t>futuro</a:t>
            </a:r>
            <a:endParaRPr lang="it-IT" sz="1800" dirty="0">
              <a:latin typeface="Cambria" panose="02040503050406030204" pitchFamily="18" charset="0"/>
              <a:ea typeface="Cambria" panose="02040503050406030204" pitchFamily="18" charset="0"/>
              <a:cs typeface="Arial"/>
            </a:endParaRPr>
          </a:p>
          <a:p>
            <a:pPr marL="241300" marR="5080" indent="-21590" algn="just">
              <a:lnSpc>
                <a:spcPct val="150000"/>
              </a:lnSpc>
              <a:spcBef>
                <a:spcPts val="480"/>
              </a:spcBef>
            </a:pPr>
            <a:r>
              <a:rPr lang="it-IT" sz="1800" dirty="0">
                <a:solidFill>
                  <a:srgbClr val="636363"/>
                </a:solidFill>
                <a:latin typeface="Cambria" panose="02040503050406030204" pitchFamily="18" charset="0"/>
                <a:ea typeface="Cambria" panose="02040503050406030204" pitchFamily="18" charset="0"/>
                <a:cs typeface="Tahoma"/>
              </a:rPr>
              <a:t>Il revisore dovrà verificare che l’accantonamento</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a:t>
            </a:r>
            <a:r>
              <a:rPr lang="it-IT" sz="1800" spc="-10" dirty="0">
                <a:solidFill>
                  <a:srgbClr val="636363"/>
                </a:solidFill>
                <a:latin typeface="Cambria" panose="02040503050406030204" pitchFamily="18" charset="0"/>
                <a:ea typeface="Cambria" panose="02040503050406030204" pitchFamily="18" charset="0"/>
                <a:cs typeface="Tahoma"/>
              </a:rPr>
              <a:t> fondo</a:t>
            </a:r>
            <a:r>
              <a:rPr lang="it-IT" sz="1800" spc="-35" dirty="0">
                <a:solidFill>
                  <a:srgbClr val="636363"/>
                </a:solidFill>
                <a:latin typeface="Cambria" panose="02040503050406030204" pitchFamily="18" charset="0"/>
                <a:ea typeface="Cambria" panose="02040503050406030204" pitchFamily="18" charset="0"/>
                <a:cs typeface="Tahoma"/>
              </a:rPr>
              <a:t> sia stato effettuato nel momento in cui </a:t>
            </a:r>
            <a:r>
              <a:rPr lang="it-IT" sz="1800" dirty="0">
                <a:solidFill>
                  <a:srgbClr val="636363"/>
                </a:solidFill>
                <a:latin typeface="Cambria" panose="02040503050406030204" pitchFamily="18" charset="0"/>
                <a:ea typeface="Cambria" panose="02040503050406030204" pitchFamily="18" charset="0"/>
                <a:cs typeface="Tahoma"/>
              </a:rPr>
              <a:t>l’elemento</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cui </a:t>
            </a:r>
            <a:r>
              <a:rPr lang="it-IT" sz="1800" dirty="0">
                <a:solidFill>
                  <a:srgbClr val="636363"/>
                </a:solidFill>
                <a:latin typeface="Cambria" panose="02040503050406030204" pitchFamily="18" charset="0"/>
                <a:ea typeface="Cambria" panose="02040503050406030204" pitchFamily="18" charset="0"/>
                <a:cs typeface="Tahoma"/>
              </a:rPr>
              <a:t>scaturisce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la</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passività</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potenziale</a:t>
            </a:r>
            <a:r>
              <a:rPr lang="it-IT" sz="1800" spc="-15" dirty="0">
                <a:solidFill>
                  <a:srgbClr val="636363"/>
                </a:solidFill>
                <a:latin typeface="Cambria" panose="02040503050406030204" pitchFamily="18" charset="0"/>
                <a:ea typeface="Cambria" panose="02040503050406030204" pitchFamily="18" charset="0"/>
                <a:cs typeface="Tahoma"/>
              </a:rPr>
              <a:t> </a:t>
            </a:r>
            <a:r>
              <a:rPr lang="it-IT" spc="60" dirty="0">
                <a:solidFill>
                  <a:srgbClr val="636363"/>
                </a:solidFill>
                <a:latin typeface="Cambria" panose="02040503050406030204" pitchFamily="18" charset="0"/>
                <a:ea typeface="Cambria" panose="02040503050406030204" pitchFamily="18" charset="0"/>
                <a:cs typeface="Tahoma"/>
              </a:rPr>
              <a:t>sia</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b="1" dirty="0">
                <a:solidFill>
                  <a:srgbClr val="636363"/>
                </a:solidFill>
                <a:latin typeface="Cambria" panose="02040503050406030204" pitchFamily="18" charset="0"/>
                <a:ea typeface="Cambria" panose="02040503050406030204" pitchFamily="18" charset="0"/>
                <a:cs typeface="Arial"/>
              </a:rPr>
              <a:t>probabile</a:t>
            </a:r>
            <a:r>
              <a:rPr lang="it-IT" sz="1800" b="1" spc="75" dirty="0">
                <a:solidFill>
                  <a:srgbClr val="636363"/>
                </a:solidFill>
                <a:latin typeface="Cambria" panose="02040503050406030204" pitchFamily="18" charset="0"/>
                <a:ea typeface="Cambria" panose="02040503050406030204" pitchFamily="18" charset="0"/>
                <a:cs typeface="Arial"/>
              </a:rPr>
              <a:t> </a:t>
            </a:r>
            <a:r>
              <a:rPr lang="it-IT" sz="1800" dirty="0">
                <a:solidFill>
                  <a:srgbClr val="636363"/>
                </a:solidFill>
                <a:latin typeface="Cambria" panose="02040503050406030204" pitchFamily="18" charset="0"/>
                <a:ea typeface="Cambria" panose="02040503050406030204" pitchFamily="18" charset="0"/>
                <a:cs typeface="Tahoma"/>
              </a:rPr>
              <a:t>o</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perlomeno</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b="1" spc="-10" dirty="0">
                <a:solidFill>
                  <a:srgbClr val="636363"/>
                </a:solidFill>
                <a:latin typeface="Cambria" panose="02040503050406030204" pitchFamily="18" charset="0"/>
                <a:ea typeface="Cambria" panose="02040503050406030204" pitchFamily="18" charset="0"/>
                <a:cs typeface="Arial"/>
              </a:rPr>
              <a:t>possibile.</a:t>
            </a:r>
            <a:endParaRPr lang="it-IT" sz="1800" dirty="0">
              <a:latin typeface="Cambria" panose="02040503050406030204" pitchFamily="18" charset="0"/>
              <a:ea typeface="Cambria" panose="02040503050406030204" pitchFamily="18" charset="0"/>
              <a:cs typeface="Arial"/>
            </a:endParaRPr>
          </a:p>
          <a:p>
            <a:pPr>
              <a:lnSpc>
                <a:spcPct val="150000"/>
              </a:lnSpc>
              <a:spcBef>
                <a:spcPts val="1065"/>
              </a:spcBef>
            </a:pPr>
            <a:r>
              <a:rPr lang="it-IT" sz="1800" dirty="0">
                <a:latin typeface="Cambria" panose="02040503050406030204" pitchFamily="18" charset="0"/>
                <a:ea typeface="Cambria" panose="02040503050406030204" pitchFamily="18" charset="0"/>
                <a:cs typeface="Arial"/>
              </a:rPr>
              <a:t>2) </a:t>
            </a:r>
            <a:r>
              <a:rPr lang="it-IT" sz="1800" dirty="0">
                <a:solidFill>
                  <a:srgbClr val="636363"/>
                </a:solidFill>
                <a:latin typeface="Cambria" panose="02040503050406030204" pitchFamily="18" charset="0"/>
                <a:ea typeface="Cambria" panose="02040503050406030204" pitchFamily="18" charset="0"/>
                <a:cs typeface="Arial"/>
              </a:rPr>
              <a:t>dalla</a:t>
            </a:r>
            <a:r>
              <a:rPr lang="it-IT" sz="1800" spc="-45" dirty="0">
                <a:solidFill>
                  <a:srgbClr val="636363"/>
                </a:solidFill>
                <a:latin typeface="Cambria" panose="02040503050406030204" pitchFamily="18" charset="0"/>
                <a:ea typeface="Cambria" panose="02040503050406030204" pitchFamily="18" charset="0"/>
                <a:cs typeface="Arial"/>
              </a:rPr>
              <a:t> </a:t>
            </a:r>
            <a:r>
              <a:rPr lang="it-IT" sz="1800" dirty="0">
                <a:solidFill>
                  <a:srgbClr val="636363"/>
                </a:solidFill>
                <a:latin typeface="Cambria" panose="02040503050406030204" pitchFamily="18" charset="0"/>
                <a:ea typeface="Cambria" panose="02040503050406030204" pitchFamily="18" charset="0"/>
                <a:cs typeface="Arial"/>
              </a:rPr>
              <a:t>possibilità</a:t>
            </a:r>
            <a:r>
              <a:rPr lang="it-IT" sz="1800" spc="-45" dirty="0">
                <a:solidFill>
                  <a:srgbClr val="636363"/>
                </a:solidFill>
                <a:latin typeface="Cambria" panose="02040503050406030204" pitchFamily="18" charset="0"/>
                <a:ea typeface="Cambria" panose="02040503050406030204" pitchFamily="18" charset="0"/>
                <a:cs typeface="Arial"/>
              </a:rPr>
              <a:t> </a:t>
            </a:r>
            <a:r>
              <a:rPr lang="it-IT" sz="1800" dirty="0">
                <a:solidFill>
                  <a:srgbClr val="636363"/>
                </a:solidFill>
                <a:latin typeface="Cambria" panose="02040503050406030204" pitchFamily="18" charset="0"/>
                <a:ea typeface="Cambria" panose="02040503050406030204" pitchFamily="18" charset="0"/>
                <a:cs typeface="Arial"/>
              </a:rPr>
              <a:t>di</a:t>
            </a:r>
            <a:r>
              <a:rPr lang="it-IT" sz="1800" spc="-35" dirty="0">
                <a:solidFill>
                  <a:srgbClr val="636363"/>
                </a:solidFill>
                <a:latin typeface="Cambria" panose="02040503050406030204" pitchFamily="18" charset="0"/>
                <a:ea typeface="Cambria" panose="02040503050406030204" pitchFamily="18" charset="0"/>
                <a:cs typeface="Arial"/>
              </a:rPr>
              <a:t> </a:t>
            </a:r>
            <a:r>
              <a:rPr lang="it-IT" sz="1800" dirty="0">
                <a:solidFill>
                  <a:srgbClr val="636363"/>
                </a:solidFill>
                <a:latin typeface="Cambria" panose="02040503050406030204" pitchFamily="18" charset="0"/>
                <a:ea typeface="Cambria" panose="02040503050406030204" pitchFamily="18" charset="0"/>
                <a:cs typeface="Arial"/>
              </a:rPr>
              <a:t>stimare</a:t>
            </a:r>
            <a:r>
              <a:rPr lang="it-IT" sz="1800" spc="-35" dirty="0">
                <a:solidFill>
                  <a:srgbClr val="636363"/>
                </a:solidFill>
                <a:latin typeface="Cambria" panose="02040503050406030204" pitchFamily="18" charset="0"/>
                <a:ea typeface="Cambria" panose="02040503050406030204" pitchFamily="18" charset="0"/>
                <a:cs typeface="Arial"/>
              </a:rPr>
              <a:t> </a:t>
            </a:r>
            <a:r>
              <a:rPr lang="it-IT" sz="1800" dirty="0">
                <a:solidFill>
                  <a:srgbClr val="636363"/>
                </a:solidFill>
                <a:latin typeface="Cambria" panose="02040503050406030204" pitchFamily="18" charset="0"/>
                <a:ea typeface="Cambria" panose="02040503050406030204" pitchFamily="18" charset="0"/>
                <a:cs typeface="Arial"/>
              </a:rPr>
              <a:t>la</a:t>
            </a:r>
            <a:r>
              <a:rPr lang="it-IT" sz="1800" spc="-35" dirty="0">
                <a:solidFill>
                  <a:srgbClr val="636363"/>
                </a:solidFill>
                <a:latin typeface="Cambria" panose="02040503050406030204" pitchFamily="18" charset="0"/>
                <a:ea typeface="Cambria" panose="02040503050406030204" pitchFamily="18" charset="0"/>
                <a:cs typeface="Arial"/>
              </a:rPr>
              <a:t> </a:t>
            </a:r>
            <a:r>
              <a:rPr lang="it-IT" sz="1800" spc="-10" dirty="0">
                <a:solidFill>
                  <a:srgbClr val="636363"/>
                </a:solidFill>
                <a:latin typeface="Cambria" panose="02040503050406030204" pitchFamily="18" charset="0"/>
                <a:ea typeface="Cambria" panose="02040503050406030204" pitchFamily="18" charset="0"/>
                <a:cs typeface="Arial"/>
              </a:rPr>
              <a:t>perdite</a:t>
            </a:r>
            <a:endParaRPr lang="it-IT" sz="1800" dirty="0">
              <a:latin typeface="Cambria" panose="02040503050406030204" pitchFamily="18" charset="0"/>
              <a:ea typeface="Cambria" panose="02040503050406030204" pitchFamily="18" charset="0"/>
              <a:cs typeface="Arial"/>
            </a:endParaRPr>
          </a:p>
          <a:p>
            <a:pPr marL="241300" marR="38735" indent="-21590" algn="just">
              <a:lnSpc>
                <a:spcPct val="150000"/>
              </a:lnSpc>
              <a:spcBef>
                <a:spcPts val="480"/>
              </a:spcBef>
            </a:pPr>
            <a:r>
              <a:rPr lang="it-IT" sz="1800" spc="135" dirty="0">
                <a:solidFill>
                  <a:srgbClr val="636363"/>
                </a:solidFill>
                <a:latin typeface="Cambria" panose="02040503050406030204" pitchFamily="18" charset="0"/>
                <a:ea typeface="Cambria" panose="02040503050406030204" pitchFamily="18" charset="0"/>
                <a:cs typeface="Tahoma"/>
              </a:rPr>
              <a:t>Il revisore dovrà verificare che se</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l’evento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risulta</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probabile</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ma</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l’ammontare</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dell’onere</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connesso</a:t>
            </a:r>
            <a:r>
              <a:rPr lang="it-IT" sz="1800" spc="-105"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non </a:t>
            </a:r>
            <a:r>
              <a:rPr lang="it-IT" sz="1800" spc="60" dirty="0">
                <a:solidFill>
                  <a:srgbClr val="636363"/>
                </a:solidFill>
                <a:latin typeface="Cambria" panose="02040503050406030204" pitchFamily="18" charset="0"/>
                <a:ea typeface="Cambria" panose="02040503050406030204" pitchFamily="18" charset="0"/>
                <a:cs typeface="Tahoma"/>
              </a:rPr>
              <a:t>è</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suscettibile</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alcuna</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stima</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attendibile,</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non sia stato</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spc="-40" dirty="0">
                <a:solidFill>
                  <a:srgbClr val="636363"/>
                </a:solidFill>
                <a:latin typeface="Cambria" panose="02040503050406030204" pitchFamily="18" charset="0"/>
                <a:ea typeface="Cambria" panose="02040503050406030204" pitchFamily="18" charset="0"/>
                <a:cs typeface="Tahoma"/>
              </a:rPr>
              <a:t>effettuato</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uno </a:t>
            </a:r>
            <a:r>
              <a:rPr lang="it-IT" sz="1800" dirty="0">
                <a:solidFill>
                  <a:srgbClr val="636363"/>
                </a:solidFill>
                <a:latin typeface="Cambria" panose="02040503050406030204" pitchFamily="18" charset="0"/>
                <a:ea typeface="Cambria" panose="02040503050406030204" pitchFamily="18" charset="0"/>
                <a:cs typeface="Tahoma"/>
              </a:rPr>
              <a:t>stanziamento</a:t>
            </a:r>
            <a:r>
              <a:rPr lang="it-IT" sz="1800" spc="-114"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bilancio,</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ma</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ne</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andranno</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indicati</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nota</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integrativa </a:t>
            </a:r>
            <a:r>
              <a:rPr lang="it-IT" sz="1800" spc="-90" dirty="0">
                <a:solidFill>
                  <a:srgbClr val="636363"/>
                </a:solidFill>
                <a:latin typeface="Cambria" panose="02040503050406030204" pitchFamily="18" charset="0"/>
                <a:ea typeface="Cambria" panose="02040503050406030204" pitchFamily="18" charset="0"/>
                <a:cs typeface="Tahoma"/>
              </a:rPr>
              <a:t>tutti</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gli</a:t>
            </a:r>
            <a:r>
              <a:rPr lang="it-IT" sz="1800" spc="-9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elementi</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chiarificatori.</a:t>
            </a:r>
            <a:endParaRPr lang="it-IT" sz="1800" dirty="0">
              <a:latin typeface="Cambria" panose="02040503050406030204" pitchFamily="18" charset="0"/>
              <a:ea typeface="Cambria" panose="02040503050406030204" pitchFamily="18" charset="0"/>
              <a:cs typeface="Tahoma"/>
            </a:endParaRPr>
          </a:p>
          <a:p>
            <a:pPr marL="12700" algn="just">
              <a:lnSpc>
                <a:spcPct val="200000"/>
              </a:lnSpc>
              <a:spcBef>
                <a:spcPts val="580"/>
              </a:spcBef>
              <a:buClr>
                <a:srgbClr val="808080"/>
              </a:buClr>
              <a:buSzPct val="75000"/>
              <a:tabLst>
                <a:tab pos="373380" algn="l"/>
              </a:tabLst>
            </a:pPr>
            <a:endParaRPr lang="it-IT" dirty="0">
              <a:solidFill>
                <a:srgbClr val="636363"/>
              </a:solidFill>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1985498958"/>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119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per passività potenziali –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946298" y="1593681"/>
            <a:ext cx="7740503" cy="5207772"/>
          </a:xfrm>
          <a:prstGeom prst="rect">
            <a:avLst/>
          </a:prstGeom>
          <a:noFill/>
        </p:spPr>
        <p:txBody>
          <a:bodyPr wrap="square">
            <a:spAutoFit/>
          </a:bodyPr>
          <a:lstStyle/>
          <a:p>
            <a:pPr marL="241300" marR="306705" indent="-21590">
              <a:lnSpc>
                <a:spcPct val="150000"/>
              </a:lnSpc>
              <a:spcBef>
                <a:spcPts val="280"/>
              </a:spcBef>
            </a:pPr>
            <a:r>
              <a:rPr lang="it-IT" sz="1800" spc="55" dirty="0">
                <a:solidFill>
                  <a:srgbClr val="636363"/>
                </a:solidFill>
                <a:latin typeface="Cambria" panose="02040503050406030204" pitchFamily="18" charset="0"/>
                <a:ea typeface="Cambria" panose="02040503050406030204" pitchFamily="18" charset="0"/>
                <a:cs typeface="Tahoma"/>
              </a:rPr>
              <a:t>Sono fondi stanziati </a:t>
            </a:r>
            <a:r>
              <a:rPr lang="it-IT" sz="1800" spc="60" dirty="0">
                <a:solidFill>
                  <a:srgbClr val="636363"/>
                </a:solidFill>
                <a:latin typeface="Cambria" panose="02040503050406030204" pitchFamily="18" charset="0"/>
                <a:ea typeface="Cambria" panose="02040503050406030204" pitchFamily="18" charset="0"/>
                <a:cs typeface="Tahoma"/>
              </a:rPr>
              <a:t>a</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copertura</a:t>
            </a:r>
            <a:r>
              <a:rPr lang="it-IT" sz="1800" spc="-114"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di </a:t>
            </a:r>
            <a:r>
              <a:rPr lang="it-IT" sz="1800" dirty="0">
                <a:solidFill>
                  <a:srgbClr val="636363"/>
                </a:solidFill>
                <a:latin typeface="Cambria" panose="02040503050406030204" pitchFamily="18" charset="0"/>
                <a:ea typeface="Cambria" panose="02040503050406030204" pitchFamily="18" charset="0"/>
                <a:cs typeface="Tahoma"/>
              </a:rPr>
              <a:t>passività</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potenziali</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sono:</a:t>
            </a:r>
            <a:endParaRPr lang="it-IT" sz="1800" dirty="0">
              <a:latin typeface="Cambria" panose="02040503050406030204" pitchFamily="18" charset="0"/>
              <a:ea typeface="Cambria" panose="02040503050406030204" pitchFamily="18" charset="0"/>
              <a:cs typeface="Tahoma"/>
            </a:endParaRPr>
          </a:p>
          <a:p>
            <a:pPr marL="12700">
              <a:lnSpc>
                <a:spcPct val="150000"/>
              </a:lnSpc>
              <a:buClr>
                <a:srgbClr val="FFD200"/>
              </a:buClr>
              <a:buSzPct val="75000"/>
              <a:tabLst>
                <a:tab pos="241300" algn="l"/>
              </a:tabLst>
            </a:pPr>
            <a:r>
              <a:rPr lang="it-IT" sz="1800" dirty="0">
                <a:solidFill>
                  <a:srgbClr val="636363"/>
                </a:solidFill>
                <a:latin typeface="Cambria" panose="02040503050406030204" pitchFamily="18" charset="0"/>
                <a:ea typeface="Cambria" panose="02040503050406030204" pitchFamily="18" charset="0"/>
                <a:cs typeface="Tahoma"/>
              </a:rPr>
              <a:t>1) </a:t>
            </a:r>
            <a:r>
              <a:rPr lang="it-IT" sz="1800" b="1" dirty="0">
                <a:solidFill>
                  <a:srgbClr val="636363"/>
                </a:solidFill>
                <a:latin typeface="Cambria" panose="02040503050406030204" pitchFamily="18" charset="0"/>
                <a:ea typeface="Cambria" panose="02040503050406030204" pitchFamily="18" charset="0"/>
                <a:cs typeface="Tahoma"/>
              </a:rPr>
              <a:t>Fondo</a:t>
            </a:r>
            <a:r>
              <a:rPr lang="it-IT" sz="1800" b="1" spc="-50" dirty="0">
                <a:solidFill>
                  <a:srgbClr val="636363"/>
                </a:solidFill>
                <a:latin typeface="Cambria" panose="02040503050406030204" pitchFamily="18" charset="0"/>
                <a:ea typeface="Cambria" panose="02040503050406030204" pitchFamily="18" charset="0"/>
                <a:cs typeface="Tahoma"/>
              </a:rPr>
              <a:t> </a:t>
            </a:r>
            <a:r>
              <a:rPr lang="it-IT" sz="1800" b="1" spc="-35" dirty="0">
                <a:solidFill>
                  <a:srgbClr val="636363"/>
                </a:solidFill>
                <a:latin typeface="Cambria" panose="02040503050406030204" pitchFamily="18" charset="0"/>
                <a:ea typeface="Cambria" panose="02040503050406030204" pitchFamily="18" charset="0"/>
                <a:cs typeface="Tahoma"/>
              </a:rPr>
              <a:t>liti</a:t>
            </a:r>
            <a:r>
              <a:rPr lang="it-IT" sz="1800" b="1" spc="-15" dirty="0">
                <a:solidFill>
                  <a:srgbClr val="636363"/>
                </a:solidFill>
                <a:latin typeface="Cambria" panose="02040503050406030204" pitchFamily="18" charset="0"/>
                <a:ea typeface="Cambria" panose="02040503050406030204" pitchFamily="18" charset="0"/>
                <a:cs typeface="Tahoma"/>
              </a:rPr>
              <a:t> </a:t>
            </a:r>
            <a:r>
              <a:rPr lang="it-IT" sz="1800" b="1" spc="60" dirty="0">
                <a:solidFill>
                  <a:srgbClr val="636363"/>
                </a:solidFill>
                <a:latin typeface="Cambria" panose="02040503050406030204" pitchFamily="18" charset="0"/>
                <a:ea typeface="Cambria" panose="02040503050406030204" pitchFamily="18" charset="0"/>
                <a:cs typeface="Tahoma"/>
              </a:rPr>
              <a:t>e</a:t>
            </a:r>
            <a:r>
              <a:rPr lang="it-IT" sz="1800" b="1" spc="-35" dirty="0">
                <a:solidFill>
                  <a:srgbClr val="636363"/>
                </a:solidFill>
                <a:latin typeface="Cambria" panose="02040503050406030204" pitchFamily="18" charset="0"/>
                <a:ea typeface="Cambria" panose="02040503050406030204" pitchFamily="18" charset="0"/>
                <a:cs typeface="Tahoma"/>
              </a:rPr>
              <a:t> </a:t>
            </a:r>
            <a:r>
              <a:rPr lang="it-IT" sz="1800" b="1" spc="-10" dirty="0">
                <a:solidFill>
                  <a:srgbClr val="636363"/>
                </a:solidFill>
                <a:latin typeface="Cambria" panose="02040503050406030204" pitchFamily="18" charset="0"/>
                <a:ea typeface="Cambria" panose="02040503050406030204" pitchFamily="18" charset="0"/>
                <a:cs typeface="Tahoma"/>
              </a:rPr>
              <a:t>penalità</a:t>
            </a:r>
            <a:r>
              <a:rPr lang="it-IT" sz="1800" spc="-10" dirty="0">
                <a:solidFill>
                  <a:srgbClr val="636363"/>
                </a:solidFill>
                <a:latin typeface="Cambria" panose="02040503050406030204" pitchFamily="18" charset="0"/>
                <a:ea typeface="Cambria" panose="02040503050406030204" pitchFamily="18" charset="0"/>
                <a:cs typeface="Tahoma"/>
              </a:rPr>
              <a:t>.</a:t>
            </a:r>
          </a:p>
          <a:p>
            <a:pPr marL="298450" indent="-285750">
              <a:lnSpc>
                <a:spcPct val="150000"/>
              </a:lnSpc>
              <a:buClr>
                <a:srgbClr val="FFD200"/>
              </a:buClr>
              <a:buSzPct val="75000"/>
              <a:buFontTx/>
              <a:buChar char="-"/>
              <a:tabLst>
                <a:tab pos="241300" algn="l"/>
              </a:tabLst>
            </a:pPr>
            <a:r>
              <a:rPr lang="it-IT" sz="1800" spc="-10" dirty="0">
                <a:solidFill>
                  <a:srgbClr val="636363"/>
                </a:solidFill>
                <a:latin typeface="Cambria" panose="02040503050406030204" pitchFamily="18" charset="0"/>
                <a:ea typeface="Cambria" panose="02040503050406030204" pitchFamily="18" charset="0"/>
                <a:cs typeface="Tahoma"/>
              </a:rPr>
              <a:t>In presenza di</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spc="60" dirty="0">
                <a:solidFill>
                  <a:srgbClr val="636363"/>
                </a:solidFill>
                <a:latin typeface="Cambria" panose="02040503050406030204" pitchFamily="18" charset="0"/>
                <a:ea typeface="Cambria" panose="02040503050406030204" pitchFamily="18" charset="0"/>
                <a:cs typeface="Tahoma"/>
              </a:rPr>
              <a:t>cause</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legali</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nelle</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quali</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l’impresa</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sia</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convenuta, il revisore dovrà verificare che la società abbia valutato il</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rischio</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55" dirty="0">
                <a:solidFill>
                  <a:srgbClr val="636363"/>
                </a:solidFill>
                <a:latin typeface="Cambria" panose="02040503050406030204" pitchFamily="18" charset="0"/>
                <a:ea typeface="Cambria" panose="02040503050406030204" pitchFamily="18" charset="0"/>
                <a:cs typeface="Tahoma"/>
              </a:rPr>
              <a:t>futuro</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sostenimento</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oneri</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qualora</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l’esito</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della </a:t>
            </a:r>
            <a:r>
              <a:rPr lang="it-IT" sz="1800" dirty="0">
                <a:solidFill>
                  <a:srgbClr val="636363"/>
                </a:solidFill>
                <a:latin typeface="Cambria" panose="02040503050406030204" pitchFamily="18" charset="0"/>
                <a:ea typeface="Cambria" panose="02040503050406030204" pitchFamily="18" charset="0"/>
                <a:cs typeface="Tahoma"/>
              </a:rPr>
              <a:t>vertenza,</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giudiziale</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stragiudiziale, sia</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sfavorevole</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alla società.</a:t>
            </a:r>
          </a:p>
          <a:p>
            <a:pPr marL="12700" algn="just">
              <a:lnSpc>
                <a:spcPct val="150000"/>
              </a:lnSpc>
              <a:buClr>
                <a:srgbClr val="FFD200"/>
              </a:buClr>
              <a:buSzPct val="75000"/>
              <a:tabLst>
                <a:tab pos="241300" algn="l"/>
              </a:tabLst>
            </a:pPr>
            <a:r>
              <a:rPr lang="it-IT" spc="-10" dirty="0">
                <a:solidFill>
                  <a:srgbClr val="636363"/>
                </a:solidFill>
                <a:latin typeface="Cambria" panose="02040503050406030204" pitchFamily="18" charset="0"/>
                <a:ea typeface="Cambria" panose="02040503050406030204" pitchFamily="18" charset="0"/>
                <a:cs typeface="Tahoma"/>
              </a:rPr>
              <a:t>2) </a:t>
            </a:r>
            <a:r>
              <a:rPr lang="it-IT" sz="1800" b="1" dirty="0">
                <a:solidFill>
                  <a:srgbClr val="636363"/>
                </a:solidFill>
                <a:latin typeface="Cambria" panose="02040503050406030204" pitchFamily="18" charset="0"/>
                <a:ea typeface="Cambria" panose="02040503050406030204" pitchFamily="18" charset="0"/>
                <a:cs typeface="Tahoma"/>
              </a:rPr>
              <a:t>Fondo</a:t>
            </a:r>
            <a:r>
              <a:rPr lang="it-IT" sz="1800" b="1" spc="-25" dirty="0">
                <a:solidFill>
                  <a:srgbClr val="636363"/>
                </a:solidFill>
                <a:latin typeface="Cambria" panose="02040503050406030204" pitchFamily="18" charset="0"/>
                <a:ea typeface="Cambria" panose="02040503050406030204" pitchFamily="18" charset="0"/>
                <a:cs typeface="Tahoma"/>
              </a:rPr>
              <a:t> </a:t>
            </a:r>
            <a:r>
              <a:rPr lang="it-IT" sz="1800" b="1" dirty="0">
                <a:solidFill>
                  <a:srgbClr val="636363"/>
                </a:solidFill>
                <a:latin typeface="Cambria" panose="02040503050406030204" pitchFamily="18" charset="0"/>
                <a:ea typeface="Cambria" panose="02040503050406030204" pitchFamily="18" charset="0"/>
                <a:cs typeface="Tahoma"/>
              </a:rPr>
              <a:t>per</a:t>
            </a:r>
            <a:r>
              <a:rPr lang="it-IT" sz="1800" b="1" spc="-15" dirty="0">
                <a:solidFill>
                  <a:srgbClr val="636363"/>
                </a:solidFill>
                <a:latin typeface="Cambria" panose="02040503050406030204" pitchFamily="18" charset="0"/>
                <a:ea typeface="Cambria" panose="02040503050406030204" pitchFamily="18" charset="0"/>
                <a:cs typeface="Tahoma"/>
              </a:rPr>
              <a:t> </a:t>
            </a:r>
            <a:r>
              <a:rPr lang="it-IT" sz="1800" b="1" dirty="0">
                <a:solidFill>
                  <a:srgbClr val="636363"/>
                </a:solidFill>
                <a:latin typeface="Cambria" panose="02040503050406030204" pitchFamily="18" charset="0"/>
                <a:ea typeface="Cambria" panose="02040503050406030204" pitchFamily="18" charset="0"/>
                <a:cs typeface="Tahoma"/>
              </a:rPr>
              <a:t>garanzie</a:t>
            </a:r>
            <a:r>
              <a:rPr lang="it-IT" sz="1800" b="1" spc="-20" dirty="0">
                <a:solidFill>
                  <a:srgbClr val="636363"/>
                </a:solidFill>
                <a:latin typeface="Cambria" panose="02040503050406030204" pitchFamily="18" charset="0"/>
                <a:ea typeface="Cambria" panose="02040503050406030204" pitchFamily="18" charset="0"/>
                <a:cs typeface="Tahoma"/>
              </a:rPr>
              <a:t> </a:t>
            </a:r>
            <a:r>
              <a:rPr lang="it-IT" sz="1800" b="1" dirty="0">
                <a:solidFill>
                  <a:srgbClr val="636363"/>
                </a:solidFill>
                <a:latin typeface="Cambria" panose="02040503050406030204" pitchFamily="18" charset="0"/>
                <a:ea typeface="Cambria" panose="02040503050406030204" pitchFamily="18" charset="0"/>
                <a:cs typeface="Tahoma"/>
              </a:rPr>
              <a:t>prestate</a:t>
            </a:r>
            <a:r>
              <a:rPr lang="it-IT" sz="1800" b="1" spc="-30" dirty="0">
                <a:solidFill>
                  <a:srgbClr val="636363"/>
                </a:solidFill>
                <a:latin typeface="Cambria" panose="02040503050406030204" pitchFamily="18" charset="0"/>
                <a:ea typeface="Cambria" panose="02040503050406030204" pitchFamily="18" charset="0"/>
                <a:cs typeface="Tahoma"/>
              </a:rPr>
              <a:t> </a:t>
            </a:r>
            <a:r>
              <a:rPr lang="it-IT" sz="1800" b="1" spc="60" dirty="0">
                <a:solidFill>
                  <a:srgbClr val="636363"/>
                </a:solidFill>
                <a:latin typeface="Cambria" panose="02040503050406030204" pitchFamily="18" charset="0"/>
                <a:ea typeface="Cambria" panose="02040503050406030204" pitchFamily="18" charset="0"/>
                <a:cs typeface="Tahoma"/>
              </a:rPr>
              <a:t>a</a:t>
            </a:r>
            <a:r>
              <a:rPr lang="it-IT" sz="1800" b="1" spc="-10" dirty="0">
                <a:solidFill>
                  <a:srgbClr val="636363"/>
                </a:solidFill>
                <a:latin typeface="Cambria" panose="02040503050406030204" pitchFamily="18" charset="0"/>
                <a:ea typeface="Cambria" panose="02040503050406030204" pitchFamily="18" charset="0"/>
                <a:cs typeface="Tahoma"/>
              </a:rPr>
              <a:t> terzi</a:t>
            </a:r>
            <a:endParaRPr lang="it-IT" sz="1800" spc="-10" dirty="0">
              <a:solidFill>
                <a:srgbClr val="636363"/>
              </a:solidFill>
              <a:latin typeface="Cambria" panose="02040503050406030204" pitchFamily="18" charset="0"/>
              <a:ea typeface="Cambria" panose="02040503050406030204" pitchFamily="18" charset="0"/>
              <a:cs typeface="Tahoma"/>
            </a:endParaRPr>
          </a:p>
          <a:p>
            <a:pPr marL="12700" algn="just">
              <a:lnSpc>
                <a:spcPct val="150000"/>
              </a:lnSpc>
              <a:buClr>
                <a:srgbClr val="FFD200"/>
              </a:buClr>
              <a:buSzPct val="75000"/>
              <a:tabLst>
                <a:tab pos="241300" algn="l"/>
              </a:tabLst>
            </a:pPr>
            <a:r>
              <a:rPr lang="it-IT" spc="-10" dirty="0">
                <a:solidFill>
                  <a:srgbClr val="636363"/>
                </a:solidFill>
                <a:latin typeface="Cambria" panose="02040503050406030204" pitchFamily="18" charset="0"/>
                <a:ea typeface="Cambria" panose="02040503050406030204" pitchFamily="18" charset="0"/>
                <a:cs typeface="Tahoma"/>
              </a:rPr>
              <a:t>In presenza di garanzie prestate a terzi da parte della società oggetto di revisione, il Revisore dovrà verificare che,</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nel</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65" dirty="0">
                <a:solidFill>
                  <a:srgbClr val="636363"/>
                </a:solidFill>
                <a:latin typeface="Cambria" panose="02040503050406030204" pitchFamily="18" charset="0"/>
                <a:ea typeface="Cambria" panose="02040503050406030204" pitchFamily="18" charset="0"/>
                <a:cs typeface="Tahoma"/>
              </a:rPr>
              <a:t>caso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probabile</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escussione</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delle</a:t>
            </a:r>
            <a:r>
              <a:rPr lang="it-IT" sz="1800" spc="-30" dirty="0">
                <a:solidFill>
                  <a:srgbClr val="636363"/>
                </a:solidFill>
                <a:latin typeface="Cambria" panose="02040503050406030204" pitchFamily="18" charset="0"/>
                <a:ea typeface="Cambria" panose="02040503050406030204" pitchFamily="18" charset="0"/>
                <a:cs typeface="Tahoma"/>
              </a:rPr>
              <a:t> garanzie prestate a terzi, la società abbia stanziato </a:t>
            </a:r>
            <a:r>
              <a:rPr lang="it-IT" sz="1800" spc="-25" dirty="0">
                <a:solidFill>
                  <a:srgbClr val="636363"/>
                </a:solidFill>
                <a:latin typeface="Cambria" panose="02040503050406030204" pitchFamily="18" charset="0"/>
                <a:ea typeface="Cambria" panose="02040503050406030204" pitchFamily="18" charset="0"/>
                <a:cs typeface="Tahoma"/>
              </a:rPr>
              <a:t>in </a:t>
            </a:r>
            <a:r>
              <a:rPr lang="it-IT" sz="1800" dirty="0">
                <a:solidFill>
                  <a:srgbClr val="636363"/>
                </a:solidFill>
                <a:latin typeface="Cambria" panose="02040503050406030204" pitchFamily="18" charset="0"/>
                <a:ea typeface="Cambria" panose="02040503050406030204" pitchFamily="18" charset="0"/>
                <a:cs typeface="Tahoma"/>
              </a:rPr>
              <a:t>bilancio</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un</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accantonamento</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specifico.</a:t>
            </a:r>
            <a:endParaRPr lang="it-IT" sz="1800" dirty="0">
              <a:latin typeface="Cambria" panose="02040503050406030204" pitchFamily="18" charset="0"/>
              <a:ea typeface="Cambria" panose="02040503050406030204" pitchFamily="18" charset="0"/>
              <a:cs typeface="Tahoma"/>
            </a:endParaRPr>
          </a:p>
          <a:p>
            <a:pPr marL="12700" algn="just">
              <a:lnSpc>
                <a:spcPct val="200000"/>
              </a:lnSpc>
              <a:spcBef>
                <a:spcPts val="580"/>
              </a:spcBef>
              <a:buClr>
                <a:srgbClr val="808080"/>
              </a:buClr>
              <a:buSzPct val="75000"/>
              <a:tabLst>
                <a:tab pos="373380" algn="l"/>
              </a:tabLst>
            </a:pPr>
            <a:endParaRPr lang="it-IT" dirty="0">
              <a:solidFill>
                <a:srgbClr val="636363"/>
              </a:solidFill>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174496175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4B8ACFF-1C50-B1A0-183C-E9CE00E205E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9459" name="Group 25">
            <a:extLst>
              <a:ext uri="{FF2B5EF4-FFF2-40B4-BE49-F238E27FC236}">
                <a16:creationId xmlns:a16="http://schemas.microsoft.com/office/drawing/2014/main" id="{73622403-CC5E-2E7B-7903-FBEF4342498F}"/>
              </a:ext>
            </a:extLst>
          </p:cNvPr>
          <p:cNvGrpSpPr>
            <a:grpSpLocks/>
          </p:cNvGrpSpPr>
          <p:nvPr/>
        </p:nvGrpSpPr>
        <p:grpSpPr bwMode="auto">
          <a:xfrm>
            <a:off x="92075" y="212725"/>
            <a:ext cx="1036638" cy="884238"/>
            <a:chOff x="200590" y="418099"/>
            <a:chExt cx="1035539" cy="884136"/>
          </a:xfrm>
        </p:grpSpPr>
        <p:grpSp>
          <p:nvGrpSpPr>
            <p:cNvPr id="19462" name="Group 26">
              <a:extLst>
                <a:ext uri="{FF2B5EF4-FFF2-40B4-BE49-F238E27FC236}">
                  <a16:creationId xmlns:a16="http://schemas.microsoft.com/office/drawing/2014/main" id="{A59E97A1-34F9-81EA-A4D5-12752792D98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659D943-CF87-A4D0-991D-9408A745FA9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9467" name="Group 31">
                <a:extLst>
                  <a:ext uri="{FF2B5EF4-FFF2-40B4-BE49-F238E27FC236}">
                    <a16:creationId xmlns:a16="http://schemas.microsoft.com/office/drawing/2014/main" id="{CB59AC3A-3DC8-7EC0-B763-AA8A21E7E6CE}"/>
                  </a:ext>
                </a:extLst>
              </p:cNvPr>
              <p:cNvGrpSpPr>
                <a:grpSpLocks/>
              </p:cNvGrpSpPr>
              <p:nvPr/>
            </p:nvGrpSpPr>
            <p:grpSpPr bwMode="auto">
              <a:xfrm>
                <a:off x="1604481" y="615882"/>
                <a:ext cx="886681" cy="461665"/>
                <a:chOff x="1604481" y="615882"/>
                <a:chExt cx="886681" cy="461665"/>
              </a:xfrm>
            </p:grpSpPr>
            <p:sp>
              <p:nvSpPr>
                <p:cNvPr id="19468" name="TextBox 32">
                  <a:extLst>
                    <a:ext uri="{FF2B5EF4-FFF2-40B4-BE49-F238E27FC236}">
                      <a16:creationId xmlns:a16="http://schemas.microsoft.com/office/drawing/2014/main" id="{FF9090E1-000F-2EF6-4B7C-BCE6C4AF471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7D3A1DA-ED75-4340-A27C-39398F1BB53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9469" name="TextBox 33">
                  <a:extLst>
                    <a:ext uri="{FF2B5EF4-FFF2-40B4-BE49-F238E27FC236}">
                      <a16:creationId xmlns:a16="http://schemas.microsoft.com/office/drawing/2014/main" id="{EA607E7B-5637-F616-D5AF-5BB5A498B71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9463" name="Group 27">
              <a:extLst>
                <a:ext uri="{FF2B5EF4-FFF2-40B4-BE49-F238E27FC236}">
                  <a16:creationId xmlns:a16="http://schemas.microsoft.com/office/drawing/2014/main" id="{70C02331-CCF5-D71F-5CEE-9A14C305E13F}"/>
                </a:ext>
              </a:extLst>
            </p:cNvPr>
            <p:cNvGrpSpPr>
              <a:grpSpLocks/>
            </p:cNvGrpSpPr>
            <p:nvPr/>
          </p:nvGrpSpPr>
          <p:grpSpPr bwMode="auto">
            <a:xfrm>
              <a:off x="200590" y="843937"/>
              <a:ext cx="1035539" cy="458298"/>
              <a:chOff x="224691" y="1351963"/>
              <a:chExt cx="1035539" cy="458298"/>
            </a:xfrm>
          </p:grpSpPr>
          <p:sp>
            <p:nvSpPr>
              <p:cNvPr id="19464" name="TextBox 28">
                <a:extLst>
                  <a:ext uri="{FF2B5EF4-FFF2-40B4-BE49-F238E27FC236}">
                    <a16:creationId xmlns:a16="http://schemas.microsoft.com/office/drawing/2014/main" id="{9C05DB70-74FF-746C-8A9F-1C7630A9E74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9465" name="TextBox 29">
                <a:extLst>
                  <a:ext uri="{FF2B5EF4-FFF2-40B4-BE49-F238E27FC236}">
                    <a16:creationId xmlns:a16="http://schemas.microsoft.com/office/drawing/2014/main" id="{E5DDF7CA-F7BC-0FC8-737B-FDBA2A98FCB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9460" name="Titolo 1">
            <a:extLst>
              <a:ext uri="{FF2B5EF4-FFF2-40B4-BE49-F238E27FC236}">
                <a16:creationId xmlns:a16="http://schemas.microsoft.com/office/drawing/2014/main" id="{6B64C564-C38E-8868-7F64-62F3D96E51A6}"/>
              </a:ext>
            </a:extLst>
          </p:cNvPr>
          <p:cNvSpPr>
            <a:spLocks noGrp="1"/>
          </p:cNvSpPr>
          <p:nvPr>
            <p:ph type="title"/>
          </p:nvPr>
        </p:nvSpPr>
        <p:spPr>
          <a:xfrm>
            <a:off x="457200" y="1462088"/>
            <a:ext cx="8137525" cy="5183187"/>
          </a:xfrm>
        </p:spPr>
        <p:txBody>
          <a:bodyPr/>
          <a:lstStyle/>
          <a:p>
            <a:pPr marL="702310" marR="664210" algn="l">
              <a:lnSpc>
                <a:spcPct val="150000"/>
              </a:lnSpc>
              <a:spcBef>
                <a:spcPts val="2160"/>
              </a:spcBef>
              <a:spcAft>
                <a:spcPts val="0"/>
              </a:spcAft>
            </a:pPr>
            <a:br>
              <a:rPr lang="it-IT" altLang="it-IT" sz="1400" dirty="0"/>
            </a:br>
            <a:r>
              <a:rPr lang="it-IT" altLang="it-IT" sz="1400" dirty="0"/>
              <a:t>l</a:t>
            </a: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r>
              <a:rPr lang="it-IT" sz="1800" dirty="0">
                <a:effectLst/>
                <a:latin typeface="Cambria" panose="02040503050406030204" pitchFamily="18" charset="0"/>
                <a:ea typeface="Cambria" panose="02040503050406030204" pitchFamily="18" charset="0"/>
                <a:cs typeface="Cambria" panose="02040503050406030204" pitchFamily="18" charset="0"/>
              </a:rPr>
              <a:t>La significatività operativa sarà utilizzata nelle selezioni delle conferme esterne e nell’esecuzione dei test di revisione legale sui saldi o sulle operazioni contabili ed è pari a € 29.940.</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Il Revisore dovrà porre attenzione alla soglia della significatività globale pari a € 49.900 e se dovesse individuare un cumulo di errori che superano questa soglia, il bilancio d’esercizio fornirebbe una rappresentazione errata e non corretta per gli utilizzatori del bilancio d’esercizio.</a:t>
            </a:r>
            <a:br>
              <a:rPr lang="it-IT" sz="1800" dirty="0">
                <a:effectLst/>
                <a:latin typeface="Cambria" panose="02040503050406030204" pitchFamily="18" charset="0"/>
                <a:ea typeface="Cambria" panose="02040503050406030204" pitchFamily="18" charset="0"/>
                <a:cs typeface="Cambria" panose="02040503050406030204" pitchFamily="18" charset="0"/>
              </a:rPr>
            </a:br>
            <a:br>
              <a:rPr lang="it-IT" altLang="it-IT" sz="1800" dirty="0"/>
            </a:br>
            <a:br>
              <a:rPr lang="it-IT" altLang="it-IT" sz="1400" dirty="0"/>
            </a:br>
            <a:br>
              <a:rPr lang="it-IT" altLang="it-IT" sz="1400" dirty="0"/>
            </a:br>
            <a:br>
              <a:rPr lang="it-IT" altLang="it-IT" sz="1400" dirty="0"/>
            </a:br>
            <a:br>
              <a:rPr lang="it-IT" altLang="it-IT" sz="1400" dirty="0"/>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20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endParaRPr lang="it-IT" altLang="it-IT" sz="3200" dirty="0"/>
          </a:p>
        </p:txBody>
      </p:sp>
      <p:sp>
        <p:nvSpPr>
          <p:cNvPr id="14" name="Titolo 1">
            <a:extLst>
              <a:ext uri="{FF2B5EF4-FFF2-40B4-BE49-F238E27FC236}">
                <a16:creationId xmlns:a16="http://schemas.microsoft.com/office/drawing/2014/main" id="{6E29ED5F-9BB4-910B-948E-0E1B74E25D7D}"/>
              </a:ext>
            </a:extLst>
          </p:cNvPr>
          <p:cNvSpPr txBox="1">
            <a:spLocks/>
          </p:cNvSpPr>
          <p:nvPr/>
        </p:nvSpPr>
        <p:spPr bwMode="auto">
          <a:xfrm>
            <a:off x="457200" y="946150"/>
            <a:ext cx="8229600" cy="4699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sz="1800" b="1" dirty="0">
                <a:solidFill>
                  <a:srgbClr val="FF0000"/>
                </a:solidFill>
                <a:effectLst/>
                <a:latin typeface="Georgia" panose="02040502050405020303" pitchFamily="18" charset="0"/>
                <a:ea typeface="Cambria" panose="02040503050406030204" pitchFamily="18" charset="0"/>
                <a:cs typeface="Cambria" panose="02040503050406030204" pitchFamily="18" charset="0"/>
              </a:rPr>
              <a:t>Il calcolo della significatività</a:t>
            </a:r>
            <a:br>
              <a:rPr lang="it-IT" altLang="it-IT" sz="3600" b="1" dirty="0">
                <a:solidFill>
                  <a:srgbClr val="FF0000"/>
                </a:solidFill>
              </a:rPr>
            </a:br>
            <a:endParaRPr lang="it-IT" altLang="it-IT" sz="3600" cap="small" dirty="0">
              <a:solidFill>
                <a:srgbClr val="FF0000"/>
              </a:solidFill>
            </a:endParaRPr>
          </a:p>
        </p:txBody>
      </p:sp>
    </p:spTree>
    <p:extLst>
      <p:ext uri="{BB962C8B-B14F-4D97-AF65-F5344CB8AC3E}">
        <p14:creationId xmlns:p14="http://schemas.microsoft.com/office/powerpoint/2010/main" val="24127355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imposte anche differite–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1109421" y="2318202"/>
            <a:ext cx="7240772" cy="2714782"/>
          </a:xfrm>
          <a:prstGeom prst="rect">
            <a:avLst/>
          </a:prstGeom>
          <a:noFill/>
        </p:spPr>
        <p:txBody>
          <a:bodyPr wrap="square">
            <a:spAutoFit/>
          </a:bodyPr>
          <a:lstStyle/>
          <a:p>
            <a:pPr marL="12700" marR="5080" indent="167640">
              <a:lnSpc>
                <a:spcPct val="150000"/>
              </a:lnSpc>
              <a:spcBef>
                <a:spcPts val="100"/>
              </a:spcBef>
            </a:pPr>
            <a:r>
              <a:rPr lang="it-IT" spc="-135" dirty="0">
                <a:latin typeface="Cambria" panose="02040503050406030204" pitchFamily="18" charset="0"/>
                <a:ea typeface="Cambria" panose="02040503050406030204" pitchFamily="18" charset="0"/>
              </a:rPr>
              <a:t>In presenza del  </a:t>
            </a:r>
            <a:r>
              <a:rPr lang="it-IT" dirty="0">
                <a:latin typeface="Cambria" panose="02040503050406030204" pitchFamily="18" charset="0"/>
                <a:ea typeface="Cambria" panose="02040503050406030204" pitchFamily="18" charset="0"/>
              </a:rPr>
              <a:t>fondo</a:t>
            </a:r>
            <a:r>
              <a:rPr lang="it-IT" spc="-14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imposte in bilancio, il Revisore dovrà verificare che il fondo</a:t>
            </a:r>
            <a:r>
              <a:rPr lang="it-IT" spc="-11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non</a:t>
            </a:r>
            <a:r>
              <a:rPr lang="it-IT" spc="-10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comprenda</a:t>
            </a:r>
            <a:r>
              <a:rPr lang="it-IT" spc="-10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i</a:t>
            </a:r>
            <a:r>
              <a:rPr lang="it-IT" spc="-110" dirty="0">
                <a:latin typeface="Cambria" panose="02040503050406030204" pitchFamily="18" charset="0"/>
                <a:ea typeface="Cambria" panose="02040503050406030204" pitchFamily="18" charset="0"/>
              </a:rPr>
              <a:t> </a:t>
            </a:r>
            <a:r>
              <a:rPr lang="it-IT" spc="-10" dirty="0">
                <a:latin typeface="Cambria" panose="02040503050406030204" pitchFamily="18" charset="0"/>
                <a:ea typeface="Cambria" panose="02040503050406030204" pitchFamily="18" charset="0"/>
              </a:rPr>
              <a:t>debiti</a:t>
            </a:r>
            <a:r>
              <a:rPr lang="it-IT" spc="-100" dirty="0">
                <a:latin typeface="Cambria" panose="02040503050406030204" pitchFamily="18" charset="0"/>
                <a:ea typeface="Cambria" panose="02040503050406030204" pitchFamily="18" charset="0"/>
              </a:rPr>
              <a:t> </a:t>
            </a:r>
            <a:r>
              <a:rPr lang="it-IT" spc="-40" dirty="0">
                <a:latin typeface="Cambria" panose="02040503050406030204" pitchFamily="18" charset="0"/>
                <a:ea typeface="Cambria" panose="02040503050406030204" pitchFamily="18" charset="0"/>
              </a:rPr>
              <a:t>tributari</a:t>
            </a:r>
            <a:r>
              <a:rPr lang="it-IT" spc="-114" dirty="0">
                <a:latin typeface="Cambria" panose="02040503050406030204" pitchFamily="18" charset="0"/>
                <a:ea typeface="Cambria" panose="02040503050406030204" pitchFamily="18" charset="0"/>
              </a:rPr>
              <a:t> </a:t>
            </a:r>
            <a:r>
              <a:rPr lang="it-IT" spc="-10" dirty="0">
                <a:latin typeface="Cambria" panose="02040503050406030204" pitchFamily="18" charset="0"/>
                <a:ea typeface="Cambria" panose="02040503050406030204" pitchFamily="18" charset="0"/>
              </a:rPr>
              <a:t>relativi</a:t>
            </a:r>
            <a:r>
              <a:rPr lang="it-IT" spc="-90" dirty="0">
                <a:latin typeface="Cambria" panose="02040503050406030204" pitchFamily="18" charset="0"/>
                <a:ea typeface="Cambria" panose="02040503050406030204" pitchFamily="18" charset="0"/>
              </a:rPr>
              <a:t> </a:t>
            </a:r>
            <a:r>
              <a:rPr lang="it-IT" spc="-20" dirty="0">
                <a:latin typeface="Cambria" panose="02040503050406030204" pitchFamily="18" charset="0"/>
                <a:ea typeface="Cambria" panose="02040503050406030204" pitchFamily="18" charset="0"/>
              </a:rPr>
              <a:t>alle </a:t>
            </a:r>
            <a:r>
              <a:rPr lang="it-IT" dirty="0">
                <a:latin typeface="Cambria" panose="02040503050406030204" pitchFamily="18" charset="0"/>
                <a:ea typeface="Cambria" panose="02040503050406030204" pitchFamily="18" charset="0"/>
              </a:rPr>
              <a:t>imposte</a:t>
            </a:r>
            <a:r>
              <a:rPr lang="it-IT" spc="2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dell’esercizio,</a:t>
            </a:r>
            <a:r>
              <a:rPr lang="it-IT" spc="9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che</a:t>
            </a:r>
            <a:r>
              <a:rPr lang="it-IT" spc="4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sono</a:t>
            </a:r>
            <a:r>
              <a:rPr lang="it-IT" spc="3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classificati</a:t>
            </a:r>
            <a:r>
              <a:rPr lang="it-IT" spc="7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nei</a:t>
            </a:r>
            <a:r>
              <a:rPr lang="it-IT" spc="70" dirty="0">
                <a:latin typeface="Cambria" panose="02040503050406030204" pitchFamily="18" charset="0"/>
                <a:ea typeface="Cambria" panose="02040503050406030204" pitchFamily="18" charset="0"/>
              </a:rPr>
              <a:t> </a:t>
            </a:r>
            <a:r>
              <a:rPr lang="it-IT" i="1" spc="-10" dirty="0">
                <a:latin typeface="Cambria" panose="02040503050406030204" pitchFamily="18" charset="0"/>
                <a:ea typeface="Cambria" panose="02040503050406030204" pitchFamily="18" charset="0"/>
                <a:cs typeface="Arial"/>
              </a:rPr>
              <a:t>Debiti </a:t>
            </a:r>
            <a:r>
              <a:rPr lang="it-IT" i="1" dirty="0">
                <a:latin typeface="Cambria" panose="02040503050406030204" pitchFamily="18" charset="0"/>
                <a:ea typeface="Cambria" panose="02040503050406030204" pitchFamily="18" charset="0"/>
                <a:cs typeface="Arial"/>
              </a:rPr>
              <a:t>tributari</a:t>
            </a:r>
            <a:r>
              <a:rPr lang="it-IT" i="1" spc="-65" dirty="0">
                <a:latin typeface="Cambria" panose="02040503050406030204" pitchFamily="18" charset="0"/>
                <a:ea typeface="Cambria" panose="02040503050406030204" pitchFamily="18" charset="0"/>
                <a:cs typeface="Arial"/>
              </a:rPr>
              <a:t> </a:t>
            </a:r>
            <a:r>
              <a:rPr lang="it-IT" dirty="0">
                <a:latin typeface="Cambria" panose="02040503050406030204" pitchFamily="18" charset="0"/>
                <a:ea typeface="Cambria" panose="02040503050406030204" pitchFamily="18" charset="0"/>
              </a:rPr>
              <a:t>(D</a:t>
            </a:r>
            <a:r>
              <a:rPr lang="it-IT" spc="-140" dirty="0">
                <a:latin typeface="Cambria" panose="02040503050406030204" pitchFamily="18" charset="0"/>
                <a:ea typeface="Cambria" panose="02040503050406030204" pitchFamily="18" charset="0"/>
              </a:rPr>
              <a:t> </a:t>
            </a:r>
            <a:r>
              <a:rPr lang="it-IT" spc="-25" dirty="0">
                <a:latin typeface="Cambria" panose="02040503050406030204" pitchFamily="18" charset="0"/>
                <a:ea typeface="Cambria" panose="02040503050406030204" pitchFamily="18" charset="0"/>
              </a:rPr>
              <a:t>12),</a:t>
            </a:r>
            <a:r>
              <a:rPr lang="it-IT" spc="-135" dirty="0">
                <a:latin typeface="Cambria" panose="02040503050406030204" pitchFamily="18" charset="0"/>
                <a:ea typeface="Cambria" panose="02040503050406030204" pitchFamily="18" charset="0"/>
              </a:rPr>
              <a:t> </a:t>
            </a:r>
            <a:r>
              <a:rPr lang="it-IT" spc="-10" dirty="0">
                <a:latin typeface="Cambria" panose="02040503050406030204" pitchFamily="18" charset="0"/>
                <a:ea typeface="Cambria" panose="02040503050406030204" pitchFamily="18" charset="0"/>
              </a:rPr>
              <a:t>bensì:</a:t>
            </a:r>
          </a:p>
          <a:p>
            <a:pPr marL="12700">
              <a:lnSpc>
                <a:spcPct val="150000"/>
              </a:lnSpc>
              <a:buClr>
                <a:srgbClr val="FFD200"/>
              </a:buClr>
              <a:buSzPct val="75000"/>
              <a:tabLst>
                <a:tab pos="373380" algn="l"/>
              </a:tabLst>
            </a:pPr>
            <a:r>
              <a:rPr lang="it-IT" dirty="0">
                <a:latin typeface="Cambria" panose="02040503050406030204" pitchFamily="18" charset="0"/>
                <a:ea typeface="Cambria" panose="02040503050406030204" pitchFamily="18" charset="0"/>
              </a:rPr>
              <a:t>- i</a:t>
            </a:r>
            <a:r>
              <a:rPr lang="it-IT" spc="-130" dirty="0">
                <a:latin typeface="Cambria" panose="02040503050406030204" pitchFamily="18" charset="0"/>
                <a:ea typeface="Cambria" panose="02040503050406030204" pitchFamily="18" charset="0"/>
              </a:rPr>
              <a:t> </a:t>
            </a:r>
            <a:r>
              <a:rPr lang="it-IT" spc="-10" dirty="0">
                <a:latin typeface="Cambria" panose="02040503050406030204" pitchFamily="18" charset="0"/>
                <a:ea typeface="Cambria" panose="02040503050406030204" pitchFamily="18" charset="0"/>
              </a:rPr>
              <a:t>debiti</a:t>
            </a:r>
            <a:r>
              <a:rPr lang="it-IT" spc="-105" dirty="0">
                <a:latin typeface="Cambria" panose="02040503050406030204" pitchFamily="18" charset="0"/>
                <a:ea typeface="Cambria" panose="02040503050406030204" pitchFamily="18" charset="0"/>
              </a:rPr>
              <a:t> </a:t>
            </a:r>
            <a:r>
              <a:rPr lang="it-IT" spc="-10" dirty="0">
                <a:latin typeface="Cambria" panose="02040503050406030204" pitchFamily="18" charset="0"/>
                <a:ea typeface="Cambria" panose="02040503050406030204" pitchFamily="18" charset="0"/>
              </a:rPr>
              <a:t>relativi</a:t>
            </a:r>
            <a:r>
              <a:rPr lang="it-IT" spc="-105"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all’accertamento</a:t>
            </a:r>
            <a:r>
              <a:rPr lang="it-IT" spc="-90" dirty="0">
                <a:latin typeface="Cambria" panose="02040503050406030204" pitchFamily="18" charset="0"/>
                <a:ea typeface="Cambria" panose="02040503050406030204" pitchFamily="18" charset="0"/>
              </a:rPr>
              <a:t> </a:t>
            </a:r>
            <a:r>
              <a:rPr lang="it-IT" dirty="0">
                <a:latin typeface="Cambria" panose="02040503050406030204" pitchFamily="18" charset="0"/>
                <a:ea typeface="Cambria" panose="02040503050406030204" pitchFamily="18" charset="0"/>
              </a:rPr>
              <a:t>di</a:t>
            </a:r>
            <a:r>
              <a:rPr lang="it-IT" spc="-110" dirty="0">
                <a:latin typeface="Cambria" panose="02040503050406030204" pitchFamily="18" charset="0"/>
                <a:ea typeface="Cambria" panose="02040503050406030204" pitchFamily="18" charset="0"/>
              </a:rPr>
              <a:t> </a:t>
            </a:r>
            <a:r>
              <a:rPr lang="it-IT" spc="-10" dirty="0">
                <a:latin typeface="Cambria" panose="02040503050406030204" pitchFamily="18" charset="0"/>
                <a:ea typeface="Cambria" panose="02040503050406030204" pitchFamily="18" charset="0"/>
              </a:rPr>
              <a:t>imposte</a:t>
            </a:r>
          </a:p>
          <a:p>
            <a:pPr marL="12700">
              <a:lnSpc>
                <a:spcPct val="150000"/>
              </a:lnSpc>
              <a:buClr>
                <a:srgbClr val="FFD200"/>
              </a:buClr>
              <a:buSzPct val="75000"/>
              <a:tabLst>
                <a:tab pos="373380" algn="l"/>
                <a:tab pos="779145" algn="l"/>
              </a:tabLst>
            </a:pPr>
            <a:r>
              <a:rPr lang="it-IT" spc="-25" dirty="0">
                <a:latin typeface="Cambria" panose="02040503050406030204" pitchFamily="18" charset="0"/>
                <a:ea typeface="Cambria" panose="02040503050406030204" pitchFamily="18" charset="0"/>
              </a:rPr>
              <a:t> - le</a:t>
            </a:r>
            <a:r>
              <a:rPr lang="it-IT" dirty="0">
                <a:latin typeface="Cambria" panose="02040503050406030204" pitchFamily="18" charset="0"/>
                <a:ea typeface="Cambria" panose="02040503050406030204" pitchFamily="18" charset="0"/>
              </a:rPr>
              <a:t>	imposte</a:t>
            </a:r>
            <a:r>
              <a:rPr lang="it-IT" spc="-114" dirty="0">
                <a:latin typeface="Cambria" panose="02040503050406030204" pitchFamily="18" charset="0"/>
                <a:ea typeface="Cambria" panose="02040503050406030204" pitchFamily="18" charset="0"/>
              </a:rPr>
              <a:t> </a:t>
            </a:r>
            <a:r>
              <a:rPr lang="it-IT" spc="-10" dirty="0">
                <a:latin typeface="Cambria" panose="02040503050406030204" pitchFamily="18" charset="0"/>
                <a:ea typeface="Cambria" panose="02040503050406030204" pitchFamily="18" charset="0"/>
              </a:rPr>
              <a:t>differite</a:t>
            </a:r>
          </a:p>
          <a:p>
            <a:pPr marL="12700" algn="just">
              <a:lnSpc>
                <a:spcPct val="200000"/>
              </a:lnSpc>
              <a:spcBef>
                <a:spcPts val="580"/>
              </a:spcBef>
              <a:buClr>
                <a:srgbClr val="808080"/>
              </a:buClr>
              <a:buSzPct val="75000"/>
              <a:tabLst>
                <a:tab pos="373380" algn="l"/>
              </a:tabLst>
            </a:pPr>
            <a:endParaRPr lang="it-IT" dirty="0">
              <a:solidFill>
                <a:srgbClr val="636363"/>
              </a:solidFill>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3258345319"/>
      </p:ext>
    </p:extLst>
  </p:cSld>
  <p:clrMapOvr>
    <a:overrideClrMapping bg1="lt1" tx1="dk1" bg2="lt2" tx2="dk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Fondo per trattamento di quiescenza–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361506" y="1820976"/>
            <a:ext cx="8665535" cy="4423070"/>
          </a:xfrm>
          <a:prstGeom prst="rect">
            <a:avLst/>
          </a:prstGeom>
          <a:noFill/>
        </p:spPr>
        <p:txBody>
          <a:bodyPr wrap="square">
            <a:spAutoFit/>
          </a:bodyPr>
          <a:lstStyle/>
          <a:p>
            <a:pPr marL="12700" marR="5080">
              <a:lnSpc>
                <a:spcPts val="2280"/>
              </a:lnSpc>
              <a:spcBef>
                <a:spcPts val="280"/>
              </a:spcBef>
            </a:pPr>
            <a:r>
              <a:rPr lang="it-IT" sz="1800" spc="-120" dirty="0">
                <a:solidFill>
                  <a:srgbClr val="636363"/>
                </a:solidFill>
                <a:latin typeface="Cambria" panose="02040503050406030204" pitchFamily="18" charset="0"/>
                <a:ea typeface="Cambria" panose="02040503050406030204" pitchFamily="18" charset="0"/>
                <a:cs typeface="Tahoma"/>
              </a:rPr>
              <a:t>Il</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40" dirty="0">
                <a:solidFill>
                  <a:srgbClr val="636363"/>
                </a:solidFill>
                <a:latin typeface="Cambria" panose="02040503050406030204" pitchFamily="18" charset="0"/>
                <a:ea typeface="Cambria" panose="02040503050406030204" pitchFamily="18" charset="0"/>
                <a:cs typeface="Tahoma"/>
              </a:rPr>
              <a:t>trattamento</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 quiescenza</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60" dirty="0">
                <a:solidFill>
                  <a:srgbClr val="636363"/>
                </a:solidFill>
                <a:latin typeface="Cambria" panose="02040503050406030204" pitchFamily="18" charset="0"/>
                <a:ea typeface="Cambria" panose="02040503050406030204" pitchFamily="18" charset="0"/>
                <a:cs typeface="Tahoma"/>
              </a:rPr>
              <a:t>è</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il riconoscimento</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spc="60" dirty="0">
                <a:solidFill>
                  <a:srgbClr val="636363"/>
                </a:solidFill>
                <a:latin typeface="Cambria" panose="02040503050406030204" pitchFamily="18" charset="0"/>
                <a:ea typeface="Cambria" panose="02040503050406030204" pitchFamily="18" charset="0"/>
                <a:cs typeface="Tahoma"/>
              </a:rPr>
              <a:t>a</a:t>
            </a:r>
            <a:r>
              <a:rPr lang="it-IT" sz="1800"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determinate</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categorie</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spc="-50" dirty="0">
                <a:solidFill>
                  <a:srgbClr val="636363"/>
                </a:solidFill>
                <a:latin typeface="Cambria" panose="02040503050406030204" pitchFamily="18" charset="0"/>
                <a:ea typeface="Cambria" panose="02040503050406030204" pitchFamily="18" charset="0"/>
                <a:cs typeface="Tahoma"/>
              </a:rPr>
              <a:t>o </a:t>
            </a:r>
            <a:r>
              <a:rPr lang="it-IT" sz="1800" spc="60" dirty="0">
                <a:solidFill>
                  <a:srgbClr val="636363"/>
                </a:solidFill>
                <a:latin typeface="Cambria" panose="02040503050406030204" pitchFamily="18" charset="0"/>
                <a:ea typeface="Cambria" panose="02040503050406030204" pitchFamily="18" charset="0"/>
                <a:cs typeface="Tahoma"/>
              </a:rPr>
              <a:t>a</a:t>
            </a:r>
            <a:r>
              <a:rPr lang="it-IT" sz="1800" spc="-90" dirty="0">
                <a:solidFill>
                  <a:srgbClr val="636363"/>
                </a:solidFill>
                <a:latin typeface="Cambria" panose="02040503050406030204" pitchFamily="18" charset="0"/>
                <a:ea typeface="Cambria" panose="02040503050406030204" pitchFamily="18" charset="0"/>
                <a:cs typeface="Tahoma"/>
              </a:rPr>
              <a:t> </a:t>
            </a:r>
            <a:r>
              <a:rPr lang="it-IT" sz="1800" spc="-85" dirty="0">
                <a:solidFill>
                  <a:srgbClr val="636363"/>
                </a:solidFill>
                <a:latin typeface="Cambria" panose="02040503050406030204" pitchFamily="18" charset="0"/>
                <a:ea typeface="Cambria" panose="02040503050406030204" pitchFamily="18" charset="0"/>
                <a:cs typeface="Tahoma"/>
              </a:rPr>
              <a:t>tutti</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lavoratori</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fondi</a:t>
            </a:r>
            <a:r>
              <a:rPr lang="it-IT" sz="1800" spc="-9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pensionistici</a:t>
            </a:r>
            <a:r>
              <a:rPr lang="it-IT" sz="1800" spc="-100"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integrativi</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o</a:t>
            </a:r>
            <a:r>
              <a:rPr lang="it-IT" sz="1800" spc="-9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aggiuntivi</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spc="60" dirty="0">
                <a:solidFill>
                  <a:srgbClr val="636363"/>
                </a:solidFill>
                <a:latin typeface="Cambria" panose="02040503050406030204" pitchFamily="18" charset="0"/>
                <a:ea typeface="Cambria" panose="02040503050406030204" pitchFamily="18" charset="0"/>
                <a:cs typeface="Tahoma"/>
              </a:rPr>
              <a:t>a</a:t>
            </a:r>
            <a:r>
              <a:rPr lang="it-IT" sz="1800" spc="-8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quelli </a:t>
            </a:r>
            <a:r>
              <a:rPr lang="it-IT" sz="1800" spc="-25" dirty="0">
                <a:solidFill>
                  <a:srgbClr val="636363"/>
                </a:solidFill>
                <a:latin typeface="Cambria" panose="02040503050406030204" pitchFamily="18" charset="0"/>
                <a:ea typeface="Cambria" panose="02040503050406030204" pitchFamily="18" charset="0"/>
                <a:cs typeface="Tahoma"/>
              </a:rPr>
              <a:t>garantiti</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dalla</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previdenza</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obbligatoria.</a:t>
            </a:r>
            <a:endParaRPr lang="it-IT" sz="1800" dirty="0">
              <a:latin typeface="Cambria" panose="02040503050406030204" pitchFamily="18" charset="0"/>
              <a:ea typeface="Cambria" panose="02040503050406030204" pitchFamily="18" charset="0"/>
              <a:cs typeface="Tahoma"/>
            </a:endParaRPr>
          </a:p>
          <a:p>
            <a:pPr>
              <a:lnSpc>
                <a:spcPct val="100000"/>
              </a:lnSpc>
              <a:spcBef>
                <a:spcPts val="825"/>
              </a:spcBef>
            </a:pPr>
            <a:endParaRPr lang="it-IT" sz="1800" dirty="0">
              <a:latin typeface="Cambria" panose="02040503050406030204" pitchFamily="18" charset="0"/>
              <a:ea typeface="Cambria" panose="02040503050406030204" pitchFamily="18" charset="0"/>
              <a:cs typeface="Tahoma"/>
            </a:endParaRPr>
          </a:p>
          <a:p>
            <a:pPr marL="12700" marR="38735">
              <a:lnSpc>
                <a:spcPts val="2280"/>
              </a:lnSpc>
            </a:pPr>
            <a:r>
              <a:rPr lang="it-IT" sz="1800" spc="-195" dirty="0">
                <a:solidFill>
                  <a:srgbClr val="636363"/>
                </a:solidFill>
                <a:latin typeface="Cambria" panose="02040503050406030204" pitchFamily="18" charset="0"/>
                <a:ea typeface="Cambria" panose="02040503050406030204" pitchFamily="18" charset="0"/>
                <a:cs typeface="Tahoma"/>
              </a:rPr>
              <a:t>I</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20" dirty="0">
                <a:solidFill>
                  <a:srgbClr val="636363"/>
                </a:solidFill>
                <a:latin typeface="Cambria" panose="02040503050406030204" pitchFamily="18" charset="0"/>
                <a:ea typeface="Cambria" panose="02040503050406030204" pitchFamily="18" charset="0"/>
                <a:cs typeface="Tahoma"/>
              </a:rPr>
              <a:t>fondi</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questione</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possono</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avere</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molteplici</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configurazioni</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calcolo,</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spc="-25" dirty="0">
                <a:solidFill>
                  <a:srgbClr val="636363"/>
                </a:solidFill>
                <a:latin typeface="Cambria" panose="02040503050406030204" pitchFamily="18" charset="0"/>
                <a:ea typeface="Cambria" panose="02040503050406030204" pitchFamily="18" charset="0"/>
                <a:cs typeface="Tahoma"/>
              </a:rPr>
              <a:t>ad </a:t>
            </a:r>
            <a:r>
              <a:rPr lang="it-IT" sz="1800" spc="-10" dirty="0">
                <a:solidFill>
                  <a:srgbClr val="636363"/>
                </a:solidFill>
                <a:latin typeface="Cambria" panose="02040503050406030204" pitchFamily="18" charset="0"/>
                <a:ea typeface="Cambria" panose="02040503050406030204" pitchFamily="18" charset="0"/>
                <a:cs typeface="Tahoma"/>
              </a:rPr>
              <a:t>esempio:</a:t>
            </a:r>
            <a:endParaRPr lang="it-IT" sz="1800" dirty="0">
              <a:latin typeface="Cambria" panose="02040503050406030204" pitchFamily="18" charset="0"/>
              <a:ea typeface="Cambria" panose="02040503050406030204" pitchFamily="18" charset="0"/>
              <a:cs typeface="Tahoma"/>
            </a:endParaRPr>
          </a:p>
          <a:p>
            <a:pPr marL="12700">
              <a:lnSpc>
                <a:spcPts val="2340"/>
              </a:lnSpc>
              <a:spcBef>
                <a:spcPts val="305"/>
              </a:spcBef>
              <a:buClr>
                <a:srgbClr val="FFD200"/>
              </a:buClr>
              <a:buSzPct val="75000"/>
              <a:tabLst>
                <a:tab pos="375285" algn="l"/>
              </a:tabLst>
            </a:pPr>
            <a:r>
              <a:rPr lang="it-IT" sz="1800" dirty="0">
                <a:solidFill>
                  <a:srgbClr val="636363"/>
                </a:solidFill>
                <a:latin typeface="Cambria" panose="02040503050406030204" pitchFamily="18" charset="0"/>
                <a:ea typeface="Cambria" panose="02040503050406030204" pitchFamily="18" charset="0"/>
                <a:cs typeface="Tahoma"/>
              </a:rPr>
              <a:t>- la</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contribuzione</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dell’impresa</a:t>
            </a:r>
            <a:r>
              <a:rPr lang="it-IT" sz="1800" spc="-5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può</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55" dirty="0">
                <a:solidFill>
                  <a:srgbClr val="636363"/>
                </a:solidFill>
                <a:latin typeface="Cambria" panose="02040503050406030204" pitchFamily="18" charset="0"/>
                <a:ea typeface="Cambria" panose="02040503050406030204" pitchFamily="18" charset="0"/>
                <a:cs typeface="Tahoma"/>
              </a:rPr>
              <a:t>essere</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fissa:</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in</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questo</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45" dirty="0">
                <a:solidFill>
                  <a:srgbClr val="636363"/>
                </a:solidFill>
                <a:latin typeface="Cambria" panose="02040503050406030204" pitchFamily="18" charset="0"/>
                <a:ea typeface="Cambria" panose="02040503050406030204" pitchFamily="18" charset="0"/>
                <a:cs typeface="Tahoma"/>
              </a:rPr>
              <a:t>caso</a:t>
            </a:r>
            <a:endParaRPr lang="it-IT" sz="1800" dirty="0">
              <a:latin typeface="Cambria" panose="02040503050406030204" pitchFamily="18" charset="0"/>
              <a:ea typeface="Cambria" panose="02040503050406030204" pitchFamily="18" charset="0"/>
              <a:cs typeface="Tahoma"/>
            </a:endParaRPr>
          </a:p>
          <a:p>
            <a:pPr marL="375285">
              <a:lnSpc>
                <a:spcPts val="2340"/>
              </a:lnSpc>
            </a:pPr>
            <a:r>
              <a:rPr lang="it-IT" sz="1800" dirty="0">
                <a:solidFill>
                  <a:srgbClr val="636363"/>
                </a:solidFill>
                <a:latin typeface="Cambria" panose="02040503050406030204" pitchFamily="18" charset="0"/>
                <a:ea typeface="Cambria" panose="02040503050406030204" pitchFamily="18" charset="0"/>
                <a:cs typeface="Tahoma"/>
              </a:rPr>
              <a:t>l’accantonamento</a:t>
            </a:r>
            <a:r>
              <a:rPr lang="it-IT" sz="1800" spc="-9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si</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configura</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alla</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stregua</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spc="114" dirty="0">
                <a:solidFill>
                  <a:srgbClr val="636363"/>
                </a:solidFill>
                <a:latin typeface="Cambria" panose="02040503050406030204" pitchFamily="18" charset="0"/>
                <a:ea typeface="Cambria" panose="02040503050406030204" pitchFamily="18" charset="0"/>
                <a:cs typeface="Tahoma"/>
              </a:rPr>
              <a:t>TFR</a:t>
            </a:r>
            <a:endParaRPr lang="it-IT" sz="1800" dirty="0">
              <a:latin typeface="Cambria" panose="02040503050406030204" pitchFamily="18" charset="0"/>
              <a:ea typeface="Cambria" panose="02040503050406030204" pitchFamily="18" charset="0"/>
              <a:cs typeface="Tahoma"/>
            </a:endParaRPr>
          </a:p>
          <a:p>
            <a:pPr marL="375285">
              <a:lnSpc>
                <a:spcPct val="100000"/>
              </a:lnSpc>
              <a:spcBef>
                <a:spcPts val="360"/>
              </a:spcBef>
            </a:pPr>
            <a:r>
              <a:rPr lang="it-IT" sz="1800" spc="-10" dirty="0">
                <a:solidFill>
                  <a:srgbClr val="636363"/>
                </a:solidFill>
                <a:latin typeface="Cambria" panose="02040503050406030204" pitchFamily="18" charset="0"/>
                <a:ea typeface="Cambria" panose="02040503050406030204" pitchFamily="18" charset="0"/>
                <a:cs typeface="Tahoma"/>
              </a:rPr>
              <a:t>oppure</a:t>
            </a:r>
            <a:endParaRPr lang="it-IT" sz="1800" dirty="0">
              <a:latin typeface="Cambria" panose="02040503050406030204" pitchFamily="18" charset="0"/>
              <a:ea typeface="Cambria" panose="02040503050406030204" pitchFamily="18" charset="0"/>
              <a:cs typeface="Tahoma"/>
            </a:endParaRPr>
          </a:p>
          <a:p>
            <a:pPr marL="12065" marR="107950">
              <a:lnSpc>
                <a:spcPct val="95100"/>
              </a:lnSpc>
              <a:spcBef>
                <a:spcPts val="480"/>
              </a:spcBef>
              <a:buClr>
                <a:srgbClr val="FFD200"/>
              </a:buClr>
              <a:buSzPct val="75000"/>
              <a:tabLst>
                <a:tab pos="375285" algn="l"/>
              </a:tabLst>
            </a:pPr>
            <a:r>
              <a:rPr lang="it-IT" sz="1800" dirty="0">
                <a:solidFill>
                  <a:srgbClr val="636363"/>
                </a:solidFill>
                <a:latin typeface="Cambria" panose="02040503050406030204" pitchFamily="18" charset="0"/>
                <a:ea typeface="Cambria" panose="02040503050406030204" pitchFamily="18" charset="0"/>
                <a:cs typeface="Tahoma"/>
              </a:rPr>
              <a:t>- legata</a:t>
            </a:r>
            <a:r>
              <a:rPr lang="it-IT" sz="1800" spc="-75" dirty="0">
                <a:solidFill>
                  <a:srgbClr val="636363"/>
                </a:solidFill>
                <a:latin typeface="Cambria" panose="02040503050406030204" pitchFamily="18" charset="0"/>
                <a:ea typeface="Cambria" panose="02040503050406030204" pitchFamily="18" charset="0"/>
                <a:cs typeface="Tahoma"/>
              </a:rPr>
              <a:t> </a:t>
            </a:r>
            <a:r>
              <a:rPr lang="it-IT" sz="1800" spc="60" dirty="0">
                <a:solidFill>
                  <a:srgbClr val="636363"/>
                </a:solidFill>
                <a:latin typeface="Cambria" panose="02040503050406030204" pitchFamily="18" charset="0"/>
                <a:ea typeface="Cambria" panose="02040503050406030204" pitchFamily="18" charset="0"/>
                <a:cs typeface="Tahoma"/>
              </a:rPr>
              <a:t>a</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parametri</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variabili</a:t>
            </a:r>
            <a:r>
              <a:rPr lang="it-IT" sz="1800" spc="-4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(possono</a:t>
            </a:r>
            <a:r>
              <a:rPr lang="it-IT" sz="1800" spc="-90" dirty="0">
                <a:solidFill>
                  <a:srgbClr val="636363"/>
                </a:solidFill>
                <a:latin typeface="Cambria" panose="02040503050406030204" pitchFamily="18" charset="0"/>
                <a:ea typeface="Cambria" panose="02040503050406030204" pitchFamily="18" charset="0"/>
                <a:cs typeface="Tahoma"/>
              </a:rPr>
              <a:t> </a:t>
            </a:r>
            <a:r>
              <a:rPr lang="it-IT" sz="1800" spc="55" dirty="0">
                <a:solidFill>
                  <a:srgbClr val="636363"/>
                </a:solidFill>
                <a:latin typeface="Cambria" panose="02040503050406030204" pitchFamily="18" charset="0"/>
                <a:ea typeface="Cambria" panose="02040503050406030204" pitchFamily="18" charset="0"/>
                <a:cs typeface="Tahoma"/>
              </a:rPr>
              <a:t>essere</a:t>
            </a:r>
            <a:r>
              <a:rPr lang="it-IT" sz="1800" spc="-8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fissati</a:t>
            </a:r>
            <a:r>
              <a:rPr lang="it-IT" sz="1800" spc="-6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dei</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spc="-75" dirty="0">
                <a:solidFill>
                  <a:srgbClr val="636363"/>
                </a:solidFill>
                <a:latin typeface="Cambria" panose="02040503050406030204" pitchFamily="18" charset="0"/>
                <a:ea typeface="Cambria" panose="02040503050406030204" pitchFamily="18" charset="0"/>
                <a:cs typeface="Tahoma"/>
              </a:rPr>
              <a:t>tetti</a:t>
            </a:r>
            <a:r>
              <a:rPr lang="it-IT" sz="1800" spc="-6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massimi </a:t>
            </a:r>
            <a:r>
              <a:rPr lang="it-IT" sz="1800" dirty="0">
                <a:solidFill>
                  <a:srgbClr val="636363"/>
                </a:solidFill>
                <a:latin typeface="Cambria" panose="02040503050406030204" pitchFamily="18" charset="0"/>
                <a:ea typeface="Cambria" panose="02040503050406030204" pitchFamily="18" charset="0"/>
                <a:cs typeface="Tahoma"/>
              </a:rPr>
              <a:t>sulla</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retribuzione</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indipendentemente</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dall’entità</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della</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pensione</a:t>
            </a:r>
            <a:r>
              <a:rPr lang="it-IT" sz="1800" spc="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INPS) </a:t>
            </a:r>
            <a:r>
              <a:rPr lang="it-IT" sz="1800" dirty="0">
                <a:solidFill>
                  <a:srgbClr val="636363"/>
                </a:solidFill>
                <a:latin typeface="Cambria" panose="02040503050406030204" pitchFamily="18" charset="0"/>
                <a:ea typeface="Cambria" panose="02040503050406030204" pitchFamily="18" charset="0"/>
                <a:cs typeface="Tahoma"/>
              </a:rPr>
              <a:t>o</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fissi</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(una</a:t>
            </a:r>
            <a:r>
              <a:rPr lang="it-IT" sz="1800" spc="-2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percentuale</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fissa</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aggiuntiva</a:t>
            </a:r>
            <a:r>
              <a:rPr lang="it-IT" sz="1800" spc="1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alla pensione</a:t>
            </a:r>
            <a:r>
              <a:rPr lang="it-IT" sz="1800" spc="-2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INPS)</a:t>
            </a:r>
            <a:endParaRPr lang="it-IT" sz="1800" dirty="0">
              <a:latin typeface="Cambria" panose="02040503050406030204" pitchFamily="18" charset="0"/>
              <a:ea typeface="Cambria" panose="02040503050406030204" pitchFamily="18" charset="0"/>
              <a:cs typeface="Tahoma"/>
            </a:endParaRPr>
          </a:p>
          <a:p>
            <a:pPr>
              <a:lnSpc>
                <a:spcPct val="100000"/>
              </a:lnSpc>
              <a:spcBef>
                <a:spcPts val="880"/>
              </a:spcBef>
            </a:pPr>
            <a:endParaRPr lang="it-IT" sz="1800" dirty="0">
              <a:latin typeface="Cambria" panose="02040503050406030204" pitchFamily="18" charset="0"/>
              <a:ea typeface="Cambria" panose="02040503050406030204" pitchFamily="18" charset="0"/>
              <a:cs typeface="Tahoma"/>
            </a:endParaRPr>
          </a:p>
          <a:p>
            <a:pPr marL="12700" marR="929005">
              <a:lnSpc>
                <a:spcPts val="2280"/>
              </a:lnSpc>
            </a:pPr>
            <a:r>
              <a:rPr lang="it-IT" sz="1800" spc="-110" dirty="0">
                <a:solidFill>
                  <a:srgbClr val="636363"/>
                </a:solidFill>
                <a:latin typeface="Cambria" panose="02040503050406030204" pitchFamily="18" charset="0"/>
                <a:ea typeface="Cambria" panose="02040503050406030204" pitchFamily="18" charset="0"/>
                <a:cs typeface="Tahoma"/>
              </a:rPr>
              <a:t>In</a:t>
            </a:r>
            <a:r>
              <a:rPr lang="it-IT" sz="1800" spc="-5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questi</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55" dirty="0">
                <a:solidFill>
                  <a:srgbClr val="636363"/>
                </a:solidFill>
                <a:latin typeface="Cambria" panose="02040503050406030204" pitchFamily="18" charset="0"/>
                <a:ea typeface="Cambria" panose="02040503050406030204" pitchFamily="18" charset="0"/>
                <a:cs typeface="Tahoma"/>
              </a:rPr>
              <a:t>casi, al fine della corretta valutazione</a:t>
            </a:r>
            <a:r>
              <a:rPr lang="it-IT" sz="1800" spc="-3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si</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rende</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necessario</a:t>
            </a:r>
            <a:r>
              <a:rPr lang="it-IT" sz="1800" spc="-70"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l’intervento</a:t>
            </a:r>
            <a:r>
              <a:rPr lang="it-IT" sz="1800" spc="-30"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di</a:t>
            </a:r>
            <a:r>
              <a:rPr lang="it-IT" sz="1800" spc="-15" dirty="0">
                <a:solidFill>
                  <a:srgbClr val="636363"/>
                </a:solidFill>
                <a:latin typeface="Cambria" panose="02040503050406030204" pitchFamily="18" charset="0"/>
                <a:ea typeface="Cambria" panose="02040503050406030204" pitchFamily="18" charset="0"/>
                <a:cs typeface="Tahoma"/>
              </a:rPr>
              <a:t> </a:t>
            </a:r>
            <a:r>
              <a:rPr lang="it-IT" sz="1800" dirty="0">
                <a:solidFill>
                  <a:srgbClr val="636363"/>
                </a:solidFill>
                <a:latin typeface="Cambria" panose="02040503050406030204" pitchFamily="18" charset="0"/>
                <a:ea typeface="Cambria" panose="02040503050406030204" pitchFamily="18" charset="0"/>
                <a:cs typeface="Tahoma"/>
              </a:rPr>
              <a:t>un</a:t>
            </a:r>
            <a:r>
              <a:rPr lang="it-IT" sz="1800" spc="-20" dirty="0">
                <a:solidFill>
                  <a:srgbClr val="636363"/>
                </a:solidFill>
                <a:latin typeface="Cambria" panose="02040503050406030204" pitchFamily="18" charset="0"/>
                <a:ea typeface="Cambria" panose="02040503050406030204" pitchFamily="18" charset="0"/>
                <a:cs typeface="Tahoma"/>
              </a:rPr>
              <a:t> perito</a:t>
            </a:r>
            <a:r>
              <a:rPr lang="it-IT" sz="1800" spc="-45" dirty="0">
                <a:solidFill>
                  <a:srgbClr val="636363"/>
                </a:solidFill>
                <a:latin typeface="Cambria" panose="02040503050406030204" pitchFamily="18" charset="0"/>
                <a:ea typeface="Cambria" panose="02040503050406030204" pitchFamily="18" charset="0"/>
                <a:cs typeface="Tahoma"/>
              </a:rPr>
              <a:t> </a:t>
            </a:r>
            <a:r>
              <a:rPr lang="it-IT" sz="1800" spc="-10" dirty="0">
                <a:solidFill>
                  <a:srgbClr val="636363"/>
                </a:solidFill>
                <a:latin typeface="Cambria" panose="02040503050406030204" pitchFamily="18" charset="0"/>
                <a:ea typeface="Cambria" panose="02040503050406030204" pitchFamily="18" charset="0"/>
                <a:cs typeface="Tahoma"/>
              </a:rPr>
              <a:t>esterno come ad es. un attuario.</a:t>
            </a:r>
            <a:endParaRPr lang="it-IT" sz="1800" dirty="0">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2484764821"/>
      </p:ext>
    </p:extLst>
  </p:cSld>
  <p:clrMapOvr>
    <a:overrideClrMapping bg1="lt1" tx1="dk1" bg2="lt2" tx2="dk2" accent1="accent1" accent2="accent2" accent3="accent3" accent4="accent4" accent5="accent5" accent6="accent6" hlink="hlink" folHlink="folHlink"/>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Controversie legali - </a:t>
            </a:r>
            <a:r>
              <a:rPr lang="it-IT" altLang="it-IT" sz="2000" b="1" u="sng" dirty="0" err="1">
                <a:solidFill>
                  <a:srgbClr val="FF0000"/>
                </a:solidFill>
                <a:latin typeface="Cambria" panose="02040503050406030204" pitchFamily="18" charset="0"/>
                <a:ea typeface="Cambria" panose="02040503050406030204" pitchFamily="18" charset="0"/>
              </a:rPr>
              <a:t>Circolarizzazione</a:t>
            </a:r>
            <a:endParaRPr lang="it-IT" altLang="it-IT" sz="2000" dirty="0">
              <a:latin typeface="Cambria" panose="02040503050406030204" pitchFamily="18" charset="0"/>
              <a:ea typeface="Cambria" panose="02040503050406030204" pitchFamily="18" charset="0"/>
            </a:endParaRPr>
          </a:p>
        </p:txBody>
      </p:sp>
      <p:pic>
        <p:nvPicPr>
          <p:cNvPr id="4" name="Immagine 3">
            <a:extLst>
              <a:ext uri="{FF2B5EF4-FFF2-40B4-BE49-F238E27FC236}">
                <a16:creationId xmlns:a16="http://schemas.microsoft.com/office/drawing/2014/main" id="{6EFF7AC7-5FD4-DAF2-9FE5-D31B7E89C182}"/>
              </a:ext>
            </a:extLst>
          </p:cNvPr>
          <p:cNvPicPr>
            <a:picLocks noChangeAspect="1"/>
          </p:cNvPicPr>
          <p:nvPr/>
        </p:nvPicPr>
        <p:blipFill>
          <a:blip r:embed="rId5"/>
          <a:stretch>
            <a:fillRect/>
          </a:stretch>
        </p:blipFill>
        <p:spPr>
          <a:xfrm>
            <a:off x="861046" y="2004006"/>
            <a:ext cx="7569589" cy="4444919"/>
          </a:xfrm>
          <a:prstGeom prst="rect">
            <a:avLst/>
          </a:prstGeom>
        </p:spPr>
      </p:pic>
    </p:spTree>
    <p:extLst>
      <p:ext uri="{BB962C8B-B14F-4D97-AF65-F5344CB8AC3E}">
        <p14:creationId xmlns:p14="http://schemas.microsoft.com/office/powerpoint/2010/main" val="552920348"/>
      </p:ext>
    </p:extLst>
  </p:cSld>
  <p:clrMapOvr>
    <a:overrideClrMapping bg1="lt1" tx1="dk1" bg2="lt2" tx2="dk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Controversie fiscali - </a:t>
            </a:r>
            <a:r>
              <a:rPr lang="it-IT" altLang="it-IT" sz="2000" b="1" u="sng" dirty="0" err="1">
                <a:solidFill>
                  <a:srgbClr val="FF0000"/>
                </a:solidFill>
                <a:latin typeface="Cambria" panose="02040503050406030204" pitchFamily="18" charset="0"/>
                <a:ea typeface="Cambria" panose="02040503050406030204" pitchFamily="18" charset="0"/>
              </a:rPr>
              <a:t>Circolarizzazione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361506" y="1820976"/>
            <a:ext cx="8665535" cy="366062"/>
          </a:xfrm>
          <a:prstGeom prst="rect">
            <a:avLst/>
          </a:prstGeom>
          <a:noFill/>
        </p:spPr>
        <p:txBody>
          <a:bodyPr wrap="square">
            <a:spAutoFit/>
          </a:bodyPr>
          <a:lstStyle/>
          <a:p>
            <a:pPr marL="12700" marR="5080">
              <a:lnSpc>
                <a:spcPts val="2280"/>
              </a:lnSpc>
              <a:spcBef>
                <a:spcPts val="280"/>
              </a:spcBef>
            </a:pPr>
            <a:endParaRPr lang="it-IT" sz="1800" dirty="0">
              <a:latin typeface="Cambria" panose="02040503050406030204" pitchFamily="18" charset="0"/>
              <a:ea typeface="Cambria" panose="02040503050406030204" pitchFamily="18" charset="0"/>
              <a:cs typeface="Tahoma"/>
            </a:endParaRPr>
          </a:p>
        </p:txBody>
      </p:sp>
      <p:pic>
        <p:nvPicPr>
          <p:cNvPr id="5" name="Immagine 4">
            <a:extLst>
              <a:ext uri="{FF2B5EF4-FFF2-40B4-BE49-F238E27FC236}">
                <a16:creationId xmlns:a16="http://schemas.microsoft.com/office/drawing/2014/main" id="{9118002B-EE5F-ADCD-DB09-A1E3066A95BC}"/>
              </a:ext>
            </a:extLst>
          </p:cNvPr>
          <p:cNvPicPr>
            <a:picLocks noChangeAspect="1"/>
          </p:cNvPicPr>
          <p:nvPr/>
        </p:nvPicPr>
        <p:blipFill>
          <a:blip r:embed="rId5"/>
          <a:stretch>
            <a:fillRect/>
          </a:stretch>
        </p:blipFill>
        <p:spPr>
          <a:xfrm>
            <a:off x="809232" y="1665288"/>
            <a:ext cx="7569589" cy="4666910"/>
          </a:xfrm>
          <a:prstGeom prst="rect">
            <a:avLst/>
          </a:prstGeom>
        </p:spPr>
      </p:pic>
    </p:spTree>
    <p:extLst>
      <p:ext uri="{BB962C8B-B14F-4D97-AF65-F5344CB8AC3E}">
        <p14:creationId xmlns:p14="http://schemas.microsoft.com/office/powerpoint/2010/main" val="2266883584"/>
      </p:ext>
    </p:extLst>
  </p:cSld>
  <p:clrMapOvr>
    <a:overrideClrMapping bg1="lt1" tx1="dk1" bg2="lt2" tx2="dk2" accent1="accent1" accent2="accent2" accent3="accent3" accent4="accent4" accent5="accent5" accent6="accent6" hlink="hlink" folHlink="folHlink"/>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2190611"/>
            <a:ext cx="7896225" cy="4028777"/>
          </a:xfrm>
        </p:spPr>
        <p:txBody>
          <a:bodyPr/>
          <a:lstStyle/>
          <a:p>
            <a:pPr>
              <a:lnSpc>
                <a:spcPct val="150000"/>
              </a:lnSpc>
            </a:pPr>
            <a:br>
              <a:rPr lang="it-IT" altLang="it-IT" sz="1800" dirty="0"/>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169809" y="852231"/>
            <a:ext cx="76295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Esempio di Informativa – Fondo Imposte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B4A0C9C0-12F8-4039-4466-78CF14075B1C}"/>
              </a:ext>
            </a:extLst>
          </p:cNvPr>
          <p:cNvSpPr txBox="1"/>
          <p:nvPr/>
        </p:nvSpPr>
        <p:spPr>
          <a:xfrm>
            <a:off x="361506" y="1820976"/>
            <a:ext cx="8665535" cy="4946419"/>
          </a:xfrm>
          <a:prstGeom prst="rect">
            <a:avLst/>
          </a:prstGeom>
          <a:noFill/>
        </p:spPr>
        <p:txBody>
          <a:bodyPr wrap="square">
            <a:spAutoFit/>
          </a:bodyPr>
          <a:lstStyle/>
          <a:p>
            <a:pPr>
              <a:lnSpc>
                <a:spcPct val="107000"/>
              </a:lnSpc>
              <a:spcAft>
                <a:spcPts val="800"/>
              </a:spcAft>
            </a:pP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Esempio di Nota integrativa</a:t>
            </a: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 In data 30.11.2023 l’Agenzia delle Entrate di … ci ha </a:t>
            </a: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notificato un avviso di accertamento IRES ed IRAP </a:t>
            </a: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relativo al periodo di imposta 21.. </a:t>
            </a:r>
          </a:p>
          <a:p>
            <a:pPr>
              <a:lnSpc>
                <a:spcPct val="107000"/>
              </a:lnSpc>
              <a:spcAft>
                <a:spcPts val="800"/>
              </a:spcAft>
            </a:pP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I rilievi vertono fondamentalmente su una </a:t>
            </a: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presunta indeducibilità di costi </a:t>
            </a: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per euro … e maggiori ricavi per euro …</a:t>
            </a:r>
          </a:p>
          <a:p>
            <a:pPr>
              <a:lnSpc>
                <a:spcPct val="107000"/>
              </a:lnSpc>
              <a:spcAft>
                <a:spcPts val="800"/>
              </a:spcAft>
            </a:pP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In caso di soccombenza totale le sopravvenienze passive ammonterebbero </a:t>
            </a: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a Euro …</a:t>
            </a:r>
          </a:p>
          <a:p>
            <a:pPr>
              <a:lnSpc>
                <a:spcPct val="107000"/>
              </a:lnSpc>
              <a:spcAft>
                <a:spcPts val="800"/>
              </a:spcAft>
            </a:pP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In data … abbiamo inoltrato all’Ufficio di … </a:t>
            </a: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istanza di accertamento con adesione</a:t>
            </a: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Abbiamo acquisito il </a:t>
            </a: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parere di un esperto fiscale di comprovata esperienza </a:t>
            </a: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che ci ha rimesso una propria relazione dalla quale emerge chiaramente come </a:t>
            </a: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la dottrina prevalente e la giurisprudenza di merito e di legittimità su casi analoghi hanno rigettato le motivazioni addotte dall’Ufficio nell’avviso di accertamento.</a:t>
            </a:r>
            <a:endParaRPr lang="it-IT"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All’esito della relazione abbiamo deciso di </a:t>
            </a: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impugnare l’avviso di accertamento</a:t>
            </a: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In ogni caso anche all’esito di una </a:t>
            </a: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eventuale soccombenza </a:t>
            </a: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totale l’azienda </a:t>
            </a:r>
            <a:r>
              <a:rPr lang="it-IT" sz="1800" b="1" i="1" kern="100" dirty="0">
                <a:effectLst/>
                <a:latin typeface="Calibri" panose="020F0502020204030204" pitchFamily="34" charset="0"/>
                <a:ea typeface="Calibri" panose="020F0502020204030204" pitchFamily="34" charset="0"/>
                <a:cs typeface="Times New Roman" panose="02020603050405020304" pitchFamily="18" charset="0"/>
              </a:rPr>
              <a:t>ha i mezzi per poter fronteggiare la passività senza pesare eccessivamente sull’operatività aziendale</a:t>
            </a:r>
            <a:r>
              <a:rPr lang="it-IT" sz="1800" i="1"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79222708"/>
      </p:ext>
    </p:extLst>
  </p:cSld>
  <p:clrMapOvr>
    <a:overrideClrMapping bg1="lt1" tx1="dk1" bg2="lt2" tx2="dk2" accent1="accent1" accent2="accent2" accent3="accent3" accent4="accent4" accent5="accent5" accent6="accent6" hlink="hlink" folHlink="folHlink"/>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235B5-F007-5401-0C4E-0EB3F7B104F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2691" name="Group 25">
            <a:extLst>
              <a:ext uri="{FF2B5EF4-FFF2-40B4-BE49-F238E27FC236}">
                <a16:creationId xmlns:a16="http://schemas.microsoft.com/office/drawing/2014/main" id="{51B5E09C-7D1C-9077-8CDB-3EFDD620F9CD}"/>
              </a:ext>
            </a:extLst>
          </p:cNvPr>
          <p:cNvGrpSpPr>
            <a:grpSpLocks/>
          </p:cNvGrpSpPr>
          <p:nvPr/>
        </p:nvGrpSpPr>
        <p:grpSpPr bwMode="auto">
          <a:xfrm>
            <a:off x="92075" y="212725"/>
            <a:ext cx="1537942" cy="884238"/>
            <a:chOff x="200590" y="418099"/>
            <a:chExt cx="1035539" cy="884136"/>
          </a:xfrm>
        </p:grpSpPr>
        <p:grpSp>
          <p:nvGrpSpPr>
            <p:cNvPr id="242716" name="Group 26">
              <a:extLst>
                <a:ext uri="{FF2B5EF4-FFF2-40B4-BE49-F238E27FC236}">
                  <a16:creationId xmlns:a16="http://schemas.microsoft.com/office/drawing/2014/main" id="{456F3715-2E8C-6B53-6E7A-AB8FB838E4B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813190D-8F20-FA2E-77FF-57858C051A8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2721" name="Group 31">
                <a:extLst>
                  <a:ext uri="{FF2B5EF4-FFF2-40B4-BE49-F238E27FC236}">
                    <a16:creationId xmlns:a16="http://schemas.microsoft.com/office/drawing/2014/main" id="{8DA05979-1AE0-EA28-6996-C99CCBD9160E}"/>
                  </a:ext>
                </a:extLst>
              </p:cNvPr>
              <p:cNvGrpSpPr>
                <a:grpSpLocks/>
              </p:cNvGrpSpPr>
              <p:nvPr/>
            </p:nvGrpSpPr>
            <p:grpSpPr bwMode="auto">
              <a:xfrm>
                <a:off x="1604481" y="615882"/>
                <a:ext cx="886681" cy="461665"/>
                <a:chOff x="1604481" y="615882"/>
                <a:chExt cx="886681" cy="461665"/>
              </a:xfrm>
            </p:grpSpPr>
            <p:sp>
              <p:nvSpPr>
                <p:cNvPr id="242722" name="TextBox 32">
                  <a:extLst>
                    <a:ext uri="{FF2B5EF4-FFF2-40B4-BE49-F238E27FC236}">
                      <a16:creationId xmlns:a16="http://schemas.microsoft.com/office/drawing/2014/main" id="{AE501F47-163F-9263-1AF5-4DC8B93C814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2A854AC-78D4-4C21-B7AF-DDC5BF36082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2723" name="TextBox 33">
                  <a:extLst>
                    <a:ext uri="{FF2B5EF4-FFF2-40B4-BE49-F238E27FC236}">
                      <a16:creationId xmlns:a16="http://schemas.microsoft.com/office/drawing/2014/main" id="{60F20281-80C6-12D4-C5CF-5BA304253EB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2717" name="Group 27">
              <a:extLst>
                <a:ext uri="{FF2B5EF4-FFF2-40B4-BE49-F238E27FC236}">
                  <a16:creationId xmlns:a16="http://schemas.microsoft.com/office/drawing/2014/main" id="{41B373E6-5A16-FA83-6F22-5B5EE33B2CCA}"/>
                </a:ext>
              </a:extLst>
            </p:cNvPr>
            <p:cNvGrpSpPr>
              <a:grpSpLocks/>
            </p:cNvGrpSpPr>
            <p:nvPr/>
          </p:nvGrpSpPr>
          <p:grpSpPr bwMode="auto">
            <a:xfrm>
              <a:off x="200590" y="843937"/>
              <a:ext cx="1035539" cy="458298"/>
              <a:chOff x="224691" y="1351963"/>
              <a:chExt cx="1035539" cy="458298"/>
            </a:xfrm>
          </p:grpSpPr>
          <p:sp>
            <p:nvSpPr>
              <p:cNvPr id="242718" name="TextBox 28">
                <a:extLst>
                  <a:ext uri="{FF2B5EF4-FFF2-40B4-BE49-F238E27FC236}">
                    <a16:creationId xmlns:a16="http://schemas.microsoft.com/office/drawing/2014/main" id="{A95D293E-42A1-D01C-AD3A-FD54D163758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2719" name="TextBox 29">
                <a:extLst>
                  <a:ext uri="{FF2B5EF4-FFF2-40B4-BE49-F238E27FC236}">
                    <a16:creationId xmlns:a16="http://schemas.microsoft.com/office/drawing/2014/main" id="{08536616-276E-E650-34EF-A8F6BECC96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2692" name="Titolo 2">
            <a:extLst>
              <a:ext uri="{FF2B5EF4-FFF2-40B4-BE49-F238E27FC236}">
                <a16:creationId xmlns:a16="http://schemas.microsoft.com/office/drawing/2014/main" id="{81ADCDC1-9A25-DF0B-DE88-4B971C9FD117}"/>
              </a:ext>
            </a:extLst>
          </p:cNvPr>
          <p:cNvSpPr>
            <a:spLocks noGrp="1"/>
          </p:cNvSpPr>
          <p:nvPr>
            <p:ph type="title"/>
          </p:nvPr>
        </p:nvSpPr>
        <p:spPr>
          <a:xfrm>
            <a:off x="790575" y="1450975"/>
            <a:ext cx="7896225" cy="3006725"/>
          </a:xfrm>
        </p:spPr>
        <p:txBody>
          <a:bodyPr/>
          <a:lstStyle/>
          <a:p>
            <a:pPr algn="l">
              <a:lnSpc>
                <a:spcPct val="150000"/>
              </a:lnSpc>
            </a:pPr>
            <a:br>
              <a:rPr lang="it-IT" altLang="it-IT" sz="1800" dirty="0"/>
            </a:br>
            <a:br>
              <a:rPr lang="it-IT" altLang="it-IT" sz="1800" dirty="0"/>
            </a:br>
            <a:br>
              <a:rPr lang="it-IT" sz="1800" b="1" kern="0" dirty="0">
                <a:solidFill>
                  <a:srgbClr val="FF0000"/>
                </a:solidFill>
                <a:effectLst/>
                <a:latin typeface="Cambria" panose="02040503050406030204" pitchFamily="18" charset="0"/>
                <a:ea typeface="Cambria" panose="02040503050406030204" pitchFamily="18" charset="0"/>
                <a:cs typeface="TimesNewRomanPSMT"/>
              </a:rPr>
            </a:br>
            <a:br>
              <a:rPr lang="it-IT" sz="1800" b="1" kern="0" dirty="0">
                <a:solidFill>
                  <a:srgbClr val="FF0000"/>
                </a:solidFill>
                <a:effectLst/>
                <a:latin typeface="Cambria" panose="02040503050406030204" pitchFamily="18" charset="0"/>
                <a:ea typeface="Cambria" panose="02040503050406030204" pitchFamily="18" charset="0"/>
                <a:cs typeface="TimesNewRomanPSMT"/>
              </a:rPr>
            </a:br>
            <a:r>
              <a:rPr lang="it-IT" sz="1800" b="1" kern="0" dirty="0">
                <a:latin typeface="Cambria" panose="02040503050406030204" pitchFamily="18" charset="0"/>
                <a:ea typeface="Cambria" panose="02040503050406030204" pitchFamily="18" charset="0"/>
                <a:cs typeface="TimesNewRomanPSMT"/>
              </a:rPr>
              <a:t>-</a:t>
            </a:r>
            <a:r>
              <a:rPr lang="it-IT" sz="1800" kern="0" dirty="0">
                <a:effectLst/>
                <a:latin typeface="Cambria" panose="02040503050406030204" pitchFamily="18" charset="0"/>
                <a:ea typeface="Cambria" panose="02040503050406030204" pitchFamily="18" charset="0"/>
                <a:cs typeface="TimesNewRomanPSMT"/>
              </a:rPr>
              <a:t> Codice Civile: art. 2424, 2425, 2426,  2427 (classificazione in bilancio e informazioni in nota integrativa) </a:t>
            </a:r>
            <a:br>
              <a:rPr lang="it-IT" sz="1800" kern="0" dirty="0">
                <a:effectLst/>
                <a:latin typeface="Cambria" panose="02040503050406030204" pitchFamily="18" charset="0"/>
                <a:ea typeface="Cambria" panose="02040503050406030204" pitchFamily="18" charset="0"/>
                <a:cs typeface="TimesNewRomanPSMT"/>
              </a:rPr>
            </a:br>
            <a:r>
              <a:rPr lang="it-IT" sz="1800" kern="0" dirty="0">
                <a:effectLst/>
                <a:latin typeface="Cambria" panose="02040503050406030204" pitchFamily="18" charset="0"/>
                <a:ea typeface="Cambria" panose="02040503050406030204" pitchFamily="18" charset="0"/>
                <a:cs typeface="TimesNewRomanPSMT"/>
              </a:rPr>
              <a:t>- Principio contabile OIC n. 19 </a:t>
            </a:r>
            <a:br>
              <a:rPr lang="it-IT" sz="1800" kern="0" dirty="0">
                <a:effectLst/>
                <a:latin typeface="Cambria" panose="02040503050406030204" pitchFamily="18" charset="0"/>
                <a:ea typeface="Cambria" panose="02040503050406030204" pitchFamily="18" charset="0"/>
                <a:cs typeface="TimesNewRomanPSMT"/>
              </a:rPr>
            </a:br>
            <a:r>
              <a:rPr lang="it-IT" sz="1800" kern="0" dirty="0">
                <a:effectLst/>
                <a:latin typeface="Cambria" panose="02040503050406030204" pitchFamily="18" charset="0"/>
                <a:ea typeface="Cambria" panose="02040503050406030204" pitchFamily="18" charset="0"/>
                <a:cs typeface="TimesNewRomanPSMT"/>
              </a:rPr>
              <a:t>- TUIR: art.105</a:t>
            </a:r>
            <a:br>
              <a:rPr lang="it-IT" sz="1800" b="1" kern="0" dirty="0">
                <a:solidFill>
                  <a:srgbClr val="FF0000"/>
                </a:solidFill>
                <a:effectLst/>
                <a:latin typeface="Cambria" panose="02040503050406030204" pitchFamily="18" charset="0"/>
                <a:ea typeface="Cambria" panose="02040503050406030204" pitchFamily="18" charset="0"/>
                <a:cs typeface="TimesNewRomanPSMT"/>
              </a:rPr>
            </a:br>
            <a:r>
              <a:rPr lang="it-IT" altLang="it-IT" sz="1800" b="1" dirty="0"/>
              <a:t> </a:t>
            </a:r>
            <a:br>
              <a:rPr lang="it-IT" altLang="it-IT" sz="1800" dirty="0"/>
            </a:br>
            <a:br>
              <a:rPr lang="it-IT" altLang="it-IT" sz="1800" dirty="0"/>
            </a:br>
            <a:endParaRPr lang="it-IT" altLang="it-IT" sz="1800" dirty="0"/>
          </a:p>
        </p:txBody>
      </p:sp>
      <p:sp>
        <p:nvSpPr>
          <p:cNvPr id="242715" name="Rettangolo 16">
            <a:extLst>
              <a:ext uri="{FF2B5EF4-FFF2-40B4-BE49-F238E27FC236}">
                <a16:creationId xmlns:a16="http://schemas.microsoft.com/office/drawing/2014/main" id="{0EA1BC4D-10E7-EC2D-41B1-725AF3DC9BDA}"/>
              </a:ext>
            </a:extLst>
          </p:cNvPr>
          <p:cNvSpPr>
            <a:spLocks noChangeArrowheads="1"/>
          </p:cNvSpPr>
          <p:nvPr/>
        </p:nvSpPr>
        <p:spPr bwMode="auto">
          <a:xfrm>
            <a:off x="738188" y="1206500"/>
            <a:ext cx="7629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1800" b="1" kern="0" dirty="0">
                <a:solidFill>
                  <a:srgbClr val="FF0000"/>
                </a:solidFill>
                <a:latin typeface="Cambria" panose="02040503050406030204" pitchFamily="18" charset="0"/>
                <a:ea typeface="Cambria" panose="02040503050406030204" pitchFamily="18" charset="0"/>
              </a:rPr>
              <a:t>Trattamento di fine rapporto</a:t>
            </a:r>
          </a:p>
        </p:txBody>
      </p:sp>
    </p:spTree>
    <p:extLst>
      <p:ext uri="{BB962C8B-B14F-4D97-AF65-F5344CB8AC3E}">
        <p14:creationId xmlns:p14="http://schemas.microsoft.com/office/powerpoint/2010/main" val="12063842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3001FCE-3397-DD2A-3260-2233A79A7032}"/>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52931" name="Group 25">
            <a:extLst>
              <a:ext uri="{FF2B5EF4-FFF2-40B4-BE49-F238E27FC236}">
                <a16:creationId xmlns:a16="http://schemas.microsoft.com/office/drawing/2014/main" id="{6CCA5FF8-EC90-EF64-DE26-FF842BA19060}"/>
              </a:ext>
            </a:extLst>
          </p:cNvPr>
          <p:cNvGrpSpPr>
            <a:grpSpLocks/>
          </p:cNvGrpSpPr>
          <p:nvPr/>
        </p:nvGrpSpPr>
        <p:grpSpPr bwMode="auto">
          <a:xfrm>
            <a:off x="92075" y="212725"/>
            <a:ext cx="1517650" cy="884238"/>
            <a:chOff x="200590" y="418099"/>
            <a:chExt cx="1035539" cy="884136"/>
          </a:xfrm>
        </p:grpSpPr>
        <p:grpSp>
          <p:nvGrpSpPr>
            <p:cNvPr id="252934" name="Group 26">
              <a:extLst>
                <a:ext uri="{FF2B5EF4-FFF2-40B4-BE49-F238E27FC236}">
                  <a16:creationId xmlns:a16="http://schemas.microsoft.com/office/drawing/2014/main" id="{F40941BE-2DFB-D4D7-7DA5-3D6672836274}"/>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1E68158-CC21-28A5-A9BE-3B5AC87EAC4D}"/>
                  </a:ext>
                </a:extLst>
              </p:cNvPr>
              <p:cNvSpPr/>
              <p:nvPr/>
            </p:nvSpPr>
            <p:spPr>
              <a:xfrm>
                <a:off x="1587887" y="661915"/>
                <a:ext cx="894723"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52939" name="Group 31">
                <a:extLst>
                  <a:ext uri="{FF2B5EF4-FFF2-40B4-BE49-F238E27FC236}">
                    <a16:creationId xmlns:a16="http://schemas.microsoft.com/office/drawing/2014/main" id="{B8141AD6-311C-75B9-CDA8-7D772C1413AC}"/>
                  </a:ext>
                </a:extLst>
              </p:cNvPr>
              <p:cNvGrpSpPr>
                <a:grpSpLocks/>
              </p:cNvGrpSpPr>
              <p:nvPr/>
            </p:nvGrpSpPr>
            <p:grpSpPr bwMode="auto">
              <a:xfrm>
                <a:off x="1604481" y="615882"/>
                <a:ext cx="886681" cy="461665"/>
                <a:chOff x="1604481" y="615882"/>
                <a:chExt cx="886681" cy="461665"/>
              </a:xfrm>
            </p:grpSpPr>
            <p:sp>
              <p:nvSpPr>
                <p:cNvPr id="252940" name="TextBox 32">
                  <a:extLst>
                    <a:ext uri="{FF2B5EF4-FFF2-40B4-BE49-F238E27FC236}">
                      <a16:creationId xmlns:a16="http://schemas.microsoft.com/office/drawing/2014/main" id="{2D225A10-77FD-B5F2-36BC-69E40FE48B7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9CD122D-B2DA-4DF1-A4CC-AF8A1DEE5700}"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52941" name="TextBox 33">
                  <a:extLst>
                    <a:ext uri="{FF2B5EF4-FFF2-40B4-BE49-F238E27FC236}">
                      <a16:creationId xmlns:a16="http://schemas.microsoft.com/office/drawing/2014/main" id="{C72E15C6-331C-2078-FB48-2F131171A8B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52935" name="Group 27">
              <a:extLst>
                <a:ext uri="{FF2B5EF4-FFF2-40B4-BE49-F238E27FC236}">
                  <a16:creationId xmlns:a16="http://schemas.microsoft.com/office/drawing/2014/main" id="{5FBDAEA9-BC01-FB8A-9834-36AB4D45457A}"/>
                </a:ext>
              </a:extLst>
            </p:cNvPr>
            <p:cNvGrpSpPr>
              <a:grpSpLocks/>
            </p:cNvGrpSpPr>
            <p:nvPr/>
          </p:nvGrpSpPr>
          <p:grpSpPr bwMode="auto">
            <a:xfrm>
              <a:off x="200590" y="843937"/>
              <a:ext cx="1035539" cy="458298"/>
              <a:chOff x="224691" y="1351963"/>
              <a:chExt cx="1035539" cy="458298"/>
            </a:xfrm>
          </p:grpSpPr>
          <p:sp>
            <p:nvSpPr>
              <p:cNvPr id="252936" name="TextBox 28">
                <a:extLst>
                  <a:ext uri="{FF2B5EF4-FFF2-40B4-BE49-F238E27FC236}">
                    <a16:creationId xmlns:a16="http://schemas.microsoft.com/office/drawing/2014/main" id="{0CF0CBCB-3628-3581-C079-5970EE8DF81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52937" name="TextBox 29">
                <a:extLst>
                  <a:ext uri="{FF2B5EF4-FFF2-40B4-BE49-F238E27FC236}">
                    <a16:creationId xmlns:a16="http://schemas.microsoft.com/office/drawing/2014/main" id="{2393F0E7-BA6D-14B9-DD57-0314E277A67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52932" name="Titolo 2">
            <a:extLst>
              <a:ext uri="{FF2B5EF4-FFF2-40B4-BE49-F238E27FC236}">
                <a16:creationId xmlns:a16="http://schemas.microsoft.com/office/drawing/2014/main" id="{E10CA1B1-A302-9AC1-1140-5F5785B84AED}"/>
              </a:ext>
            </a:extLst>
          </p:cNvPr>
          <p:cNvSpPr>
            <a:spLocks noGrp="1"/>
          </p:cNvSpPr>
          <p:nvPr>
            <p:ph type="title"/>
          </p:nvPr>
        </p:nvSpPr>
        <p:spPr>
          <a:xfrm>
            <a:off x="633413" y="1671638"/>
            <a:ext cx="8126412" cy="5235575"/>
          </a:xfrm>
        </p:spPr>
        <p:txBody>
          <a:bodyPr/>
          <a:lstStyle/>
          <a:p>
            <a:pPr algn="l">
              <a:lnSpc>
                <a:spcPct val="150000"/>
              </a:lnSpc>
            </a:pP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r>
              <a:rPr lang="it-IT" altLang="it-IT" sz="1600" u="sng" dirty="0">
                <a:latin typeface="Cambria" panose="02040503050406030204" pitchFamily="18" charset="0"/>
                <a:ea typeface="Cambria" panose="02040503050406030204" pitchFamily="18" charset="0"/>
              </a:rPr>
              <a:t>L</a:t>
            </a:r>
            <a:r>
              <a:rPr lang="it-IT" altLang="it-IT" sz="1800" dirty="0">
                <a:latin typeface="Cambria" panose="02040503050406030204" pitchFamily="18" charset="0"/>
                <a:ea typeface="Cambria" panose="02040503050406030204" pitchFamily="18" charset="0"/>
              </a:rPr>
              <a:t>a società ALFA s.r.l. ha effettuato al 31/12/2023 accantonamenti per T.F.R. per un totale di € 60.000,00, di cui:</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€ 50.000,00 per i 40 dipendenti che hanno deciso di lasciare il T.F.R. in azienda;</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€ 10.000,00 per i 5 dipendenti che hanno deciso di aderire ai fondi di previdenza complementare. </a:t>
            </a:r>
            <a:br>
              <a:rPr lang="it-IT" altLang="it-IT" sz="18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endParaRPr lang="it-IT" altLang="it-IT" sz="1600" dirty="0"/>
          </a:p>
        </p:txBody>
      </p:sp>
      <p:sp>
        <p:nvSpPr>
          <p:cNvPr id="252933" name="CasellaDiTesto 13">
            <a:extLst>
              <a:ext uri="{FF2B5EF4-FFF2-40B4-BE49-F238E27FC236}">
                <a16:creationId xmlns:a16="http://schemas.microsoft.com/office/drawing/2014/main" id="{F7E1976D-187B-E1D5-32AD-EE8487EBBB11}"/>
              </a:ext>
            </a:extLst>
          </p:cNvPr>
          <p:cNvSpPr txBox="1">
            <a:spLocks noChangeArrowheads="1"/>
          </p:cNvSpPr>
          <p:nvPr/>
        </p:nvSpPr>
        <p:spPr bwMode="auto">
          <a:xfrm>
            <a:off x="1989221" y="1343819"/>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Trattamento di fine rapporto – procedure di revisione </a:t>
            </a: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TFR - Esempio</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CBF8631-08E4-367A-B8A0-83D01BE2CE69}"/>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54979" name="Group 25">
            <a:extLst>
              <a:ext uri="{FF2B5EF4-FFF2-40B4-BE49-F238E27FC236}">
                <a16:creationId xmlns:a16="http://schemas.microsoft.com/office/drawing/2014/main" id="{26B56C34-D85C-113B-786F-03562638D1CD}"/>
              </a:ext>
            </a:extLst>
          </p:cNvPr>
          <p:cNvGrpSpPr>
            <a:grpSpLocks/>
          </p:cNvGrpSpPr>
          <p:nvPr/>
        </p:nvGrpSpPr>
        <p:grpSpPr bwMode="auto">
          <a:xfrm>
            <a:off x="92075" y="212725"/>
            <a:ext cx="1390650" cy="884238"/>
            <a:chOff x="200590" y="418099"/>
            <a:chExt cx="1035539" cy="884136"/>
          </a:xfrm>
        </p:grpSpPr>
        <p:grpSp>
          <p:nvGrpSpPr>
            <p:cNvPr id="255036" name="Group 26">
              <a:extLst>
                <a:ext uri="{FF2B5EF4-FFF2-40B4-BE49-F238E27FC236}">
                  <a16:creationId xmlns:a16="http://schemas.microsoft.com/office/drawing/2014/main" id="{2EEA2ADE-280C-5F23-BC37-5E6716849148}"/>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115747E7-C2AE-55BC-D89C-E88069CEED1D}"/>
                  </a:ext>
                </a:extLst>
              </p:cNvPr>
              <p:cNvSpPr/>
              <p:nvPr/>
            </p:nvSpPr>
            <p:spPr>
              <a:xfrm>
                <a:off x="1587605" y="661915"/>
                <a:ext cx="89486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55041" name="Group 31">
                <a:extLst>
                  <a:ext uri="{FF2B5EF4-FFF2-40B4-BE49-F238E27FC236}">
                    <a16:creationId xmlns:a16="http://schemas.microsoft.com/office/drawing/2014/main" id="{482E3985-31D3-1B1B-BDAE-619EB5280695}"/>
                  </a:ext>
                </a:extLst>
              </p:cNvPr>
              <p:cNvGrpSpPr>
                <a:grpSpLocks/>
              </p:cNvGrpSpPr>
              <p:nvPr/>
            </p:nvGrpSpPr>
            <p:grpSpPr bwMode="auto">
              <a:xfrm>
                <a:off x="1604481" y="615882"/>
                <a:ext cx="886681" cy="461665"/>
                <a:chOff x="1604481" y="615882"/>
                <a:chExt cx="886681" cy="461665"/>
              </a:xfrm>
            </p:grpSpPr>
            <p:sp>
              <p:nvSpPr>
                <p:cNvPr id="255042" name="TextBox 32">
                  <a:extLst>
                    <a:ext uri="{FF2B5EF4-FFF2-40B4-BE49-F238E27FC236}">
                      <a16:creationId xmlns:a16="http://schemas.microsoft.com/office/drawing/2014/main" id="{B237512E-1B45-CE5C-CF7A-771AB6C7D4B5}"/>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DF288331-E274-4961-B5FD-063C86DDCEAA}"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55043" name="TextBox 33">
                  <a:extLst>
                    <a:ext uri="{FF2B5EF4-FFF2-40B4-BE49-F238E27FC236}">
                      <a16:creationId xmlns:a16="http://schemas.microsoft.com/office/drawing/2014/main" id="{EBAF41C0-3F7F-CE87-D40D-D2D57073D884}"/>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55037" name="Group 27">
              <a:extLst>
                <a:ext uri="{FF2B5EF4-FFF2-40B4-BE49-F238E27FC236}">
                  <a16:creationId xmlns:a16="http://schemas.microsoft.com/office/drawing/2014/main" id="{87A0B3C5-076E-FD28-B7C8-1113A993E15B}"/>
                </a:ext>
              </a:extLst>
            </p:cNvPr>
            <p:cNvGrpSpPr>
              <a:grpSpLocks/>
            </p:cNvGrpSpPr>
            <p:nvPr/>
          </p:nvGrpSpPr>
          <p:grpSpPr bwMode="auto">
            <a:xfrm>
              <a:off x="200590" y="843937"/>
              <a:ext cx="1035539" cy="458298"/>
              <a:chOff x="224691" y="1351963"/>
              <a:chExt cx="1035539" cy="458298"/>
            </a:xfrm>
          </p:grpSpPr>
          <p:sp>
            <p:nvSpPr>
              <p:cNvPr id="255038" name="TextBox 28">
                <a:extLst>
                  <a:ext uri="{FF2B5EF4-FFF2-40B4-BE49-F238E27FC236}">
                    <a16:creationId xmlns:a16="http://schemas.microsoft.com/office/drawing/2014/main" id="{C2F1E7BB-A36D-72FC-A922-08FAEEECE16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55039" name="TextBox 29">
                <a:extLst>
                  <a:ext uri="{FF2B5EF4-FFF2-40B4-BE49-F238E27FC236}">
                    <a16:creationId xmlns:a16="http://schemas.microsoft.com/office/drawing/2014/main" id="{6D2CAF9A-BFDC-EDAD-F1FF-7A44F2E3BF5E}"/>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54980" name="Titolo 2">
            <a:extLst>
              <a:ext uri="{FF2B5EF4-FFF2-40B4-BE49-F238E27FC236}">
                <a16:creationId xmlns:a16="http://schemas.microsoft.com/office/drawing/2014/main" id="{1D865B68-FF23-2128-5D28-35B4AD072B6E}"/>
              </a:ext>
            </a:extLst>
          </p:cNvPr>
          <p:cNvSpPr>
            <a:spLocks noGrp="1"/>
          </p:cNvSpPr>
          <p:nvPr>
            <p:ph type="title"/>
          </p:nvPr>
        </p:nvSpPr>
        <p:spPr>
          <a:xfrm>
            <a:off x="633413" y="1462088"/>
            <a:ext cx="8126412" cy="5235575"/>
          </a:xfrm>
        </p:spPr>
        <p:txBody>
          <a:bodyPr/>
          <a:lstStyle/>
          <a:p>
            <a:pPr algn="l">
              <a:lnSpc>
                <a:spcPct val="150000"/>
              </a:lnSpc>
            </a:pP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br>
              <a:rPr lang="it-IT" altLang="it-IT" sz="1600" b="1" u="sng" dirty="0">
                <a:solidFill>
                  <a:srgbClr val="FF0000"/>
                </a:solidFill>
              </a:rPr>
            </a:br>
            <a:br>
              <a:rPr lang="it-IT" altLang="it-IT" sz="1600" b="1" u="sng" dirty="0"/>
            </a:br>
            <a:br>
              <a:rPr lang="it-IT" altLang="it-IT" sz="1600" dirty="0"/>
            </a:br>
            <a:r>
              <a:rPr lang="it-IT" altLang="it-IT" sz="1600" dirty="0">
                <a:latin typeface="Cambria" panose="02040503050406030204" pitchFamily="18" charset="0"/>
                <a:ea typeface="Cambria" panose="02040503050406030204" pitchFamily="18" charset="0"/>
              </a:rPr>
              <a:t>Le scritture contabili sono le seguenti:</a:t>
            </a:r>
            <a:br>
              <a:rPr lang="it-IT" altLang="it-IT" sz="1600" dirty="0">
                <a:latin typeface="Cambria" panose="02040503050406030204" pitchFamily="18" charset="0"/>
                <a:ea typeface="Cambria" panose="02040503050406030204" pitchFamily="18" charset="0"/>
              </a:rPr>
            </a:br>
            <a:r>
              <a:rPr lang="it-IT" altLang="it-IT" sz="1600" b="1" dirty="0">
                <a:latin typeface="Cambria" panose="02040503050406030204" pitchFamily="18" charset="0"/>
                <a:ea typeface="Cambria" panose="02040503050406030204" pitchFamily="18" charset="0"/>
              </a:rPr>
              <a:t>1)</a:t>
            </a:r>
            <a:r>
              <a:rPr lang="it-IT" altLang="it-IT" sz="1600" dirty="0">
                <a:latin typeface="Cambria" panose="02040503050406030204" pitchFamily="18" charset="0"/>
                <a:ea typeface="Cambria" panose="02040503050406030204" pitchFamily="18" charset="0"/>
              </a:rPr>
              <a:t> accantonamento di fine anno al fondo trattamento di fine rapporto € 50.000,00 al lordo dell’imposta sostitutiva.</a:t>
            </a: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r>
              <a:rPr lang="it-IT" altLang="it-IT" sz="1600" b="1" dirty="0">
                <a:latin typeface="Cambria" panose="02040503050406030204" pitchFamily="18" charset="0"/>
                <a:ea typeface="Cambria" panose="02040503050406030204" pitchFamily="18" charset="0"/>
              </a:rPr>
              <a:t>2) </a:t>
            </a:r>
            <a:r>
              <a:rPr lang="it-IT" altLang="it-IT" sz="1600" dirty="0">
                <a:latin typeface="Cambria" panose="02040503050406030204" pitchFamily="18" charset="0"/>
                <a:ea typeface="Cambria" panose="02040503050406030204" pitchFamily="18" charset="0"/>
              </a:rPr>
              <a:t>Le scritture relative all’imposta sostitutiva sul T.F.R. sono le seguenti: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pagamento dell’acconto dell’imposta sostitutiva</a:t>
            </a: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rilevazione del saldo dell’imposta sostitutiva a fine esercizio</a:t>
            </a: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endParaRPr lang="it-IT" altLang="it-IT" sz="1600" dirty="0"/>
          </a:p>
        </p:txBody>
      </p:sp>
      <p:graphicFrame>
        <p:nvGraphicFramePr>
          <p:cNvPr id="2" name="Tabella 1">
            <a:extLst>
              <a:ext uri="{FF2B5EF4-FFF2-40B4-BE49-F238E27FC236}">
                <a16:creationId xmlns:a16="http://schemas.microsoft.com/office/drawing/2014/main" id="{60CC93B3-3EBD-C896-3561-39514049B45F}"/>
              </a:ext>
            </a:extLst>
          </p:cNvPr>
          <p:cNvGraphicFramePr>
            <a:graphicFrameLocks noGrp="1"/>
          </p:cNvGraphicFramePr>
          <p:nvPr/>
        </p:nvGraphicFramePr>
        <p:xfrm>
          <a:off x="1482725" y="2890838"/>
          <a:ext cx="6294437" cy="534988"/>
        </p:xfrm>
        <a:graphic>
          <a:graphicData uri="http://schemas.openxmlformats.org/drawingml/2006/table">
            <a:tbl>
              <a:tblPr firstRow="1" firstCol="1" bandRow="1">
                <a:tableStyleId>{5C22544A-7EE6-4342-B048-85BDC9FD1C3A}</a:tableStyleId>
              </a:tblPr>
              <a:tblGrid>
                <a:gridCol w="2342236">
                  <a:extLst>
                    <a:ext uri="{9D8B030D-6E8A-4147-A177-3AD203B41FA5}">
                      <a16:colId xmlns:a16="http://schemas.microsoft.com/office/drawing/2014/main" val="20000"/>
                    </a:ext>
                  </a:extLst>
                </a:gridCol>
                <a:gridCol w="391231">
                  <a:extLst>
                    <a:ext uri="{9D8B030D-6E8A-4147-A177-3AD203B41FA5}">
                      <a16:colId xmlns:a16="http://schemas.microsoft.com/office/drawing/2014/main" val="20001"/>
                    </a:ext>
                  </a:extLst>
                </a:gridCol>
                <a:gridCol w="2064900">
                  <a:extLst>
                    <a:ext uri="{9D8B030D-6E8A-4147-A177-3AD203B41FA5}">
                      <a16:colId xmlns:a16="http://schemas.microsoft.com/office/drawing/2014/main" val="20002"/>
                    </a:ext>
                  </a:extLst>
                </a:gridCol>
                <a:gridCol w="762513">
                  <a:extLst>
                    <a:ext uri="{9D8B030D-6E8A-4147-A177-3AD203B41FA5}">
                      <a16:colId xmlns:a16="http://schemas.microsoft.com/office/drawing/2014/main" val="20003"/>
                    </a:ext>
                  </a:extLst>
                </a:gridCol>
                <a:gridCol w="733557">
                  <a:extLst>
                    <a:ext uri="{9D8B030D-6E8A-4147-A177-3AD203B41FA5}">
                      <a16:colId xmlns:a16="http://schemas.microsoft.com/office/drawing/2014/main" val="20004"/>
                    </a:ext>
                  </a:extLst>
                </a:gridCol>
              </a:tblGrid>
              <a:tr h="267494">
                <a:tc>
                  <a:txBody>
                    <a:bodyPr/>
                    <a:lstStyle/>
                    <a:p>
                      <a:pPr indent="180340">
                        <a:lnSpc>
                          <a:spcPct val="150000"/>
                        </a:lnSpc>
                        <a:spcAft>
                          <a:spcPts val="0"/>
                        </a:spcAft>
                        <a:tabLst>
                          <a:tab pos="6120130" algn="l"/>
                        </a:tabLst>
                      </a:pPr>
                      <a:r>
                        <a:rPr lang="it-IT" sz="1000" dirty="0">
                          <a:effectLst/>
                        </a:rPr>
                        <a:t>Accantonamento al Fondo T.F.R.</a:t>
                      </a:r>
                      <a:endParaRPr lang="it-IT" sz="1100" dirty="0">
                        <a:effectLst/>
                        <a:latin typeface="Tahoma" panose="020B0604030504040204" pitchFamily="34" charset="0"/>
                        <a:ea typeface="Times New Roman" panose="02020603050405020304" pitchFamily="18" charset="0"/>
                      </a:endParaRPr>
                    </a:p>
                  </a:txBody>
                  <a:tcPr marL="44452" marR="44452" marT="0" marB="0" anchor="ctr"/>
                </a:tc>
                <a:tc>
                  <a:txBody>
                    <a:bodyPr/>
                    <a:lstStyle/>
                    <a:p>
                      <a:pPr indent="198755">
                        <a:lnSpc>
                          <a:spcPct val="150000"/>
                        </a:lnSpc>
                        <a:spcAft>
                          <a:spcPts val="0"/>
                        </a:spcAft>
                        <a:tabLst>
                          <a:tab pos="6120130" algn="l"/>
                        </a:tabLst>
                      </a:pPr>
                      <a:r>
                        <a:rPr lang="it-IT" sz="1000">
                          <a:effectLst/>
                        </a:rPr>
                        <a:t>a</a:t>
                      </a:r>
                      <a:endParaRPr lang="it-IT" sz="1100">
                        <a:effectLst/>
                        <a:latin typeface="Tahoma" panose="020B0604030504040204" pitchFamily="34" charset="0"/>
                        <a:ea typeface="Times New Roman" panose="02020603050405020304" pitchFamily="18" charset="0"/>
                      </a:endParaRPr>
                    </a:p>
                  </a:txBody>
                  <a:tcPr marL="44452" marR="44452" marT="0" marB="0" anchor="ctr"/>
                </a:tc>
                <a:tc>
                  <a:txBody>
                    <a:bodyPr/>
                    <a:lstStyle/>
                    <a:p>
                      <a:pPr indent="180340" algn="ctr">
                        <a:lnSpc>
                          <a:spcPct val="150000"/>
                        </a:lnSpc>
                        <a:spcAft>
                          <a:spcPts val="0"/>
                        </a:spcAft>
                        <a:tabLst>
                          <a:tab pos="6120130" algn="l"/>
                        </a:tabLst>
                      </a:pPr>
                      <a:r>
                        <a:rPr lang="it-IT" sz="1000" dirty="0" err="1">
                          <a:effectLst/>
                        </a:rPr>
                        <a:t>FondoT.F.R</a:t>
                      </a:r>
                      <a:r>
                        <a:rPr lang="it-IT" sz="1000" dirty="0">
                          <a:effectLst/>
                        </a:rPr>
                        <a:t>.</a:t>
                      </a:r>
                      <a:endParaRPr lang="it-IT" sz="1100" dirty="0">
                        <a:effectLst/>
                        <a:latin typeface="Tahoma" panose="020B0604030504040204" pitchFamily="34" charset="0"/>
                        <a:ea typeface="Times New Roman" panose="02020603050405020304" pitchFamily="18" charset="0"/>
                      </a:endParaRPr>
                    </a:p>
                  </a:txBody>
                  <a:tcPr marL="44452" marR="44452" marT="0" marB="0" anchor="ctr"/>
                </a:tc>
                <a:tc>
                  <a:txBody>
                    <a:bodyPr/>
                    <a:lstStyle/>
                    <a:p>
                      <a:pPr indent="180340" algn="r">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52" marR="44452" marT="0" marB="0" anchor="b"/>
                </a:tc>
                <a:tc>
                  <a:txBody>
                    <a:bodyPr/>
                    <a:lstStyle/>
                    <a:p>
                      <a:pPr>
                        <a:lnSpc>
                          <a:spcPct val="150000"/>
                        </a:lnSpc>
                        <a:spcAft>
                          <a:spcPts val="0"/>
                        </a:spcAft>
                        <a:tabLst>
                          <a:tab pos="6120130" algn="l"/>
                        </a:tabLst>
                      </a:pPr>
                      <a:r>
                        <a:rPr lang="it-IT" sz="1000">
                          <a:effectLst/>
                        </a:rPr>
                        <a:t>50.000,00</a:t>
                      </a:r>
                      <a:endParaRPr lang="it-IT" sz="1100">
                        <a:effectLst/>
                        <a:latin typeface="Tahoma" panose="020B0604030504040204" pitchFamily="34" charset="0"/>
                        <a:ea typeface="Times New Roman" panose="02020603050405020304" pitchFamily="18" charset="0"/>
                      </a:endParaRPr>
                    </a:p>
                  </a:txBody>
                  <a:tcPr marL="44452" marR="44452" marT="0" marB="0" anchor="b"/>
                </a:tc>
                <a:extLst>
                  <a:ext uri="{0D108BD9-81ED-4DB2-BD59-A6C34878D82A}">
                    <a16:rowId xmlns:a16="http://schemas.microsoft.com/office/drawing/2014/main" val="10000"/>
                  </a:ext>
                </a:extLst>
              </a:tr>
              <a:tr h="267494">
                <a:tc>
                  <a:txBody>
                    <a:bodyPr/>
                    <a:lstStyle/>
                    <a:p>
                      <a:pPr indent="180340" algn="ctr">
                        <a:lnSpc>
                          <a:spcPct val="150000"/>
                        </a:lnSpc>
                        <a:spcAft>
                          <a:spcPts val="0"/>
                        </a:spcAft>
                        <a:tabLst>
                          <a:tab pos="6120130" algn="l"/>
                        </a:tabLst>
                      </a:pPr>
                      <a:r>
                        <a:rPr lang="it-IT" sz="1000" dirty="0">
                          <a:effectLst/>
                        </a:rPr>
                        <a:t>C/E (B9 c)</a:t>
                      </a:r>
                      <a:endParaRPr lang="it-IT" sz="1100" dirty="0">
                        <a:effectLst/>
                        <a:latin typeface="Tahoma" panose="020B0604030504040204" pitchFamily="34" charset="0"/>
                        <a:ea typeface="Times New Roman" panose="02020603050405020304" pitchFamily="18" charset="0"/>
                      </a:endParaRPr>
                    </a:p>
                  </a:txBody>
                  <a:tcPr marL="44452" marR="44452" marT="0" marB="0" anchor="ctr"/>
                </a:tc>
                <a:tc>
                  <a:txBody>
                    <a:bodyPr/>
                    <a:lstStyle/>
                    <a:p>
                      <a:pPr indent="180340">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52" marR="44452" marT="0" marB="0" anchor="ctr"/>
                </a:tc>
                <a:tc>
                  <a:txBody>
                    <a:bodyPr/>
                    <a:lstStyle/>
                    <a:p>
                      <a:pPr indent="180340" algn="ctr">
                        <a:lnSpc>
                          <a:spcPct val="150000"/>
                        </a:lnSpc>
                        <a:spcAft>
                          <a:spcPts val="0"/>
                        </a:spcAft>
                        <a:tabLst>
                          <a:tab pos="6120130" algn="l"/>
                        </a:tabLst>
                      </a:pPr>
                      <a:r>
                        <a:rPr lang="it-IT" sz="1000" dirty="0">
                          <a:effectLst/>
                        </a:rPr>
                        <a:t>S/P ( C )</a:t>
                      </a:r>
                      <a:endParaRPr lang="it-IT" sz="1100" dirty="0">
                        <a:effectLst/>
                        <a:latin typeface="Tahoma" panose="020B0604030504040204" pitchFamily="34" charset="0"/>
                        <a:ea typeface="Times New Roman" panose="02020603050405020304" pitchFamily="18" charset="0"/>
                      </a:endParaRPr>
                    </a:p>
                  </a:txBody>
                  <a:tcPr marL="44452" marR="44452" marT="0" marB="0" anchor="ctr"/>
                </a:tc>
                <a:tc>
                  <a:txBody>
                    <a:bodyPr/>
                    <a:lstStyle/>
                    <a:p>
                      <a:pPr indent="180340" algn="r">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52" marR="44452" marT="0" marB="0" anchor="b"/>
                </a:tc>
                <a:tc>
                  <a:txBody>
                    <a:bodyPr/>
                    <a:lstStyle/>
                    <a:p>
                      <a:pPr indent="180340" algn="r">
                        <a:lnSpc>
                          <a:spcPct val="150000"/>
                        </a:lnSpc>
                        <a:spcAft>
                          <a:spcPts val="0"/>
                        </a:spcAft>
                        <a:tabLst>
                          <a:tab pos="6120130" algn="l"/>
                        </a:tabLst>
                      </a:pPr>
                      <a:r>
                        <a:rPr lang="it-IT" sz="1000" dirty="0">
                          <a:effectLst/>
                        </a:rPr>
                        <a:t> </a:t>
                      </a:r>
                      <a:endParaRPr lang="it-IT" sz="1100" dirty="0">
                        <a:effectLst/>
                        <a:latin typeface="Tahoma" panose="020B0604030504040204" pitchFamily="34" charset="0"/>
                        <a:ea typeface="Times New Roman" panose="02020603050405020304" pitchFamily="18" charset="0"/>
                      </a:endParaRPr>
                    </a:p>
                  </a:txBody>
                  <a:tcPr marL="44452" marR="44452" marT="0" marB="0" anchor="b"/>
                </a:tc>
                <a:extLst>
                  <a:ext uri="{0D108BD9-81ED-4DB2-BD59-A6C34878D82A}">
                    <a16:rowId xmlns:a16="http://schemas.microsoft.com/office/drawing/2014/main" val="10001"/>
                  </a:ext>
                </a:extLst>
              </a:tr>
            </a:tbl>
          </a:graphicData>
        </a:graphic>
      </p:graphicFrame>
      <p:graphicFrame>
        <p:nvGraphicFramePr>
          <p:cNvPr id="3" name="Tabella 2">
            <a:extLst>
              <a:ext uri="{FF2B5EF4-FFF2-40B4-BE49-F238E27FC236}">
                <a16:creationId xmlns:a16="http://schemas.microsoft.com/office/drawing/2014/main" id="{4C96B92C-2264-AA2C-0C0A-B702F83AC984}"/>
              </a:ext>
            </a:extLst>
          </p:cNvPr>
          <p:cNvGraphicFramePr>
            <a:graphicFrameLocks noGrp="1"/>
          </p:cNvGraphicFramePr>
          <p:nvPr/>
        </p:nvGraphicFramePr>
        <p:xfrm>
          <a:off x="1465263" y="4440238"/>
          <a:ext cx="6213476" cy="534988"/>
        </p:xfrm>
        <a:graphic>
          <a:graphicData uri="http://schemas.openxmlformats.org/drawingml/2006/table">
            <a:tbl>
              <a:tblPr firstRow="1" firstCol="1" bandRow="1">
                <a:tableStyleId>{5C22544A-7EE6-4342-B048-85BDC9FD1C3A}</a:tableStyleId>
              </a:tblPr>
              <a:tblGrid>
                <a:gridCol w="2312109">
                  <a:extLst>
                    <a:ext uri="{9D8B030D-6E8A-4147-A177-3AD203B41FA5}">
                      <a16:colId xmlns:a16="http://schemas.microsoft.com/office/drawing/2014/main" val="20000"/>
                    </a:ext>
                  </a:extLst>
                </a:gridCol>
                <a:gridCol w="386199">
                  <a:extLst>
                    <a:ext uri="{9D8B030D-6E8A-4147-A177-3AD203B41FA5}">
                      <a16:colId xmlns:a16="http://schemas.microsoft.com/office/drawing/2014/main" val="20001"/>
                    </a:ext>
                  </a:extLst>
                </a:gridCol>
                <a:gridCol w="2038340">
                  <a:extLst>
                    <a:ext uri="{9D8B030D-6E8A-4147-A177-3AD203B41FA5}">
                      <a16:colId xmlns:a16="http://schemas.microsoft.com/office/drawing/2014/main" val="20002"/>
                    </a:ext>
                  </a:extLst>
                </a:gridCol>
                <a:gridCol w="752706">
                  <a:extLst>
                    <a:ext uri="{9D8B030D-6E8A-4147-A177-3AD203B41FA5}">
                      <a16:colId xmlns:a16="http://schemas.microsoft.com/office/drawing/2014/main" val="20003"/>
                    </a:ext>
                  </a:extLst>
                </a:gridCol>
                <a:gridCol w="724122">
                  <a:extLst>
                    <a:ext uri="{9D8B030D-6E8A-4147-A177-3AD203B41FA5}">
                      <a16:colId xmlns:a16="http://schemas.microsoft.com/office/drawing/2014/main" val="20004"/>
                    </a:ext>
                  </a:extLst>
                </a:gridCol>
              </a:tblGrid>
              <a:tr h="267494">
                <a:tc>
                  <a:txBody>
                    <a:bodyPr/>
                    <a:lstStyle/>
                    <a:p>
                      <a:pPr indent="180340" algn="ctr">
                        <a:lnSpc>
                          <a:spcPct val="150000"/>
                        </a:lnSpc>
                        <a:spcAft>
                          <a:spcPts val="0"/>
                        </a:spcAft>
                        <a:tabLst>
                          <a:tab pos="6120130" algn="l"/>
                        </a:tabLst>
                      </a:pPr>
                      <a:r>
                        <a:rPr lang="it-IT" sz="1000" dirty="0">
                          <a:effectLst/>
                        </a:rPr>
                        <a:t>Fondo T.F.R.</a:t>
                      </a:r>
                      <a:endParaRPr lang="it-IT" sz="1100" dirty="0">
                        <a:effectLst/>
                        <a:latin typeface="Tahoma" panose="020B0604030504040204" pitchFamily="34" charset="0"/>
                        <a:ea typeface="Times New Roman" panose="02020603050405020304" pitchFamily="18" charset="0"/>
                      </a:endParaRPr>
                    </a:p>
                  </a:txBody>
                  <a:tcPr marL="44463" marR="44463" marT="0" marB="0" anchor="ctr"/>
                </a:tc>
                <a:tc>
                  <a:txBody>
                    <a:bodyPr/>
                    <a:lstStyle/>
                    <a:p>
                      <a:pPr indent="198755">
                        <a:lnSpc>
                          <a:spcPct val="150000"/>
                        </a:lnSpc>
                        <a:spcAft>
                          <a:spcPts val="0"/>
                        </a:spcAft>
                        <a:tabLst>
                          <a:tab pos="6120130" algn="l"/>
                        </a:tabLst>
                      </a:pPr>
                      <a:r>
                        <a:rPr lang="it-IT" sz="1000">
                          <a:effectLst/>
                        </a:rPr>
                        <a:t>a</a:t>
                      </a:r>
                      <a:endParaRPr lang="it-IT" sz="1100">
                        <a:effectLst/>
                        <a:latin typeface="Tahoma" panose="020B0604030504040204" pitchFamily="34" charset="0"/>
                        <a:ea typeface="Times New Roman" panose="02020603050405020304" pitchFamily="18" charset="0"/>
                      </a:endParaRPr>
                    </a:p>
                  </a:txBody>
                  <a:tcPr marL="44463" marR="44463" marT="0" marB="0" anchor="ctr"/>
                </a:tc>
                <a:tc>
                  <a:txBody>
                    <a:bodyPr/>
                    <a:lstStyle/>
                    <a:p>
                      <a:pPr indent="180340" algn="ctr">
                        <a:lnSpc>
                          <a:spcPct val="150000"/>
                        </a:lnSpc>
                        <a:spcAft>
                          <a:spcPts val="0"/>
                        </a:spcAft>
                        <a:tabLst>
                          <a:tab pos="6120130" algn="l"/>
                        </a:tabLst>
                      </a:pPr>
                      <a:r>
                        <a:rPr lang="it-IT" sz="1000" dirty="0">
                          <a:effectLst/>
                        </a:rPr>
                        <a:t>Banca c/c</a:t>
                      </a:r>
                      <a:endParaRPr lang="it-IT" sz="1100" dirty="0">
                        <a:effectLst/>
                        <a:latin typeface="Tahoma" panose="020B0604030504040204" pitchFamily="34" charset="0"/>
                        <a:ea typeface="Times New Roman" panose="02020603050405020304" pitchFamily="18" charset="0"/>
                      </a:endParaRPr>
                    </a:p>
                  </a:txBody>
                  <a:tcPr marL="44463" marR="44463" marT="0" marB="0" anchor="ctr"/>
                </a:tc>
                <a:tc>
                  <a:txBody>
                    <a:bodyPr/>
                    <a:lstStyle/>
                    <a:p>
                      <a:pPr indent="180340" algn="r">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63" marR="44463" marT="0" marB="0" anchor="b"/>
                </a:tc>
                <a:tc>
                  <a:txBody>
                    <a:bodyPr/>
                    <a:lstStyle/>
                    <a:p>
                      <a:endParaRPr lang="it-IT" sz="1000">
                        <a:effectLst/>
                        <a:latin typeface="Times New Roman" panose="02020603050405020304" pitchFamily="18" charset="0"/>
                      </a:endParaRPr>
                    </a:p>
                  </a:txBody>
                  <a:tcPr marL="44463" marR="44463" marT="0" marB="0" anchor="b"/>
                </a:tc>
                <a:extLst>
                  <a:ext uri="{0D108BD9-81ED-4DB2-BD59-A6C34878D82A}">
                    <a16:rowId xmlns:a16="http://schemas.microsoft.com/office/drawing/2014/main" val="10000"/>
                  </a:ext>
                </a:extLst>
              </a:tr>
              <a:tr h="267494">
                <a:tc>
                  <a:txBody>
                    <a:bodyPr/>
                    <a:lstStyle/>
                    <a:p>
                      <a:pPr indent="180340" algn="ctr">
                        <a:lnSpc>
                          <a:spcPct val="150000"/>
                        </a:lnSpc>
                        <a:spcAft>
                          <a:spcPts val="0"/>
                        </a:spcAft>
                        <a:tabLst>
                          <a:tab pos="6120130" algn="l"/>
                        </a:tabLst>
                      </a:pPr>
                      <a:r>
                        <a:rPr lang="it-IT" sz="1000">
                          <a:effectLst/>
                        </a:rPr>
                        <a:t>S/P ( C )</a:t>
                      </a:r>
                      <a:endParaRPr lang="it-IT" sz="1100">
                        <a:effectLst/>
                        <a:latin typeface="Tahoma" panose="020B0604030504040204" pitchFamily="34" charset="0"/>
                        <a:ea typeface="Times New Roman" panose="02020603050405020304" pitchFamily="18" charset="0"/>
                      </a:endParaRPr>
                    </a:p>
                  </a:txBody>
                  <a:tcPr marL="44463" marR="44463" marT="0" marB="0" anchor="ctr"/>
                </a:tc>
                <a:tc>
                  <a:txBody>
                    <a:bodyPr/>
                    <a:lstStyle/>
                    <a:p>
                      <a:pPr indent="180340">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63" marR="44463" marT="0" marB="0" anchor="ctr"/>
                </a:tc>
                <a:tc>
                  <a:txBody>
                    <a:bodyPr/>
                    <a:lstStyle/>
                    <a:p>
                      <a:pPr indent="180340" algn="ctr">
                        <a:lnSpc>
                          <a:spcPct val="150000"/>
                        </a:lnSpc>
                        <a:spcAft>
                          <a:spcPts val="0"/>
                        </a:spcAft>
                        <a:tabLst>
                          <a:tab pos="6120130" algn="l"/>
                        </a:tabLst>
                      </a:pPr>
                      <a:r>
                        <a:rPr lang="it-IT" sz="1000" dirty="0">
                          <a:solidFill>
                            <a:schemeClr val="tx1"/>
                          </a:solidFill>
                          <a:effectLst/>
                        </a:rPr>
                        <a:t> S/P</a:t>
                      </a:r>
                      <a:r>
                        <a:rPr lang="it-IT" sz="1000" baseline="0" dirty="0">
                          <a:solidFill>
                            <a:schemeClr val="tx1"/>
                          </a:solidFill>
                          <a:effectLst/>
                        </a:rPr>
                        <a:t> (D)</a:t>
                      </a:r>
                      <a:endParaRPr lang="it-IT" sz="1100" dirty="0">
                        <a:solidFill>
                          <a:schemeClr val="tx1"/>
                        </a:solidFill>
                        <a:effectLst/>
                        <a:latin typeface="Tahoma" panose="020B0604030504040204" pitchFamily="34" charset="0"/>
                        <a:ea typeface="Times New Roman" panose="02020603050405020304" pitchFamily="18" charset="0"/>
                      </a:endParaRPr>
                    </a:p>
                  </a:txBody>
                  <a:tcPr marL="44463" marR="44463" marT="0" marB="0" anchor="ctr"/>
                </a:tc>
                <a:tc>
                  <a:txBody>
                    <a:bodyPr/>
                    <a:lstStyle/>
                    <a:p>
                      <a:pPr indent="180340" algn="r">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63" marR="44463" marT="0" marB="0" anchor="b"/>
                </a:tc>
                <a:tc>
                  <a:txBody>
                    <a:bodyPr/>
                    <a:lstStyle/>
                    <a:p>
                      <a:pPr indent="180340" algn="r">
                        <a:lnSpc>
                          <a:spcPct val="150000"/>
                        </a:lnSpc>
                        <a:spcAft>
                          <a:spcPts val="0"/>
                        </a:spcAft>
                        <a:tabLst>
                          <a:tab pos="6120130" algn="l"/>
                        </a:tabLst>
                      </a:pPr>
                      <a:r>
                        <a:rPr lang="it-IT" sz="1000" dirty="0">
                          <a:effectLst/>
                        </a:rPr>
                        <a:t> </a:t>
                      </a:r>
                      <a:endParaRPr lang="it-IT" sz="1100" dirty="0">
                        <a:effectLst/>
                        <a:latin typeface="Tahoma" panose="020B0604030504040204" pitchFamily="34" charset="0"/>
                        <a:ea typeface="Times New Roman" panose="02020603050405020304" pitchFamily="18" charset="0"/>
                      </a:endParaRPr>
                    </a:p>
                  </a:txBody>
                  <a:tcPr marL="44463" marR="44463" marT="0" marB="0" anchor="b"/>
                </a:tc>
                <a:extLst>
                  <a:ext uri="{0D108BD9-81ED-4DB2-BD59-A6C34878D82A}">
                    <a16:rowId xmlns:a16="http://schemas.microsoft.com/office/drawing/2014/main" val="10001"/>
                  </a:ext>
                </a:extLst>
              </a:tr>
            </a:tbl>
          </a:graphicData>
        </a:graphic>
      </p:graphicFrame>
      <p:graphicFrame>
        <p:nvGraphicFramePr>
          <p:cNvPr id="4" name="Tabella 3">
            <a:extLst>
              <a:ext uri="{FF2B5EF4-FFF2-40B4-BE49-F238E27FC236}">
                <a16:creationId xmlns:a16="http://schemas.microsoft.com/office/drawing/2014/main" id="{46CC91AD-C016-89E0-F073-31557384531E}"/>
              </a:ext>
            </a:extLst>
          </p:cNvPr>
          <p:cNvGraphicFramePr>
            <a:graphicFrameLocks noGrp="1"/>
          </p:cNvGraphicFramePr>
          <p:nvPr>
            <p:extLst>
              <p:ext uri="{D42A27DB-BD31-4B8C-83A1-F6EECF244321}">
                <p14:modId xmlns:p14="http://schemas.microsoft.com/office/powerpoint/2010/main" val="2508566572"/>
              </p:ext>
            </p:extLst>
          </p:nvPr>
        </p:nvGraphicFramePr>
        <p:xfrm>
          <a:off x="1465263" y="5911850"/>
          <a:ext cx="6213476" cy="685800"/>
        </p:xfrm>
        <a:graphic>
          <a:graphicData uri="http://schemas.openxmlformats.org/drawingml/2006/table">
            <a:tbl>
              <a:tblPr firstRow="1" firstCol="1" bandRow="1">
                <a:tableStyleId>{5C22544A-7EE6-4342-B048-85BDC9FD1C3A}</a:tableStyleId>
              </a:tblPr>
              <a:tblGrid>
                <a:gridCol w="2312109">
                  <a:extLst>
                    <a:ext uri="{9D8B030D-6E8A-4147-A177-3AD203B41FA5}">
                      <a16:colId xmlns:a16="http://schemas.microsoft.com/office/drawing/2014/main" val="20000"/>
                    </a:ext>
                  </a:extLst>
                </a:gridCol>
                <a:gridCol w="386199">
                  <a:extLst>
                    <a:ext uri="{9D8B030D-6E8A-4147-A177-3AD203B41FA5}">
                      <a16:colId xmlns:a16="http://schemas.microsoft.com/office/drawing/2014/main" val="20001"/>
                    </a:ext>
                  </a:extLst>
                </a:gridCol>
                <a:gridCol w="2038340">
                  <a:extLst>
                    <a:ext uri="{9D8B030D-6E8A-4147-A177-3AD203B41FA5}">
                      <a16:colId xmlns:a16="http://schemas.microsoft.com/office/drawing/2014/main" val="20002"/>
                    </a:ext>
                  </a:extLst>
                </a:gridCol>
                <a:gridCol w="752706">
                  <a:extLst>
                    <a:ext uri="{9D8B030D-6E8A-4147-A177-3AD203B41FA5}">
                      <a16:colId xmlns:a16="http://schemas.microsoft.com/office/drawing/2014/main" val="20003"/>
                    </a:ext>
                  </a:extLst>
                </a:gridCol>
                <a:gridCol w="724122">
                  <a:extLst>
                    <a:ext uri="{9D8B030D-6E8A-4147-A177-3AD203B41FA5}">
                      <a16:colId xmlns:a16="http://schemas.microsoft.com/office/drawing/2014/main" val="20004"/>
                    </a:ext>
                  </a:extLst>
                </a:gridCol>
              </a:tblGrid>
              <a:tr h="685800">
                <a:tc>
                  <a:txBody>
                    <a:bodyPr/>
                    <a:lstStyle/>
                    <a:p>
                      <a:pPr indent="180340" algn="ctr">
                        <a:lnSpc>
                          <a:spcPct val="150000"/>
                        </a:lnSpc>
                        <a:spcAft>
                          <a:spcPts val="0"/>
                        </a:spcAft>
                        <a:tabLst>
                          <a:tab pos="6120130" algn="l"/>
                        </a:tabLst>
                      </a:pPr>
                      <a:r>
                        <a:rPr lang="it-IT" sz="1000" dirty="0">
                          <a:effectLst/>
                        </a:rPr>
                        <a:t>Fondo T.F.R.</a:t>
                      </a:r>
                      <a:endParaRPr lang="it-IT" sz="1100" dirty="0">
                        <a:effectLst/>
                        <a:latin typeface="Tahoma" panose="020B0604030504040204" pitchFamily="34" charset="0"/>
                        <a:ea typeface="Times New Roman" panose="02020603050405020304" pitchFamily="18" charset="0"/>
                      </a:endParaRPr>
                    </a:p>
                  </a:txBody>
                  <a:tcPr marL="44463" marR="44463" marT="0" marB="0" anchor="ctr"/>
                </a:tc>
                <a:tc>
                  <a:txBody>
                    <a:bodyPr/>
                    <a:lstStyle/>
                    <a:p>
                      <a:pPr indent="198755">
                        <a:lnSpc>
                          <a:spcPct val="150000"/>
                        </a:lnSpc>
                        <a:spcAft>
                          <a:spcPts val="0"/>
                        </a:spcAft>
                        <a:tabLst>
                          <a:tab pos="6120130" algn="l"/>
                        </a:tabLst>
                      </a:pPr>
                      <a:r>
                        <a:rPr lang="it-IT" sz="1000" dirty="0">
                          <a:effectLst/>
                        </a:rPr>
                        <a:t>a</a:t>
                      </a:r>
                      <a:endParaRPr lang="it-IT" sz="1100" dirty="0">
                        <a:effectLst/>
                        <a:latin typeface="Tahoma" panose="020B0604030504040204" pitchFamily="34" charset="0"/>
                        <a:ea typeface="Times New Roman" panose="02020603050405020304" pitchFamily="18" charset="0"/>
                      </a:endParaRPr>
                    </a:p>
                  </a:txBody>
                  <a:tcPr marL="44463" marR="44463" marT="0" marB="0" anchor="ctr"/>
                </a:tc>
                <a:tc>
                  <a:txBody>
                    <a:bodyPr/>
                    <a:lstStyle/>
                    <a:p>
                      <a:pPr indent="180340" algn="ctr">
                        <a:lnSpc>
                          <a:spcPct val="150000"/>
                        </a:lnSpc>
                        <a:spcAft>
                          <a:spcPts val="0"/>
                        </a:spcAft>
                        <a:tabLst>
                          <a:tab pos="6120130" algn="l"/>
                        </a:tabLst>
                      </a:pPr>
                      <a:r>
                        <a:rPr lang="it-IT" sz="1000">
                          <a:effectLst/>
                        </a:rPr>
                        <a:t>Debiti per imposta sostitutiva su T.F.R.</a:t>
                      </a:r>
                      <a:endParaRPr lang="it-IT" sz="1100">
                        <a:effectLst/>
                      </a:endParaRPr>
                    </a:p>
                    <a:p>
                      <a:pPr indent="180340" algn="ctr">
                        <a:lnSpc>
                          <a:spcPct val="150000"/>
                        </a:lnSpc>
                        <a:spcAft>
                          <a:spcPts val="0"/>
                        </a:spcAft>
                        <a:tabLst>
                          <a:tab pos="6120130" algn="l"/>
                        </a:tabLst>
                      </a:pPr>
                      <a:r>
                        <a:rPr lang="it-IT" sz="1000">
                          <a:effectLst/>
                        </a:rPr>
                        <a:t>S/P (D.12)</a:t>
                      </a:r>
                      <a:endParaRPr lang="it-IT" sz="1100">
                        <a:effectLst/>
                        <a:latin typeface="Tahoma" panose="020B0604030504040204" pitchFamily="34" charset="0"/>
                        <a:ea typeface="Times New Roman" panose="02020603050405020304" pitchFamily="18" charset="0"/>
                      </a:endParaRPr>
                    </a:p>
                  </a:txBody>
                  <a:tcPr marL="44463" marR="44463" marT="0" marB="0" anchor="ctr"/>
                </a:tc>
                <a:tc>
                  <a:txBody>
                    <a:bodyPr/>
                    <a:lstStyle/>
                    <a:p>
                      <a:pPr indent="180340" algn="r">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63" marR="44463" marT="0" marB="0" anchor="b"/>
                </a:tc>
                <a:tc>
                  <a:txBody>
                    <a:bodyPr/>
                    <a:lstStyle/>
                    <a:p>
                      <a:endParaRPr lang="it-IT" sz="1000" dirty="0">
                        <a:effectLst/>
                        <a:latin typeface="Times New Roman" panose="02020603050405020304" pitchFamily="18" charset="0"/>
                      </a:endParaRPr>
                    </a:p>
                  </a:txBody>
                  <a:tcPr marL="44463" marR="44463" marT="0" marB="0" anchor="b"/>
                </a:tc>
                <a:extLst>
                  <a:ext uri="{0D108BD9-81ED-4DB2-BD59-A6C34878D82A}">
                    <a16:rowId xmlns:a16="http://schemas.microsoft.com/office/drawing/2014/main" val="10000"/>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9E860C8-CD8D-3FB2-B52A-51DB1BE43E0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57027" name="Group 25">
            <a:extLst>
              <a:ext uri="{FF2B5EF4-FFF2-40B4-BE49-F238E27FC236}">
                <a16:creationId xmlns:a16="http://schemas.microsoft.com/office/drawing/2014/main" id="{589C2157-4520-2499-0295-D8DFE8FD9D41}"/>
              </a:ext>
            </a:extLst>
          </p:cNvPr>
          <p:cNvGrpSpPr>
            <a:grpSpLocks/>
          </p:cNvGrpSpPr>
          <p:nvPr/>
        </p:nvGrpSpPr>
        <p:grpSpPr bwMode="auto">
          <a:xfrm>
            <a:off x="92075" y="231775"/>
            <a:ext cx="1479550" cy="884238"/>
            <a:chOff x="200590" y="418099"/>
            <a:chExt cx="1035539" cy="884136"/>
          </a:xfrm>
        </p:grpSpPr>
        <p:grpSp>
          <p:nvGrpSpPr>
            <p:cNvPr id="257051" name="Group 26">
              <a:extLst>
                <a:ext uri="{FF2B5EF4-FFF2-40B4-BE49-F238E27FC236}">
                  <a16:creationId xmlns:a16="http://schemas.microsoft.com/office/drawing/2014/main" id="{C34EC5A2-01ED-39EC-80C4-62B4F7FFCD3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133E9EA-196F-6B2F-E039-47080A7D2EC3}"/>
                  </a:ext>
                </a:extLst>
              </p:cNvPr>
              <p:cNvSpPr/>
              <p:nvPr/>
            </p:nvSpPr>
            <p:spPr>
              <a:xfrm>
                <a:off x="1587696" y="661915"/>
                <a:ext cx="895541"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57056" name="Group 31">
                <a:extLst>
                  <a:ext uri="{FF2B5EF4-FFF2-40B4-BE49-F238E27FC236}">
                    <a16:creationId xmlns:a16="http://schemas.microsoft.com/office/drawing/2014/main" id="{53E29CE5-0D79-2E8F-17E6-F6650021C5DA}"/>
                  </a:ext>
                </a:extLst>
              </p:cNvPr>
              <p:cNvGrpSpPr>
                <a:grpSpLocks/>
              </p:cNvGrpSpPr>
              <p:nvPr/>
            </p:nvGrpSpPr>
            <p:grpSpPr bwMode="auto">
              <a:xfrm>
                <a:off x="1604481" y="615882"/>
                <a:ext cx="886681" cy="461665"/>
                <a:chOff x="1604481" y="615882"/>
                <a:chExt cx="886681" cy="461665"/>
              </a:xfrm>
            </p:grpSpPr>
            <p:sp>
              <p:nvSpPr>
                <p:cNvPr id="257057" name="TextBox 32">
                  <a:extLst>
                    <a:ext uri="{FF2B5EF4-FFF2-40B4-BE49-F238E27FC236}">
                      <a16:creationId xmlns:a16="http://schemas.microsoft.com/office/drawing/2014/main" id="{8822A143-50C7-2320-BD0C-03B1A5D1B8EE}"/>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6AA083E-FC36-492B-A363-59C210DDE0A5}"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57058" name="TextBox 33">
                  <a:extLst>
                    <a:ext uri="{FF2B5EF4-FFF2-40B4-BE49-F238E27FC236}">
                      <a16:creationId xmlns:a16="http://schemas.microsoft.com/office/drawing/2014/main" id="{B5B4D078-239A-436F-BE8E-FA1634196319}"/>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57052" name="Group 27">
              <a:extLst>
                <a:ext uri="{FF2B5EF4-FFF2-40B4-BE49-F238E27FC236}">
                  <a16:creationId xmlns:a16="http://schemas.microsoft.com/office/drawing/2014/main" id="{D45ABCF1-D75D-7C06-1A10-02B7CD2D4332}"/>
                </a:ext>
              </a:extLst>
            </p:cNvPr>
            <p:cNvGrpSpPr>
              <a:grpSpLocks/>
            </p:cNvGrpSpPr>
            <p:nvPr/>
          </p:nvGrpSpPr>
          <p:grpSpPr bwMode="auto">
            <a:xfrm>
              <a:off x="200590" y="843937"/>
              <a:ext cx="1035539" cy="458298"/>
              <a:chOff x="224691" y="1351963"/>
              <a:chExt cx="1035539" cy="458298"/>
            </a:xfrm>
          </p:grpSpPr>
          <p:sp>
            <p:nvSpPr>
              <p:cNvPr id="257053" name="TextBox 28">
                <a:extLst>
                  <a:ext uri="{FF2B5EF4-FFF2-40B4-BE49-F238E27FC236}">
                    <a16:creationId xmlns:a16="http://schemas.microsoft.com/office/drawing/2014/main" id="{88269C30-7C14-4535-A9D3-F687019E46BE}"/>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57054" name="TextBox 29">
                <a:extLst>
                  <a:ext uri="{FF2B5EF4-FFF2-40B4-BE49-F238E27FC236}">
                    <a16:creationId xmlns:a16="http://schemas.microsoft.com/office/drawing/2014/main" id="{76E691BA-10F8-93B2-9788-CFF5F7A60EE5}"/>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57029" name="Titolo 4">
            <a:extLst>
              <a:ext uri="{FF2B5EF4-FFF2-40B4-BE49-F238E27FC236}">
                <a16:creationId xmlns:a16="http://schemas.microsoft.com/office/drawing/2014/main" id="{634C0976-EF2F-373B-BA2A-939F43151F1B}"/>
              </a:ext>
            </a:extLst>
          </p:cNvPr>
          <p:cNvSpPr txBox="1">
            <a:spLocks/>
          </p:cNvSpPr>
          <p:nvPr/>
        </p:nvSpPr>
        <p:spPr bwMode="auto">
          <a:xfrm>
            <a:off x="574675" y="2566988"/>
            <a:ext cx="84248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dirty="0"/>
              <a:t>3) rilevazione del debito verso il Fondo di previdenza complementare per € 10.000,00</a:t>
            </a:r>
          </a:p>
          <a:p>
            <a:pPr>
              <a:spcBef>
                <a:spcPct val="0"/>
              </a:spcBef>
              <a:buFontTx/>
              <a:buNone/>
            </a:pPr>
            <a:endParaRPr lang="it-IT" altLang="it-IT" sz="1800" dirty="0"/>
          </a:p>
          <a:p>
            <a:pPr>
              <a:spcBef>
                <a:spcPct val="0"/>
              </a:spcBef>
              <a:buFontTx/>
              <a:buNone/>
            </a:pPr>
            <a:endParaRPr lang="it-IT" altLang="it-IT" sz="1800" dirty="0"/>
          </a:p>
          <a:p>
            <a:pPr algn="ctr">
              <a:spcBef>
                <a:spcPct val="0"/>
              </a:spcBef>
              <a:buFontTx/>
              <a:buNone/>
            </a:pPr>
            <a:endParaRPr lang="it-IT" altLang="it-IT" sz="1600" dirty="0"/>
          </a:p>
        </p:txBody>
      </p:sp>
      <p:graphicFrame>
        <p:nvGraphicFramePr>
          <p:cNvPr id="6" name="Tabella 5">
            <a:extLst>
              <a:ext uri="{FF2B5EF4-FFF2-40B4-BE49-F238E27FC236}">
                <a16:creationId xmlns:a16="http://schemas.microsoft.com/office/drawing/2014/main" id="{2BE488A8-126A-9143-AEFE-D7E6BCF8587F}"/>
              </a:ext>
            </a:extLst>
          </p:cNvPr>
          <p:cNvGraphicFramePr>
            <a:graphicFrameLocks noGrp="1"/>
          </p:cNvGraphicFramePr>
          <p:nvPr/>
        </p:nvGraphicFramePr>
        <p:xfrm>
          <a:off x="1482725" y="3179763"/>
          <a:ext cx="6178551" cy="950912"/>
        </p:xfrm>
        <a:graphic>
          <a:graphicData uri="http://schemas.openxmlformats.org/drawingml/2006/table">
            <a:tbl>
              <a:tblPr firstRow="1" firstCol="1" bandRow="1">
                <a:tableStyleId>{5C22544A-7EE6-4342-B048-85BDC9FD1C3A}</a:tableStyleId>
              </a:tblPr>
              <a:tblGrid>
                <a:gridCol w="2311162">
                  <a:extLst>
                    <a:ext uri="{9D8B030D-6E8A-4147-A177-3AD203B41FA5}">
                      <a16:colId xmlns:a16="http://schemas.microsoft.com/office/drawing/2014/main" val="20000"/>
                    </a:ext>
                  </a:extLst>
                </a:gridCol>
                <a:gridCol w="295880">
                  <a:extLst>
                    <a:ext uri="{9D8B030D-6E8A-4147-A177-3AD203B41FA5}">
                      <a16:colId xmlns:a16="http://schemas.microsoft.com/office/drawing/2014/main" val="20001"/>
                    </a:ext>
                  </a:extLst>
                </a:gridCol>
                <a:gridCol w="2142905">
                  <a:extLst>
                    <a:ext uri="{9D8B030D-6E8A-4147-A177-3AD203B41FA5}">
                      <a16:colId xmlns:a16="http://schemas.microsoft.com/office/drawing/2014/main" val="20002"/>
                    </a:ext>
                  </a:extLst>
                </a:gridCol>
                <a:gridCol w="714302">
                  <a:extLst>
                    <a:ext uri="{9D8B030D-6E8A-4147-A177-3AD203B41FA5}">
                      <a16:colId xmlns:a16="http://schemas.microsoft.com/office/drawing/2014/main" val="20003"/>
                    </a:ext>
                  </a:extLst>
                </a:gridCol>
                <a:gridCol w="714302">
                  <a:extLst>
                    <a:ext uri="{9D8B030D-6E8A-4147-A177-3AD203B41FA5}">
                      <a16:colId xmlns:a16="http://schemas.microsoft.com/office/drawing/2014/main" val="20004"/>
                    </a:ext>
                  </a:extLst>
                </a:gridCol>
              </a:tblGrid>
              <a:tr h="713184">
                <a:tc>
                  <a:txBody>
                    <a:bodyPr/>
                    <a:lstStyle/>
                    <a:p>
                      <a:pPr indent="180340">
                        <a:lnSpc>
                          <a:spcPct val="150000"/>
                        </a:lnSpc>
                        <a:spcAft>
                          <a:spcPts val="0"/>
                        </a:spcAft>
                        <a:tabLst>
                          <a:tab pos="6120130" algn="l"/>
                        </a:tabLst>
                      </a:pPr>
                      <a:r>
                        <a:rPr lang="it-IT" sz="1000" dirty="0">
                          <a:effectLst/>
                        </a:rPr>
                        <a:t>Accantonamento al Fondo T.F.R.</a:t>
                      </a:r>
                      <a:endParaRPr lang="it-IT" sz="1100" dirty="0">
                        <a:effectLst/>
                        <a:latin typeface="Tahoma" panose="020B0604030504040204" pitchFamily="34" charset="0"/>
                        <a:ea typeface="Times New Roman" panose="02020603050405020304" pitchFamily="18" charset="0"/>
                      </a:endParaRPr>
                    </a:p>
                  </a:txBody>
                  <a:tcPr marL="44445" marR="44445" marT="0" marB="0" anchor="ctr"/>
                </a:tc>
                <a:tc>
                  <a:txBody>
                    <a:bodyPr/>
                    <a:lstStyle/>
                    <a:p>
                      <a:pPr indent="180340">
                        <a:lnSpc>
                          <a:spcPct val="150000"/>
                        </a:lnSpc>
                        <a:spcAft>
                          <a:spcPts val="0"/>
                        </a:spcAft>
                        <a:tabLst>
                          <a:tab pos="6120130" algn="l"/>
                        </a:tabLst>
                      </a:pPr>
                      <a:r>
                        <a:rPr lang="it-IT" sz="1000">
                          <a:effectLst/>
                        </a:rPr>
                        <a:t>a</a:t>
                      </a:r>
                      <a:endParaRPr lang="it-IT" sz="1100">
                        <a:effectLst/>
                        <a:latin typeface="Tahoma" panose="020B0604030504040204" pitchFamily="34" charset="0"/>
                        <a:ea typeface="Times New Roman" panose="02020603050405020304" pitchFamily="18" charset="0"/>
                      </a:endParaRPr>
                    </a:p>
                  </a:txBody>
                  <a:tcPr marL="44445" marR="44445" marT="0" marB="0" anchor="ctr"/>
                </a:tc>
                <a:tc>
                  <a:txBody>
                    <a:bodyPr/>
                    <a:lstStyle/>
                    <a:p>
                      <a:pPr indent="180340" algn="ctr">
                        <a:lnSpc>
                          <a:spcPct val="150000"/>
                        </a:lnSpc>
                        <a:spcAft>
                          <a:spcPts val="0"/>
                        </a:spcAft>
                        <a:tabLst>
                          <a:tab pos="6120130" algn="l"/>
                        </a:tabLst>
                      </a:pPr>
                      <a:r>
                        <a:rPr lang="it-IT" sz="1000">
                          <a:effectLst/>
                        </a:rPr>
                        <a:t>Debiti v/Fondo Previdenza Integrativa</a:t>
                      </a:r>
                      <a:endParaRPr lang="it-IT" sz="1100">
                        <a:effectLst/>
                      </a:endParaRPr>
                    </a:p>
                    <a:p>
                      <a:pPr indent="180340" algn="ctr">
                        <a:lnSpc>
                          <a:spcPct val="150000"/>
                        </a:lnSpc>
                        <a:spcAft>
                          <a:spcPts val="0"/>
                        </a:spcAft>
                        <a:tabLst>
                          <a:tab pos="6120130" algn="l"/>
                        </a:tabLst>
                      </a:pPr>
                      <a:r>
                        <a:rPr lang="it-IT" sz="1000">
                          <a:effectLst/>
                        </a:rPr>
                        <a:t>S/P (D.13.a)</a:t>
                      </a:r>
                      <a:endParaRPr lang="it-IT" sz="1100">
                        <a:effectLst/>
                        <a:latin typeface="Tahoma" panose="020B0604030504040204" pitchFamily="34" charset="0"/>
                        <a:ea typeface="Times New Roman" panose="02020603050405020304" pitchFamily="18" charset="0"/>
                      </a:endParaRPr>
                    </a:p>
                  </a:txBody>
                  <a:tcPr marL="44445" marR="44445" marT="0" marB="0" anchor="ctr"/>
                </a:tc>
                <a:tc>
                  <a:txBody>
                    <a:bodyPr/>
                    <a:lstStyle/>
                    <a:p>
                      <a:pPr indent="180340" algn="r">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45" marR="44445" marT="0" marB="0" anchor="b"/>
                </a:tc>
                <a:tc>
                  <a:txBody>
                    <a:bodyPr/>
                    <a:lstStyle/>
                    <a:p>
                      <a:pPr>
                        <a:lnSpc>
                          <a:spcPct val="150000"/>
                        </a:lnSpc>
                        <a:spcAft>
                          <a:spcPts val="0"/>
                        </a:spcAft>
                        <a:tabLst>
                          <a:tab pos="6120130" algn="l"/>
                        </a:tabLst>
                      </a:pPr>
                      <a:r>
                        <a:rPr lang="it-IT" sz="1000">
                          <a:effectLst/>
                        </a:rPr>
                        <a:t>10.000,00</a:t>
                      </a:r>
                      <a:endParaRPr lang="it-IT" sz="1100">
                        <a:effectLst/>
                        <a:latin typeface="Tahoma" panose="020B0604030504040204" pitchFamily="34" charset="0"/>
                        <a:ea typeface="Times New Roman" panose="02020603050405020304" pitchFamily="18" charset="0"/>
                      </a:endParaRPr>
                    </a:p>
                  </a:txBody>
                  <a:tcPr marL="44445" marR="44445" marT="0" marB="0" anchor="b"/>
                </a:tc>
                <a:extLst>
                  <a:ext uri="{0D108BD9-81ED-4DB2-BD59-A6C34878D82A}">
                    <a16:rowId xmlns:a16="http://schemas.microsoft.com/office/drawing/2014/main" val="10000"/>
                  </a:ext>
                </a:extLst>
              </a:tr>
              <a:tr h="237728">
                <a:tc>
                  <a:txBody>
                    <a:bodyPr/>
                    <a:lstStyle/>
                    <a:p>
                      <a:pPr indent="180340" algn="ctr">
                        <a:lnSpc>
                          <a:spcPct val="150000"/>
                        </a:lnSpc>
                        <a:spcAft>
                          <a:spcPts val="0"/>
                        </a:spcAft>
                        <a:tabLst>
                          <a:tab pos="6120130" algn="l"/>
                        </a:tabLst>
                      </a:pPr>
                      <a:r>
                        <a:rPr lang="it-IT" sz="1000">
                          <a:effectLst/>
                        </a:rPr>
                        <a:t>C/E (B9 c)</a:t>
                      </a:r>
                      <a:endParaRPr lang="it-IT" sz="1100">
                        <a:effectLst/>
                        <a:latin typeface="Tahoma" panose="020B0604030504040204" pitchFamily="34" charset="0"/>
                        <a:ea typeface="Times New Roman" panose="02020603050405020304" pitchFamily="18" charset="0"/>
                      </a:endParaRPr>
                    </a:p>
                  </a:txBody>
                  <a:tcPr marL="44445" marR="44445" marT="0" marB="0" anchor="ctr"/>
                </a:tc>
                <a:tc>
                  <a:txBody>
                    <a:bodyPr/>
                    <a:lstStyle/>
                    <a:p>
                      <a:pPr indent="180340" algn="ctr">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45" marR="44445" marT="0" marB="0" anchor="ctr"/>
                </a:tc>
                <a:tc>
                  <a:txBody>
                    <a:bodyPr/>
                    <a:lstStyle/>
                    <a:p>
                      <a:pPr indent="180340" algn="ctr">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45" marR="44445" marT="0" marB="0" anchor="ctr"/>
                </a:tc>
                <a:tc>
                  <a:txBody>
                    <a:bodyPr/>
                    <a:lstStyle/>
                    <a:p>
                      <a:pPr indent="180340" algn="r">
                        <a:lnSpc>
                          <a:spcPct val="150000"/>
                        </a:lnSpc>
                        <a:spcAft>
                          <a:spcPts val="0"/>
                        </a:spcAft>
                        <a:tabLst>
                          <a:tab pos="6120130" algn="l"/>
                        </a:tabLst>
                      </a:pPr>
                      <a:r>
                        <a:rPr lang="it-IT" sz="1000">
                          <a:effectLst/>
                        </a:rPr>
                        <a:t> </a:t>
                      </a:r>
                      <a:endParaRPr lang="it-IT" sz="1100">
                        <a:effectLst/>
                        <a:latin typeface="Tahoma" panose="020B0604030504040204" pitchFamily="34" charset="0"/>
                        <a:ea typeface="Times New Roman" panose="02020603050405020304" pitchFamily="18" charset="0"/>
                      </a:endParaRPr>
                    </a:p>
                  </a:txBody>
                  <a:tcPr marL="44445" marR="44445" marT="0" marB="0" anchor="b"/>
                </a:tc>
                <a:tc>
                  <a:txBody>
                    <a:bodyPr/>
                    <a:lstStyle/>
                    <a:p>
                      <a:pPr indent="180340" algn="r">
                        <a:lnSpc>
                          <a:spcPct val="150000"/>
                        </a:lnSpc>
                        <a:spcAft>
                          <a:spcPts val="0"/>
                        </a:spcAft>
                        <a:tabLst>
                          <a:tab pos="6120130" algn="l"/>
                        </a:tabLst>
                      </a:pPr>
                      <a:r>
                        <a:rPr lang="it-IT" sz="1000" dirty="0">
                          <a:effectLst/>
                        </a:rPr>
                        <a:t> </a:t>
                      </a:r>
                      <a:endParaRPr lang="it-IT" sz="1100" dirty="0">
                        <a:effectLst/>
                        <a:latin typeface="Tahoma" panose="020B0604030504040204" pitchFamily="34" charset="0"/>
                        <a:ea typeface="Times New Roman" panose="02020603050405020304" pitchFamily="18" charset="0"/>
                      </a:endParaRPr>
                    </a:p>
                  </a:txBody>
                  <a:tcPr marL="44445" marR="44445" marT="0" marB="0" anchor="b"/>
                </a:tc>
                <a:extLst>
                  <a:ext uri="{0D108BD9-81ED-4DB2-BD59-A6C34878D82A}">
                    <a16:rowId xmlns:a16="http://schemas.microsoft.com/office/drawing/2014/main" val="10001"/>
                  </a:ext>
                </a:extLst>
              </a:tr>
            </a:tbl>
          </a:graphicData>
        </a:graphic>
      </p:graphicFrame>
      <p:sp>
        <p:nvSpPr>
          <p:cNvPr id="257050" name="Rettangolo 6">
            <a:extLst>
              <a:ext uri="{FF2B5EF4-FFF2-40B4-BE49-F238E27FC236}">
                <a16:creationId xmlns:a16="http://schemas.microsoft.com/office/drawing/2014/main" id="{6FC48E3F-F52A-3D99-A539-7BFC12A336B1}"/>
              </a:ext>
            </a:extLst>
          </p:cNvPr>
          <p:cNvSpPr>
            <a:spLocks noChangeArrowheads="1"/>
          </p:cNvSpPr>
          <p:nvPr/>
        </p:nvSpPr>
        <p:spPr bwMode="auto">
          <a:xfrm>
            <a:off x="771525" y="4452938"/>
            <a:ext cx="803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dirty="0">
                <a:latin typeface="+mn-lt"/>
                <a:cs typeface="Times New Roman" panose="02020603050405020304" pitchFamily="18" charset="0"/>
              </a:rPr>
              <a:t>I decrementi del Fondo T.F.R. al 31/12 sono da ricondurre alla cessazione di n.3 rapporti di lavoro.</a:t>
            </a:r>
          </a:p>
        </p:txBody>
      </p:sp>
      <p:sp>
        <p:nvSpPr>
          <p:cNvPr id="2" name="CasellaDiTesto 13">
            <a:extLst>
              <a:ext uri="{FF2B5EF4-FFF2-40B4-BE49-F238E27FC236}">
                <a16:creationId xmlns:a16="http://schemas.microsoft.com/office/drawing/2014/main" id="{C6A7D2DC-2230-0029-7F72-F534ECFA6EC8}"/>
              </a:ext>
            </a:extLst>
          </p:cNvPr>
          <p:cNvSpPr txBox="1">
            <a:spLocks noGrp="1" noChangeArrowheads="1"/>
          </p:cNvSpPr>
          <p:nvPr>
            <p:ph type="title"/>
          </p:nvPr>
        </p:nvSpPr>
        <p:spPr bwMode="auto">
          <a:xfrm>
            <a:off x="457200" y="1103382"/>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br>
              <a:rPr lang="it-IT" altLang="it-IT" sz="2000" dirty="0">
                <a:latin typeface="Cambria" panose="02040503050406030204" pitchFamily="18" charset="0"/>
                <a:ea typeface="Cambria" panose="02040503050406030204" pitchFamily="18" charset="0"/>
              </a:rPr>
            </a:b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0AF5683-6952-C2D1-7104-A4E1AD1D8324}"/>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59075" name="Group 25">
            <a:extLst>
              <a:ext uri="{FF2B5EF4-FFF2-40B4-BE49-F238E27FC236}">
                <a16:creationId xmlns:a16="http://schemas.microsoft.com/office/drawing/2014/main" id="{647B5EDF-3273-3C01-E73F-645EF297A594}"/>
              </a:ext>
            </a:extLst>
          </p:cNvPr>
          <p:cNvGrpSpPr>
            <a:grpSpLocks/>
          </p:cNvGrpSpPr>
          <p:nvPr/>
        </p:nvGrpSpPr>
        <p:grpSpPr bwMode="auto">
          <a:xfrm>
            <a:off x="92075" y="212725"/>
            <a:ext cx="1546225" cy="884238"/>
            <a:chOff x="200590" y="418099"/>
            <a:chExt cx="1035539" cy="884136"/>
          </a:xfrm>
        </p:grpSpPr>
        <p:grpSp>
          <p:nvGrpSpPr>
            <p:cNvPr id="259078" name="Group 26">
              <a:extLst>
                <a:ext uri="{FF2B5EF4-FFF2-40B4-BE49-F238E27FC236}">
                  <a16:creationId xmlns:a16="http://schemas.microsoft.com/office/drawing/2014/main" id="{D66876E7-5D10-AADD-3EDD-B59B52C3DA77}"/>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A018FAA-ADCF-A569-0631-7FC8F390FFCB}"/>
                  </a:ext>
                </a:extLst>
              </p:cNvPr>
              <p:cNvSpPr/>
              <p:nvPr/>
            </p:nvSpPr>
            <p:spPr>
              <a:xfrm>
                <a:off x="1587226" y="661915"/>
                <a:ext cx="895199"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59083" name="Group 31">
                <a:extLst>
                  <a:ext uri="{FF2B5EF4-FFF2-40B4-BE49-F238E27FC236}">
                    <a16:creationId xmlns:a16="http://schemas.microsoft.com/office/drawing/2014/main" id="{3EADE383-16A2-E886-6ECA-96AA62F8DC96}"/>
                  </a:ext>
                </a:extLst>
              </p:cNvPr>
              <p:cNvGrpSpPr>
                <a:grpSpLocks/>
              </p:cNvGrpSpPr>
              <p:nvPr/>
            </p:nvGrpSpPr>
            <p:grpSpPr bwMode="auto">
              <a:xfrm>
                <a:off x="1604481" y="615882"/>
                <a:ext cx="886681" cy="461665"/>
                <a:chOff x="1604481" y="615882"/>
                <a:chExt cx="886681" cy="461665"/>
              </a:xfrm>
            </p:grpSpPr>
            <p:sp>
              <p:nvSpPr>
                <p:cNvPr id="259084" name="TextBox 32">
                  <a:extLst>
                    <a:ext uri="{FF2B5EF4-FFF2-40B4-BE49-F238E27FC236}">
                      <a16:creationId xmlns:a16="http://schemas.microsoft.com/office/drawing/2014/main" id="{C12F832B-068E-01C1-D8AB-546D1E1FCE90}"/>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AD78C467-A463-42B6-93AD-97A5205ADF5A}"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129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59085" name="TextBox 33">
                  <a:extLst>
                    <a:ext uri="{FF2B5EF4-FFF2-40B4-BE49-F238E27FC236}">
                      <a16:creationId xmlns:a16="http://schemas.microsoft.com/office/drawing/2014/main" id="{37F96BA6-1F1F-2D3B-C08F-74F3F72A583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59079" name="Group 27">
              <a:extLst>
                <a:ext uri="{FF2B5EF4-FFF2-40B4-BE49-F238E27FC236}">
                  <a16:creationId xmlns:a16="http://schemas.microsoft.com/office/drawing/2014/main" id="{A7DB5396-602B-4C5C-9897-C416A21845BA}"/>
                </a:ext>
              </a:extLst>
            </p:cNvPr>
            <p:cNvGrpSpPr>
              <a:grpSpLocks/>
            </p:cNvGrpSpPr>
            <p:nvPr/>
          </p:nvGrpSpPr>
          <p:grpSpPr bwMode="auto">
            <a:xfrm>
              <a:off x="200590" y="843937"/>
              <a:ext cx="1035539" cy="458298"/>
              <a:chOff x="224691" y="1351963"/>
              <a:chExt cx="1035539" cy="458298"/>
            </a:xfrm>
          </p:grpSpPr>
          <p:sp>
            <p:nvSpPr>
              <p:cNvPr id="259080" name="TextBox 28">
                <a:extLst>
                  <a:ext uri="{FF2B5EF4-FFF2-40B4-BE49-F238E27FC236}">
                    <a16:creationId xmlns:a16="http://schemas.microsoft.com/office/drawing/2014/main" id="{749999C9-9DF3-337C-52DE-DACCC749BCC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59081" name="TextBox 29">
                <a:extLst>
                  <a:ext uri="{FF2B5EF4-FFF2-40B4-BE49-F238E27FC236}">
                    <a16:creationId xmlns:a16="http://schemas.microsoft.com/office/drawing/2014/main" id="{D57DB1FE-A142-122F-8D68-7584ADBD9E8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59076" name="Titolo 4">
            <a:extLst>
              <a:ext uri="{FF2B5EF4-FFF2-40B4-BE49-F238E27FC236}">
                <a16:creationId xmlns:a16="http://schemas.microsoft.com/office/drawing/2014/main" id="{6DFACBCD-8D2D-53F7-4EF0-BF63E36517F8}"/>
              </a:ext>
            </a:extLst>
          </p:cNvPr>
          <p:cNvSpPr>
            <a:spLocks noGrp="1"/>
          </p:cNvSpPr>
          <p:nvPr>
            <p:ph type="title"/>
          </p:nvPr>
        </p:nvSpPr>
        <p:spPr>
          <a:xfrm>
            <a:off x="358775" y="769938"/>
            <a:ext cx="8229600" cy="696912"/>
          </a:xfrm>
        </p:spPr>
        <p:txBody>
          <a:bodyPr/>
          <a:lstStyle/>
          <a:p>
            <a:r>
              <a:rPr lang="it-IT" altLang="it-IT" sz="2000" b="1" u="sng" dirty="0">
                <a:solidFill>
                  <a:srgbClr val="FF0000"/>
                </a:solidFill>
                <a:latin typeface="Cambria" panose="02040503050406030204" pitchFamily="18" charset="0"/>
                <a:ea typeface="Cambria" panose="02040503050406030204" pitchFamily="18" charset="0"/>
              </a:rPr>
              <a:t>Procedure di revisione</a:t>
            </a:r>
            <a:endParaRPr lang="it-IT" altLang="it-IT" sz="2000" b="1" dirty="0">
              <a:solidFill>
                <a:srgbClr val="FF0000"/>
              </a:solidFill>
              <a:latin typeface="Cambria" panose="02040503050406030204" pitchFamily="18" charset="0"/>
              <a:ea typeface="Cambria" panose="02040503050406030204" pitchFamily="18" charset="0"/>
            </a:endParaRPr>
          </a:p>
        </p:txBody>
      </p:sp>
      <p:sp>
        <p:nvSpPr>
          <p:cNvPr id="259077" name="Titolo 4">
            <a:extLst>
              <a:ext uri="{FF2B5EF4-FFF2-40B4-BE49-F238E27FC236}">
                <a16:creationId xmlns:a16="http://schemas.microsoft.com/office/drawing/2014/main" id="{9E2FE6AB-D5D6-A5A2-6FDE-BB23D51B278E}"/>
              </a:ext>
            </a:extLst>
          </p:cNvPr>
          <p:cNvSpPr txBox="1">
            <a:spLocks/>
          </p:cNvSpPr>
          <p:nvPr/>
        </p:nvSpPr>
        <p:spPr bwMode="auto">
          <a:xfrm>
            <a:off x="260350" y="1450975"/>
            <a:ext cx="842645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r>
              <a:rPr lang="it-IT" altLang="it-IT" sz="1800" b="1" dirty="0">
                <a:solidFill>
                  <a:srgbClr val="FF0000"/>
                </a:solidFill>
                <a:latin typeface="Cambria" panose="02040503050406030204" pitchFamily="18" charset="0"/>
                <a:ea typeface="Cambria" panose="02040503050406030204" pitchFamily="18" charset="0"/>
              </a:rPr>
              <a:t>In fase di interim, </a:t>
            </a:r>
            <a:r>
              <a:rPr lang="it-IT" altLang="it-IT" sz="1800" dirty="0">
                <a:latin typeface="Cambria" panose="02040503050406030204" pitchFamily="18" charset="0"/>
                <a:ea typeface="Cambria" panose="02040503050406030204" pitchFamily="18" charset="0"/>
              </a:rPr>
              <a:t>il revisore provvede a preparare la lettera di </a:t>
            </a:r>
            <a:r>
              <a:rPr lang="it-IT" altLang="it-IT" sz="1800" dirty="0" err="1">
                <a:latin typeface="Cambria" panose="02040503050406030204" pitchFamily="18" charset="0"/>
                <a:ea typeface="Cambria" panose="02040503050406030204" pitchFamily="18" charset="0"/>
              </a:rPr>
              <a:t>circolarizzazione</a:t>
            </a:r>
            <a:r>
              <a:rPr lang="it-IT" altLang="it-IT" sz="1800" dirty="0">
                <a:latin typeface="Cambria" panose="02040503050406030204" pitchFamily="18" charset="0"/>
                <a:ea typeface="Cambria" panose="02040503050406030204" pitchFamily="18" charset="0"/>
              </a:rPr>
              <a:t> (ISA Italia 505 – Conferme esterne) al consulente del lavoro al fine di avere conferma della regolarità dei costi del personale e degli annessi versamenti contributivi e erariali e di avere informazioni di eventuali contenziosi e richiede copia dei tabulati dei ratei del personale (mensilità aggiuntive, permessi, ferie.. ) e dell’accantonamento del TFR (trattamento di fine rapporto). </a:t>
            </a:r>
          </a:p>
          <a:p>
            <a:pPr>
              <a:lnSpc>
                <a:spcPct val="150000"/>
              </a:lnSpc>
              <a:spcBef>
                <a:spcPct val="0"/>
              </a:spcBef>
              <a:buFontTx/>
              <a:buNone/>
            </a:pPr>
            <a:r>
              <a:rPr lang="it-IT" altLang="it-IT" sz="1800" dirty="0">
                <a:latin typeface="Cambria" panose="02040503050406030204" pitchFamily="18" charset="0"/>
                <a:ea typeface="Cambria" panose="02040503050406030204" pitchFamily="18" charset="0"/>
              </a:rPr>
              <a:t>Attraverso il tabulato dell’accantonamento del TFR, il revisore effettua una quadratura tra i valori riportati sul suddetto tabulato e le scritture contabili riferite al bilancio. </a:t>
            </a:r>
          </a:p>
          <a:p>
            <a:pPr>
              <a:lnSpc>
                <a:spcPct val="150000"/>
              </a:lnSpc>
              <a:spcBef>
                <a:spcPct val="0"/>
              </a:spcBef>
              <a:buFontTx/>
              <a:buNone/>
            </a:pPr>
            <a:r>
              <a:rPr lang="it-IT" altLang="it-IT" sz="1800" b="1" dirty="0">
                <a:solidFill>
                  <a:srgbClr val="FF0000"/>
                </a:solidFill>
                <a:latin typeface="Cambria" panose="02040503050406030204" pitchFamily="18" charset="0"/>
                <a:ea typeface="Cambria" panose="02040503050406030204" pitchFamily="18" charset="0"/>
              </a:rPr>
              <a:t>in fase di </a:t>
            </a:r>
            <a:r>
              <a:rPr lang="it-IT" altLang="it-IT" sz="1800" b="1" dirty="0" err="1">
                <a:solidFill>
                  <a:srgbClr val="FF0000"/>
                </a:solidFill>
                <a:latin typeface="Cambria" panose="02040503050406030204" pitchFamily="18" charset="0"/>
                <a:ea typeface="Cambria" panose="02040503050406030204" pitchFamily="18" charset="0"/>
              </a:rPr>
              <a:t>final</a:t>
            </a:r>
            <a:r>
              <a:rPr lang="it-IT" altLang="it-IT" sz="1800" b="1" dirty="0">
                <a:solidFill>
                  <a:srgbClr val="FF0000"/>
                </a:solidFill>
                <a:latin typeface="Cambria" panose="02040503050406030204" pitchFamily="18" charset="0"/>
                <a:ea typeface="Cambria" panose="02040503050406030204" pitchFamily="18" charset="0"/>
              </a:rPr>
              <a:t>, </a:t>
            </a:r>
            <a:r>
              <a:rPr lang="it-IT" altLang="it-IT" sz="1800" dirty="0">
                <a:latin typeface="Cambria" panose="02040503050406030204" pitchFamily="18" charset="0"/>
                <a:ea typeface="Cambria" panose="02040503050406030204" pitchFamily="18" charset="0"/>
              </a:rPr>
              <a:t>occorre verificare la corrispondenza dei dati iniziali patrimoniali al 01.01.2023 corrispondano a quelli finali del precedente esercizio al 31.12.2022</a:t>
            </a:r>
          </a:p>
          <a:p>
            <a:pPr>
              <a:lnSpc>
                <a:spcPct val="150000"/>
              </a:lnSpc>
              <a:spcBef>
                <a:spcPct val="0"/>
              </a:spcBef>
              <a:buFontTx/>
              <a:buNone/>
            </a:pPr>
            <a:r>
              <a:rPr lang="it-IT" altLang="it-IT" sz="1800" dirty="0">
                <a:latin typeface="Cambria" panose="02040503050406030204" pitchFamily="18" charset="0"/>
                <a:ea typeface="Cambria" panose="02040503050406030204" pitchFamily="18" charset="0"/>
              </a:rPr>
              <a:t>(€ 230.000).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4B8ACFF-1C50-B1A0-183C-E9CE00E205E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9459" name="Group 25">
            <a:extLst>
              <a:ext uri="{FF2B5EF4-FFF2-40B4-BE49-F238E27FC236}">
                <a16:creationId xmlns:a16="http://schemas.microsoft.com/office/drawing/2014/main" id="{73622403-CC5E-2E7B-7903-FBEF4342498F}"/>
              </a:ext>
            </a:extLst>
          </p:cNvPr>
          <p:cNvGrpSpPr>
            <a:grpSpLocks/>
          </p:cNvGrpSpPr>
          <p:nvPr/>
        </p:nvGrpSpPr>
        <p:grpSpPr bwMode="auto">
          <a:xfrm>
            <a:off x="92075" y="212725"/>
            <a:ext cx="1036638" cy="884238"/>
            <a:chOff x="200590" y="418099"/>
            <a:chExt cx="1035539" cy="884136"/>
          </a:xfrm>
        </p:grpSpPr>
        <p:grpSp>
          <p:nvGrpSpPr>
            <p:cNvPr id="19462" name="Group 26">
              <a:extLst>
                <a:ext uri="{FF2B5EF4-FFF2-40B4-BE49-F238E27FC236}">
                  <a16:creationId xmlns:a16="http://schemas.microsoft.com/office/drawing/2014/main" id="{A59E97A1-34F9-81EA-A4D5-12752792D98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659D943-CF87-A4D0-991D-9408A745FA9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9467" name="Group 31">
                <a:extLst>
                  <a:ext uri="{FF2B5EF4-FFF2-40B4-BE49-F238E27FC236}">
                    <a16:creationId xmlns:a16="http://schemas.microsoft.com/office/drawing/2014/main" id="{CB59AC3A-3DC8-7EC0-B763-AA8A21E7E6CE}"/>
                  </a:ext>
                </a:extLst>
              </p:cNvPr>
              <p:cNvGrpSpPr>
                <a:grpSpLocks/>
              </p:cNvGrpSpPr>
              <p:nvPr/>
            </p:nvGrpSpPr>
            <p:grpSpPr bwMode="auto">
              <a:xfrm>
                <a:off x="1604481" y="615882"/>
                <a:ext cx="886681" cy="461665"/>
                <a:chOff x="1604481" y="615882"/>
                <a:chExt cx="886681" cy="461665"/>
              </a:xfrm>
            </p:grpSpPr>
            <p:sp>
              <p:nvSpPr>
                <p:cNvPr id="19468" name="TextBox 32">
                  <a:extLst>
                    <a:ext uri="{FF2B5EF4-FFF2-40B4-BE49-F238E27FC236}">
                      <a16:creationId xmlns:a16="http://schemas.microsoft.com/office/drawing/2014/main" id="{FF9090E1-000F-2EF6-4B7C-BCE6C4AF471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7D3A1DA-ED75-4340-A27C-39398F1BB53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9469" name="TextBox 33">
                  <a:extLst>
                    <a:ext uri="{FF2B5EF4-FFF2-40B4-BE49-F238E27FC236}">
                      <a16:creationId xmlns:a16="http://schemas.microsoft.com/office/drawing/2014/main" id="{EA607E7B-5637-F616-D5AF-5BB5A498B71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9463" name="Group 27">
              <a:extLst>
                <a:ext uri="{FF2B5EF4-FFF2-40B4-BE49-F238E27FC236}">
                  <a16:creationId xmlns:a16="http://schemas.microsoft.com/office/drawing/2014/main" id="{70C02331-CCF5-D71F-5CEE-9A14C305E13F}"/>
                </a:ext>
              </a:extLst>
            </p:cNvPr>
            <p:cNvGrpSpPr>
              <a:grpSpLocks/>
            </p:cNvGrpSpPr>
            <p:nvPr/>
          </p:nvGrpSpPr>
          <p:grpSpPr bwMode="auto">
            <a:xfrm>
              <a:off x="200590" y="843937"/>
              <a:ext cx="1035539" cy="458298"/>
              <a:chOff x="224691" y="1351963"/>
              <a:chExt cx="1035539" cy="458298"/>
            </a:xfrm>
          </p:grpSpPr>
          <p:sp>
            <p:nvSpPr>
              <p:cNvPr id="19464" name="TextBox 28">
                <a:extLst>
                  <a:ext uri="{FF2B5EF4-FFF2-40B4-BE49-F238E27FC236}">
                    <a16:creationId xmlns:a16="http://schemas.microsoft.com/office/drawing/2014/main" id="{9C05DB70-74FF-746C-8A9F-1C7630A9E74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9465" name="TextBox 29">
                <a:extLst>
                  <a:ext uri="{FF2B5EF4-FFF2-40B4-BE49-F238E27FC236}">
                    <a16:creationId xmlns:a16="http://schemas.microsoft.com/office/drawing/2014/main" id="{E5DDF7CA-F7BC-0FC8-737B-FDBA2A98FCB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9460" name="Titolo 1">
            <a:extLst>
              <a:ext uri="{FF2B5EF4-FFF2-40B4-BE49-F238E27FC236}">
                <a16:creationId xmlns:a16="http://schemas.microsoft.com/office/drawing/2014/main" id="{6B64C564-C38E-8868-7F64-62F3D96E51A6}"/>
              </a:ext>
            </a:extLst>
          </p:cNvPr>
          <p:cNvSpPr>
            <a:spLocks noGrp="1"/>
          </p:cNvSpPr>
          <p:nvPr>
            <p:ph type="title"/>
          </p:nvPr>
        </p:nvSpPr>
        <p:spPr>
          <a:xfrm>
            <a:off x="457200" y="1462088"/>
            <a:ext cx="8137525" cy="5183187"/>
          </a:xfrm>
        </p:spPr>
        <p:txBody>
          <a:bodyPr/>
          <a:lstStyle/>
          <a:p>
            <a:pPr algn="l">
              <a:lnSpc>
                <a:spcPct val="150000"/>
              </a:lnSpc>
            </a:pPr>
            <a:br>
              <a:rPr lang="it-IT" altLang="it-IT" sz="1400" dirty="0"/>
            </a:br>
            <a:r>
              <a:rPr lang="it-IT" altLang="it-IT" sz="1400" dirty="0"/>
              <a:t>l</a:t>
            </a: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r>
              <a:rPr lang="it-IT" altLang="it-IT" sz="1800" dirty="0">
                <a:latin typeface="Cambria" panose="02040503050406030204" pitchFamily="18" charset="0"/>
                <a:ea typeface="Cambria" panose="02040503050406030204" pitchFamily="18" charset="0"/>
              </a:rPr>
              <a:t>L’intervento di audit durante l’interim è finalizzato all’effettuazione di test sul funzionamento delle procedure aziendali (</a:t>
            </a:r>
            <a:r>
              <a:rPr lang="it-IT" altLang="it-IT" sz="1800" dirty="0" err="1">
                <a:latin typeface="Cambria" panose="02040503050406030204" pitchFamily="18" charset="0"/>
                <a:ea typeface="Cambria" panose="02040503050406030204" pitchFamily="18" charset="0"/>
              </a:rPr>
              <a:t>cd.</a:t>
            </a:r>
            <a:r>
              <a:rPr lang="it-IT" altLang="it-IT" sz="1800" i="1" dirty="0" err="1">
                <a:latin typeface="Cambria" panose="02040503050406030204" pitchFamily="18" charset="0"/>
                <a:ea typeface="Cambria" panose="02040503050406030204" pitchFamily="18" charset="0"/>
              </a:rPr>
              <a:t>comprehension</a:t>
            </a:r>
            <a:r>
              <a:rPr lang="it-IT" altLang="it-IT" sz="1800" i="1" dirty="0">
                <a:latin typeface="Cambria" panose="02040503050406030204" pitchFamily="18" charset="0"/>
                <a:ea typeface="Cambria" panose="02040503050406030204" pitchFamily="18" charset="0"/>
              </a:rPr>
              <a:t> </a:t>
            </a:r>
            <a:r>
              <a:rPr lang="it-IT" altLang="it-IT" sz="1800" i="1" dirty="0" err="1">
                <a:latin typeface="Cambria" panose="02040503050406030204" pitchFamily="18" charset="0"/>
                <a:ea typeface="Cambria" panose="02040503050406030204" pitchFamily="18" charset="0"/>
              </a:rPr>
              <a:t>tests</a:t>
            </a:r>
            <a:r>
              <a:rPr lang="it-IT" altLang="it-IT" sz="1800" dirty="0">
                <a:latin typeface="Cambria" panose="02040503050406030204" pitchFamily="18" charset="0"/>
                <a:ea typeface="Cambria" panose="02040503050406030204" pitchFamily="18" charset="0"/>
              </a:rPr>
              <a:t>).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Le verifiche documentali (cd. </a:t>
            </a:r>
            <a:r>
              <a:rPr lang="it-IT" altLang="it-IT" sz="1800" i="1" dirty="0" err="1">
                <a:latin typeface="Cambria" panose="02040503050406030204" pitchFamily="18" charset="0"/>
                <a:ea typeface="Cambria" panose="02040503050406030204" pitchFamily="18" charset="0"/>
              </a:rPr>
              <a:t>substantive</a:t>
            </a:r>
            <a:r>
              <a:rPr lang="it-IT" altLang="it-IT" sz="1800" i="1" dirty="0">
                <a:latin typeface="Cambria" panose="02040503050406030204" pitchFamily="18" charset="0"/>
                <a:ea typeface="Cambria" panose="02040503050406030204" pitchFamily="18" charset="0"/>
              </a:rPr>
              <a:t> </a:t>
            </a:r>
            <a:r>
              <a:rPr lang="it-IT" altLang="it-IT" sz="1800" i="1" dirty="0" err="1">
                <a:latin typeface="Cambria" panose="02040503050406030204" pitchFamily="18" charset="0"/>
                <a:ea typeface="Cambria" panose="02040503050406030204" pitchFamily="18" charset="0"/>
              </a:rPr>
              <a:t>tests</a:t>
            </a:r>
            <a:r>
              <a:rPr lang="it-IT" altLang="it-IT" sz="1800" dirty="0">
                <a:latin typeface="Cambria" panose="02040503050406030204" pitchFamily="18" charset="0"/>
                <a:ea typeface="Cambria" panose="02040503050406030204" pitchFamily="18" charset="0"/>
              </a:rPr>
              <a:t>)</a:t>
            </a:r>
            <a:r>
              <a:rPr lang="it-IT" altLang="it-IT" sz="1800" i="1" dirty="0">
                <a:latin typeface="Cambria" panose="02040503050406030204" pitchFamily="18" charset="0"/>
                <a:ea typeface="Cambria" panose="02040503050406030204" pitchFamily="18" charset="0"/>
              </a:rPr>
              <a:t> </a:t>
            </a:r>
            <a:r>
              <a:rPr lang="it-IT" altLang="it-IT" sz="1800" dirty="0">
                <a:latin typeface="Cambria" panose="02040503050406030204" pitchFamily="18" charset="0"/>
                <a:ea typeface="Cambria" panose="02040503050406030204" pitchFamily="18" charset="0"/>
              </a:rPr>
              <a:t>sono invece rimandate alla fase di </a:t>
            </a:r>
            <a:r>
              <a:rPr lang="it-IT" altLang="it-IT" sz="1800" dirty="0" err="1">
                <a:latin typeface="Cambria" panose="02040503050406030204" pitchFamily="18" charset="0"/>
                <a:ea typeface="Cambria" panose="02040503050406030204" pitchFamily="18" charset="0"/>
              </a:rPr>
              <a:t>final</a:t>
            </a:r>
            <a:r>
              <a:rPr lang="it-IT" altLang="it-IT" sz="1800" dirty="0">
                <a:latin typeface="Cambria" panose="02040503050406030204" pitchFamily="18" charset="0"/>
                <a:ea typeface="Cambria" panose="02040503050406030204" pitchFamily="18" charset="0"/>
              </a:rPr>
              <a:t>.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Il revisore, quindi, alla conclusione dell’interim, deve programmare le verifiche documentali di </a:t>
            </a:r>
            <a:r>
              <a:rPr lang="it-IT" altLang="it-IT" sz="1800" dirty="0" err="1">
                <a:latin typeface="Cambria" panose="02040503050406030204" pitchFamily="18" charset="0"/>
                <a:ea typeface="Cambria" panose="02040503050406030204" pitchFamily="18" charset="0"/>
              </a:rPr>
              <a:t>final</a:t>
            </a:r>
            <a:r>
              <a:rPr lang="it-IT" altLang="it-IT" sz="1800" dirty="0">
                <a:latin typeface="Cambria" panose="02040503050406030204" pitchFamily="18" charset="0"/>
                <a:ea typeface="Cambria" panose="02040503050406030204" pitchFamily="18" charset="0"/>
              </a:rPr>
              <a:t>, redigendo il programma di lavoro sulla base delle indicazioni contenute nei principi di revisione e tenuto conto di: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 giudizio espresso sul grado di affidabilità del sistema di controllo interno (SCI) dell’azienda;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soglia di significatività individuata;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dimensione del campione ritenuto statisticamente significativo.</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Di seguito un esempio di file di interim.</a:t>
            </a:r>
            <a:br>
              <a:rPr lang="it-IT" altLang="it-IT" sz="20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endParaRPr lang="it-IT" altLang="it-IT" sz="3200" dirty="0"/>
          </a:p>
        </p:txBody>
      </p:sp>
      <p:sp>
        <p:nvSpPr>
          <p:cNvPr id="14" name="Titolo 1">
            <a:extLst>
              <a:ext uri="{FF2B5EF4-FFF2-40B4-BE49-F238E27FC236}">
                <a16:creationId xmlns:a16="http://schemas.microsoft.com/office/drawing/2014/main" id="{6E29ED5F-9BB4-910B-948E-0E1B74E25D7D}"/>
              </a:ext>
            </a:extLst>
          </p:cNvPr>
          <p:cNvSpPr txBox="1">
            <a:spLocks/>
          </p:cNvSpPr>
          <p:nvPr/>
        </p:nvSpPr>
        <p:spPr bwMode="auto">
          <a:xfrm>
            <a:off x="457200" y="946150"/>
            <a:ext cx="8229600" cy="4699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altLang="it-IT" sz="2000" b="1" dirty="0">
                <a:solidFill>
                  <a:srgbClr val="FF0000"/>
                </a:solidFill>
                <a:latin typeface="Cambria" panose="02040503050406030204" pitchFamily="18" charset="0"/>
                <a:ea typeface="Cambria" panose="02040503050406030204" pitchFamily="18" charset="0"/>
              </a:rPr>
              <a:t>Intervento di audit durante l’interim</a:t>
            </a:r>
            <a:br>
              <a:rPr lang="it-IT" altLang="it-IT" sz="3600" b="1" dirty="0">
                <a:solidFill>
                  <a:srgbClr val="FF0000"/>
                </a:solidFill>
              </a:rPr>
            </a:br>
            <a:endParaRPr lang="it-IT" altLang="it-IT" sz="3600" cap="small" dirty="0">
              <a:solidFill>
                <a:srgbClr val="FF0000"/>
              </a:solidFill>
            </a:endParaRPr>
          </a:p>
        </p:txBody>
      </p:sp>
    </p:spTree>
    <p:extLst>
      <p:ext uri="{BB962C8B-B14F-4D97-AF65-F5344CB8AC3E}">
        <p14:creationId xmlns:p14="http://schemas.microsoft.com/office/powerpoint/2010/main" val="6915680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CD88C17-C461-560D-1C5F-34D9B4ED6292}"/>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61123" name="Group 25">
            <a:extLst>
              <a:ext uri="{FF2B5EF4-FFF2-40B4-BE49-F238E27FC236}">
                <a16:creationId xmlns:a16="http://schemas.microsoft.com/office/drawing/2014/main" id="{5D5A7C1A-EA49-F531-F2D6-37045505851F}"/>
              </a:ext>
            </a:extLst>
          </p:cNvPr>
          <p:cNvGrpSpPr>
            <a:grpSpLocks/>
          </p:cNvGrpSpPr>
          <p:nvPr/>
        </p:nvGrpSpPr>
        <p:grpSpPr bwMode="auto">
          <a:xfrm>
            <a:off x="92075" y="212725"/>
            <a:ext cx="1431925" cy="884238"/>
            <a:chOff x="200590" y="418099"/>
            <a:chExt cx="1035539" cy="884136"/>
          </a:xfrm>
        </p:grpSpPr>
        <p:grpSp>
          <p:nvGrpSpPr>
            <p:cNvPr id="261131" name="Group 26">
              <a:extLst>
                <a:ext uri="{FF2B5EF4-FFF2-40B4-BE49-F238E27FC236}">
                  <a16:creationId xmlns:a16="http://schemas.microsoft.com/office/drawing/2014/main" id="{CC5F52B6-6BC6-5423-62DC-E7C46FEAC6B5}"/>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F47D7976-9A9B-44B5-5F49-3A0F9A0CB77B}"/>
                  </a:ext>
                </a:extLst>
              </p:cNvPr>
              <p:cNvSpPr/>
              <p:nvPr/>
            </p:nvSpPr>
            <p:spPr>
              <a:xfrm>
                <a:off x="1587730" y="661915"/>
                <a:ext cx="89547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61136" name="Group 31">
                <a:extLst>
                  <a:ext uri="{FF2B5EF4-FFF2-40B4-BE49-F238E27FC236}">
                    <a16:creationId xmlns:a16="http://schemas.microsoft.com/office/drawing/2014/main" id="{3B532579-ED36-30E0-895F-3CC1ED70B0B6}"/>
                  </a:ext>
                </a:extLst>
              </p:cNvPr>
              <p:cNvGrpSpPr>
                <a:grpSpLocks/>
              </p:cNvGrpSpPr>
              <p:nvPr/>
            </p:nvGrpSpPr>
            <p:grpSpPr bwMode="auto">
              <a:xfrm>
                <a:off x="1604481" y="615882"/>
                <a:ext cx="886681" cy="461665"/>
                <a:chOff x="1604481" y="615882"/>
                <a:chExt cx="886681" cy="461665"/>
              </a:xfrm>
            </p:grpSpPr>
            <p:sp>
              <p:nvSpPr>
                <p:cNvPr id="261137" name="TextBox 32">
                  <a:extLst>
                    <a:ext uri="{FF2B5EF4-FFF2-40B4-BE49-F238E27FC236}">
                      <a16:creationId xmlns:a16="http://schemas.microsoft.com/office/drawing/2014/main" id="{6EA3F228-E98A-D4C0-D592-39CB06476B5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EFECFCE1-152D-4746-8FE8-ACCEE6D6A409}"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61138" name="TextBox 33">
                  <a:extLst>
                    <a:ext uri="{FF2B5EF4-FFF2-40B4-BE49-F238E27FC236}">
                      <a16:creationId xmlns:a16="http://schemas.microsoft.com/office/drawing/2014/main" id="{CD857E23-9BBD-1143-D23F-726EBED71D8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61132" name="Group 27">
              <a:extLst>
                <a:ext uri="{FF2B5EF4-FFF2-40B4-BE49-F238E27FC236}">
                  <a16:creationId xmlns:a16="http://schemas.microsoft.com/office/drawing/2014/main" id="{8178EA93-1E03-06E2-8959-A956974DC16C}"/>
                </a:ext>
              </a:extLst>
            </p:cNvPr>
            <p:cNvGrpSpPr>
              <a:grpSpLocks/>
            </p:cNvGrpSpPr>
            <p:nvPr/>
          </p:nvGrpSpPr>
          <p:grpSpPr bwMode="auto">
            <a:xfrm>
              <a:off x="200590" y="843937"/>
              <a:ext cx="1035539" cy="458298"/>
              <a:chOff x="224691" y="1351963"/>
              <a:chExt cx="1035539" cy="458298"/>
            </a:xfrm>
          </p:grpSpPr>
          <p:sp>
            <p:nvSpPr>
              <p:cNvPr id="261133" name="TextBox 28">
                <a:extLst>
                  <a:ext uri="{FF2B5EF4-FFF2-40B4-BE49-F238E27FC236}">
                    <a16:creationId xmlns:a16="http://schemas.microsoft.com/office/drawing/2014/main" id="{3034DD0F-9F4B-EB65-3B36-1AE8816D71F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61134" name="TextBox 29">
                <a:extLst>
                  <a:ext uri="{FF2B5EF4-FFF2-40B4-BE49-F238E27FC236}">
                    <a16:creationId xmlns:a16="http://schemas.microsoft.com/office/drawing/2014/main" id="{A5769C6B-E08C-9EDF-3BB1-96B871696066}"/>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61124" name="Titolo 4">
            <a:extLst>
              <a:ext uri="{FF2B5EF4-FFF2-40B4-BE49-F238E27FC236}">
                <a16:creationId xmlns:a16="http://schemas.microsoft.com/office/drawing/2014/main" id="{484783DC-5762-A640-EA2E-BB96C2CB256C}"/>
              </a:ext>
            </a:extLst>
          </p:cNvPr>
          <p:cNvSpPr>
            <a:spLocks noGrp="1"/>
          </p:cNvSpPr>
          <p:nvPr>
            <p:ph type="title"/>
          </p:nvPr>
        </p:nvSpPr>
        <p:spPr>
          <a:xfrm>
            <a:off x="674688" y="1131888"/>
            <a:ext cx="8229600" cy="696912"/>
          </a:xfrm>
        </p:spPr>
        <p:txBody>
          <a:bodyPr/>
          <a:lstStyle/>
          <a:p>
            <a:r>
              <a:rPr lang="it-IT" altLang="it-IT" sz="2000" b="1" u="sng" dirty="0">
                <a:solidFill>
                  <a:srgbClr val="FF0000"/>
                </a:solidFill>
                <a:latin typeface="Cambria" panose="02040503050406030204" pitchFamily="18" charset="0"/>
                <a:ea typeface="Cambria" panose="02040503050406030204" pitchFamily="18" charset="0"/>
              </a:rPr>
              <a:t>Procedure di revisione</a:t>
            </a:r>
            <a:endParaRPr lang="it-IT" altLang="it-IT" sz="2000" b="1" dirty="0">
              <a:solidFill>
                <a:srgbClr val="FF0000"/>
              </a:solidFill>
              <a:latin typeface="Cambria" panose="02040503050406030204" pitchFamily="18" charset="0"/>
              <a:ea typeface="Cambria" panose="02040503050406030204" pitchFamily="18" charset="0"/>
            </a:endParaRPr>
          </a:p>
        </p:txBody>
      </p:sp>
      <p:sp>
        <p:nvSpPr>
          <p:cNvPr id="17" name="Titolo 4">
            <a:extLst>
              <a:ext uri="{FF2B5EF4-FFF2-40B4-BE49-F238E27FC236}">
                <a16:creationId xmlns:a16="http://schemas.microsoft.com/office/drawing/2014/main" id="{A622408F-9B1C-808C-0AAB-830E66AE1A3A}"/>
              </a:ext>
            </a:extLst>
          </p:cNvPr>
          <p:cNvSpPr txBox="1">
            <a:spLocks/>
          </p:cNvSpPr>
          <p:nvPr/>
        </p:nvSpPr>
        <p:spPr bwMode="auto">
          <a:xfrm>
            <a:off x="411163" y="1795463"/>
            <a:ext cx="8056562" cy="1120775"/>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endParaRPr lang="it-IT" sz="1600" dirty="0"/>
          </a:p>
          <a:p>
            <a:pPr algn="l">
              <a:defRPr/>
            </a:pPr>
            <a:endParaRPr lang="it-IT" sz="1600" dirty="0"/>
          </a:p>
          <a:p>
            <a:pPr algn="l">
              <a:defRPr/>
            </a:pPr>
            <a:endParaRPr lang="it-IT" sz="1800" dirty="0"/>
          </a:p>
          <a:p>
            <a:pPr algn="l">
              <a:defRPr/>
            </a:pPr>
            <a:r>
              <a:rPr lang="it-IT" sz="1800" dirty="0">
                <a:latin typeface="Cambria" panose="02040503050406030204" pitchFamily="18" charset="0"/>
                <a:ea typeface="Cambria" panose="02040503050406030204" pitchFamily="18" charset="0"/>
              </a:rPr>
              <a:t>In fase di </a:t>
            </a:r>
            <a:r>
              <a:rPr lang="it-IT" sz="1800" dirty="0" err="1">
                <a:latin typeface="Cambria" panose="02040503050406030204" pitchFamily="18" charset="0"/>
                <a:ea typeface="Cambria" panose="02040503050406030204" pitchFamily="18" charset="0"/>
              </a:rPr>
              <a:t>final</a:t>
            </a:r>
            <a:r>
              <a:rPr lang="it-IT" sz="1800" dirty="0">
                <a:latin typeface="Cambria" panose="02040503050406030204" pitchFamily="18" charset="0"/>
                <a:ea typeface="Cambria" panose="02040503050406030204" pitchFamily="18" charset="0"/>
              </a:rPr>
              <a:t>, occorre:</a:t>
            </a:r>
          </a:p>
          <a:p>
            <a:pPr algn="l">
              <a:defRPr/>
            </a:pPr>
            <a:endParaRPr lang="it-IT" sz="1800" dirty="0">
              <a:latin typeface="Cambria" panose="02040503050406030204" pitchFamily="18" charset="0"/>
              <a:ea typeface="Cambria" panose="02040503050406030204" pitchFamily="18" charset="0"/>
            </a:endParaRPr>
          </a:p>
          <a:p>
            <a:pPr marL="342900" indent="-342900" algn="l">
              <a:buFontTx/>
              <a:buAutoNum type="arabicParenR"/>
              <a:defRPr/>
            </a:pPr>
            <a:r>
              <a:rPr lang="it-IT" sz="1800" dirty="0">
                <a:latin typeface="Cambria" panose="02040503050406030204" pitchFamily="18" charset="0"/>
                <a:ea typeface="Cambria" panose="02040503050406030204" pitchFamily="18" charset="0"/>
              </a:rPr>
              <a:t>verificare la corrispondenza dei dati patrimoniali iniziali al 01.01.2023 con quelli finali al 31.12.2022 (€ 230.000)  </a:t>
            </a:r>
            <a:endParaRPr lang="it-IT" sz="1800" dirty="0">
              <a:solidFill>
                <a:srgbClr val="FF0000"/>
              </a:solidFill>
              <a:latin typeface="Cambria" panose="02040503050406030204" pitchFamily="18" charset="0"/>
              <a:ea typeface="Cambria" panose="02040503050406030204" pitchFamily="18" charset="0"/>
            </a:endParaRPr>
          </a:p>
          <a:p>
            <a:pPr algn="l">
              <a:defRPr/>
            </a:pPr>
            <a:endParaRPr lang="it-IT" sz="1600" dirty="0">
              <a:latin typeface="Cambria" panose="02040503050406030204" pitchFamily="18" charset="0"/>
              <a:ea typeface="Cambria" panose="02040503050406030204" pitchFamily="18" charset="0"/>
            </a:endParaRPr>
          </a:p>
        </p:txBody>
      </p:sp>
      <p:sp>
        <p:nvSpPr>
          <p:cNvPr id="261126" name="Rectangle 5">
            <a:extLst>
              <a:ext uri="{FF2B5EF4-FFF2-40B4-BE49-F238E27FC236}">
                <a16:creationId xmlns:a16="http://schemas.microsoft.com/office/drawing/2014/main" id="{980ABD66-2F1C-BCEB-244C-FCF1BBD98FD9}"/>
              </a:ext>
            </a:extLst>
          </p:cNvPr>
          <p:cNvSpPr>
            <a:spLocks noChangeArrowheads="1"/>
          </p:cNvSpPr>
          <p:nvPr/>
        </p:nvSpPr>
        <p:spPr bwMode="auto">
          <a:xfrm>
            <a:off x="268288" y="2468563"/>
            <a:ext cx="8245475"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zh-CN" sz="1100" b="1" dirty="0">
              <a:latin typeface="Times New Roman" panose="02020603050405020304" pitchFamily="18" charset="0"/>
              <a:cs typeface="Times New Roman" panose="02020603050405020304" pitchFamily="18" charset="0"/>
            </a:endParaRPr>
          </a:p>
          <a:p>
            <a:pPr>
              <a:spcBef>
                <a:spcPct val="0"/>
              </a:spcBef>
              <a:buFontTx/>
              <a:buNone/>
            </a:pPr>
            <a:endParaRPr lang="it-IT" altLang="zh-CN" sz="1100" b="1" dirty="0">
              <a:latin typeface="Times New Roman" panose="02020603050405020304" pitchFamily="18" charset="0"/>
              <a:cs typeface="Times New Roman" panose="02020603050405020304" pitchFamily="18" charset="0"/>
            </a:endParaRPr>
          </a:p>
          <a:p>
            <a:pPr>
              <a:spcBef>
                <a:spcPct val="0"/>
              </a:spcBef>
              <a:buFontTx/>
              <a:buNone/>
            </a:pPr>
            <a:endParaRPr lang="it-IT" altLang="zh-CN" sz="1100" b="1" dirty="0">
              <a:latin typeface="Times New Roman" panose="02020603050405020304" pitchFamily="18" charset="0"/>
              <a:cs typeface="Times New Roman" panose="02020603050405020304" pitchFamily="18" charset="0"/>
            </a:endParaRPr>
          </a:p>
          <a:p>
            <a:pPr>
              <a:spcBef>
                <a:spcPct val="0"/>
              </a:spcBef>
              <a:buFontTx/>
              <a:buNone/>
            </a:pPr>
            <a:endParaRPr lang="it-IT" altLang="zh-CN" sz="1100" b="1" dirty="0">
              <a:latin typeface="Times New Roman" panose="02020603050405020304" pitchFamily="18" charset="0"/>
              <a:cs typeface="Times New Roman" panose="02020603050405020304" pitchFamily="18" charset="0"/>
            </a:endParaRPr>
          </a:p>
          <a:p>
            <a:pPr>
              <a:spcBef>
                <a:spcPct val="0"/>
              </a:spcBef>
              <a:buFontTx/>
              <a:buNone/>
            </a:pPr>
            <a:endParaRPr lang="it-IT" altLang="zh-CN" sz="1100" b="1" dirty="0">
              <a:latin typeface="Times New Roman" panose="02020603050405020304" pitchFamily="18" charset="0"/>
              <a:cs typeface="Times New Roman" panose="02020603050405020304" pitchFamily="18" charset="0"/>
            </a:endParaRPr>
          </a:p>
          <a:p>
            <a:pPr>
              <a:spcBef>
                <a:spcPct val="0"/>
              </a:spcBef>
              <a:buFontTx/>
              <a:buNone/>
            </a:pPr>
            <a:r>
              <a:rPr lang="it-IT" altLang="zh-CN" sz="1100" b="1" dirty="0">
                <a:latin typeface="Times New Roman" panose="02020603050405020304" pitchFamily="18" charset="0"/>
                <a:cs typeface="Times New Roman" panose="02020603050405020304" pitchFamily="18" charset="0"/>
              </a:rPr>
              <a:t>Capo </a:t>
            </a:r>
            <a:r>
              <a:rPr lang="it-IT" altLang="zh-CN" sz="1100" b="1" dirty="0">
                <a:cs typeface="Times New Roman" panose="02020603050405020304" pitchFamily="18" charset="0"/>
              </a:rPr>
              <a:t>–</a:t>
            </a:r>
            <a:r>
              <a:rPr lang="it-IT" altLang="zh-CN" sz="1100" b="1" dirty="0">
                <a:latin typeface="Times New Roman" panose="02020603050405020304" pitchFamily="18" charset="0"/>
                <a:cs typeface="Times New Roman" panose="02020603050405020304" pitchFamily="18" charset="0"/>
              </a:rPr>
              <a:t> Scheda Trattamento Fine Rapporto</a:t>
            </a:r>
          </a:p>
          <a:p>
            <a:pPr>
              <a:spcBef>
                <a:spcPct val="0"/>
              </a:spcBef>
              <a:buFontTx/>
              <a:buNone/>
            </a:pPr>
            <a:endParaRPr lang="it-IT" altLang="zh-CN" sz="1100" b="1" dirty="0">
              <a:latin typeface="Times New Roman" panose="02020603050405020304" pitchFamily="18" charset="0"/>
              <a:cs typeface="Times New Roman" panose="02020603050405020304" pitchFamily="18" charset="0"/>
            </a:endParaRPr>
          </a:p>
          <a:p>
            <a:pPr>
              <a:spcBef>
                <a:spcPct val="0"/>
              </a:spcBef>
              <a:buFontTx/>
              <a:buNone/>
            </a:pPr>
            <a:endParaRPr lang="it-IT" altLang="zh-CN" sz="1100" b="1" dirty="0">
              <a:latin typeface="Times New Roman" panose="02020603050405020304" pitchFamily="18" charset="0"/>
              <a:cs typeface="Times New Roman" panose="02020603050405020304" pitchFamily="18" charset="0"/>
            </a:endParaRPr>
          </a:p>
          <a:p>
            <a:pPr>
              <a:spcBef>
                <a:spcPct val="0"/>
              </a:spcBef>
              <a:buFontTx/>
              <a:buNone/>
            </a:pPr>
            <a:endParaRPr lang="it-IT" altLang="zh-CN" sz="1100" b="1" dirty="0">
              <a:latin typeface="Times New Roman" panose="02020603050405020304" pitchFamily="18" charset="0"/>
              <a:cs typeface="Times New Roman" panose="02020603050405020304" pitchFamily="18" charset="0"/>
            </a:endParaRPr>
          </a:p>
          <a:p>
            <a:pPr>
              <a:spcBef>
                <a:spcPct val="0"/>
              </a:spcBef>
              <a:buFontTx/>
              <a:buNone/>
            </a:pPr>
            <a:endParaRPr lang="it-IT" altLang="zh-CN" sz="1100" b="1" dirty="0">
              <a:latin typeface="Times New Roman" panose="02020603050405020304" pitchFamily="18" charset="0"/>
              <a:cs typeface="Times New Roman" panose="02020603050405020304" pitchFamily="18" charset="0"/>
            </a:endParaRPr>
          </a:p>
          <a:p>
            <a:pPr>
              <a:spcBef>
                <a:spcPct val="0"/>
              </a:spcBef>
              <a:buFontTx/>
              <a:buNone/>
            </a:pPr>
            <a:endParaRPr lang="it-IT" altLang="zh-CN" sz="800" dirty="0">
              <a:cs typeface="Times New Roman" panose="02020603050405020304" pitchFamily="18" charset="0"/>
            </a:endParaRPr>
          </a:p>
          <a:p>
            <a:pPr>
              <a:spcBef>
                <a:spcPct val="0"/>
              </a:spcBef>
              <a:buFontTx/>
              <a:buNone/>
            </a:pPr>
            <a:endParaRPr lang="it-IT" altLang="zh-CN" sz="1800" dirty="0">
              <a:cs typeface="Times New Roman" panose="02020603050405020304" pitchFamily="18" charset="0"/>
            </a:endParaRPr>
          </a:p>
        </p:txBody>
      </p:sp>
      <p:sp>
        <p:nvSpPr>
          <p:cNvPr id="261127" name="Rectangle 6">
            <a:extLst>
              <a:ext uri="{FF2B5EF4-FFF2-40B4-BE49-F238E27FC236}">
                <a16:creationId xmlns:a16="http://schemas.microsoft.com/office/drawing/2014/main" id="{16236B97-77D3-A2F1-DB23-7057A3D2B6C1}"/>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
        <p:nvSpPr>
          <p:cNvPr id="261128" name="CasellaDiTesto 17">
            <a:extLst>
              <a:ext uri="{FF2B5EF4-FFF2-40B4-BE49-F238E27FC236}">
                <a16:creationId xmlns:a16="http://schemas.microsoft.com/office/drawing/2014/main" id="{3DE2EA3B-F612-7A9D-3201-701CF1A7C342}"/>
              </a:ext>
            </a:extLst>
          </p:cNvPr>
          <p:cNvSpPr txBox="1">
            <a:spLocks noChangeArrowheads="1"/>
          </p:cNvSpPr>
          <p:nvPr/>
        </p:nvSpPr>
        <p:spPr bwMode="auto">
          <a:xfrm>
            <a:off x="457200" y="5802313"/>
            <a:ext cx="8056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dirty="0">
                <a:latin typeface="Cambria" panose="02040503050406030204" pitchFamily="18" charset="0"/>
                <a:ea typeface="Cambria" panose="02040503050406030204" pitchFamily="18" charset="0"/>
              </a:rPr>
              <a:t>2) Verificare che il tabulato TFR al 31.12.2023 includa solo i dipendenti in forza al 31.12.2023 come risulta dal LUL (Libro Unico del Lavoro).</a:t>
            </a:r>
          </a:p>
        </p:txBody>
      </p:sp>
      <p:pic>
        <p:nvPicPr>
          <p:cNvPr id="3" name="Immagine 2">
            <a:extLst>
              <a:ext uri="{FF2B5EF4-FFF2-40B4-BE49-F238E27FC236}">
                <a16:creationId xmlns:a16="http://schemas.microsoft.com/office/drawing/2014/main" id="{5F1B4A5B-8492-C963-EE7F-D275E3978998}"/>
              </a:ext>
            </a:extLst>
          </p:cNvPr>
          <p:cNvPicPr>
            <a:picLocks noChangeAspect="1"/>
          </p:cNvPicPr>
          <p:nvPr/>
        </p:nvPicPr>
        <p:blipFill>
          <a:blip r:embed="rId4"/>
          <a:stretch>
            <a:fillRect/>
          </a:stretch>
        </p:blipFill>
        <p:spPr>
          <a:xfrm>
            <a:off x="1808480" y="3997643"/>
            <a:ext cx="4998720" cy="131064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A56C85A-85C6-22F4-8524-BE0BA2C323B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63171" name="Group 25">
            <a:extLst>
              <a:ext uri="{FF2B5EF4-FFF2-40B4-BE49-F238E27FC236}">
                <a16:creationId xmlns:a16="http://schemas.microsoft.com/office/drawing/2014/main" id="{7419418A-B0D6-8A19-DBFA-83D0BA63594E}"/>
              </a:ext>
            </a:extLst>
          </p:cNvPr>
          <p:cNvGrpSpPr>
            <a:grpSpLocks/>
          </p:cNvGrpSpPr>
          <p:nvPr/>
        </p:nvGrpSpPr>
        <p:grpSpPr bwMode="auto">
          <a:xfrm>
            <a:off x="92075" y="212725"/>
            <a:ext cx="1517650" cy="884238"/>
            <a:chOff x="200590" y="418099"/>
            <a:chExt cx="1035539" cy="884136"/>
          </a:xfrm>
        </p:grpSpPr>
        <p:grpSp>
          <p:nvGrpSpPr>
            <p:cNvPr id="263175" name="Group 26">
              <a:extLst>
                <a:ext uri="{FF2B5EF4-FFF2-40B4-BE49-F238E27FC236}">
                  <a16:creationId xmlns:a16="http://schemas.microsoft.com/office/drawing/2014/main" id="{A4EC8B64-DD07-064E-CB89-0F6C509A6577}"/>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E64327F0-FF0F-156B-2093-40F3CF3FCA19}"/>
                  </a:ext>
                </a:extLst>
              </p:cNvPr>
              <p:cNvSpPr/>
              <p:nvPr/>
            </p:nvSpPr>
            <p:spPr>
              <a:xfrm>
                <a:off x="1587887" y="661915"/>
                <a:ext cx="894723"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63180" name="Group 31">
                <a:extLst>
                  <a:ext uri="{FF2B5EF4-FFF2-40B4-BE49-F238E27FC236}">
                    <a16:creationId xmlns:a16="http://schemas.microsoft.com/office/drawing/2014/main" id="{C1D56527-2BA3-28E2-5FE1-B07CAD6FA11F}"/>
                  </a:ext>
                </a:extLst>
              </p:cNvPr>
              <p:cNvGrpSpPr>
                <a:grpSpLocks/>
              </p:cNvGrpSpPr>
              <p:nvPr/>
            </p:nvGrpSpPr>
            <p:grpSpPr bwMode="auto">
              <a:xfrm>
                <a:off x="1604481" y="615882"/>
                <a:ext cx="886681" cy="461665"/>
                <a:chOff x="1604481" y="615882"/>
                <a:chExt cx="886681" cy="461665"/>
              </a:xfrm>
            </p:grpSpPr>
            <p:sp>
              <p:nvSpPr>
                <p:cNvPr id="263181" name="TextBox 32">
                  <a:extLst>
                    <a:ext uri="{FF2B5EF4-FFF2-40B4-BE49-F238E27FC236}">
                      <a16:creationId xmlns:a16="http://schemas.microsoft.com/office/drawing/2014/main" id="{7370967C-5E1E-556F-EF26-FEE41A64DD7D}"/>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4961950C-E456-42B2-ABA7-DFEC34C6CEE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63182" name="TextBox 33">
                  <a:extLst>
                    <a:ext uri="{FF2B5EF4-FFF2-40B4-BE49-F238E27FC236}">
                      <a16:creationId xmlns:a16="http://schemas.microsoft.com/office/drawing/2014/main" id="{3288C7DB-FD15-9D45-1A94-A20A909F2BCF}"/>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63176" name="Group 27">
              <a:extLst>
                <a:ext uri="{FF2B5EF4-FFF2-40B4-BE49-F238E27FC236}">
                  <a16:creationId xmlns:a16="http://schemas.microsoft.com/office/drawing/2014/main" id="{5DACCE3B-8027-994E-83E7-7D4B67A79390}"/>
                </a:ext>
              </a:extLst>
            </p:cNvPr>
            <p:cNvGrpSpPr>
              <a:grpSpLocks/>
            </p:cNvGrpSpPr>
            <p:nvPr/>
          </p:nvGrpSpPr>
          <p:grpSpPr bwMode="auto">
            <a:xfrm>
              <a:off x="200590" y="843937"/>
              <a:ext cx="1035539" cy="458298"/>
              <a:chOff x="224691" y="1351963"/>
              <a:chExt cx="1035539" cy="458298"/>
            </a:xfrm>
          </p:grpSpPr>
          <p:sp>
            <p:nvSpPr>
              <p:cNvPr id="263177" name="TextBox 28">
                <a:extLst>
                  <a:ext uri="{FF2B5EF4-FFF2-40B4-BE49-F238E27FC236}">
                    <a16:creationId xmlns:a16="http://schemas.microsoft.com/office/drawing/2014/main" id="{63168557-24F7-B09D-D2EC-DD99505069A6}"/>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63178" name="TextBox 29">
                <a:extLst>
                  <a:ext uri="{FF2B5EF4-FFF2-40B4-BE49-F238E27FC236}">
                    <a16:creationId xmlns:a16="http://schemas.microsoft.com/office/drawing/2014/main" id="{973EBCD3-EB42-CD33-6954-C352F5AE1D32}"/>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63172" name="Titolo 4">
            <a:extLst>
              <a:ext uri="{FF2B5EF4-FFF2-40B4-BE49-F238E27FC236}">
                <a16:creationId xmlns:a16="http://schemas.microsoft.com/office/drawing/2014/main" id="{CAE286DD-8C9E-3206-4297-A02F42E6E5F9}"/>
              </a:ext>
            </a:extLst>
          </p:cNvPr>
          <p:cNvSpPr>
            <a:spLocks noGrp="1"/>
          </p:cNvSpPr>
          <p:nvPr>
            <p:ph type="title"/>
          </p:nvPr>
        </p:nvSpPr>
        <p:spPr>
          <a:xfrm>
            <a:off x="457200" y="1085850"/>
            <a:ext cx="8229600" cy="696913"/>
          </a:xfrm>
        </p:spPr>
        <p:txBody>
          <a:bodyPr/>
          <a:lstStyle/>
          <a:p>
            <a:r>
              <a:rPr lang="it-IT" altLang="it-IT" sz="2000" b="1" u="sng" dirty="0">
                <a:solidFill>
                  <a:srgbClr val="FF0000"/>
                </a:solidFill>
                <a:latin typeface="Cambria" panose="02040503050406030204" pitchFamily="18" charset="0"/>
                <a:ea typeface="Cambria" panose="02040503050406030204" pitchFamily="18" charset="0"/>
              </a:rPr>
              <a:t>Procedure di revisione</a:t>
            </a:r>
            <a:endParaRPr lang="it-IT" altLang="it-IT" sz="2000" b="1" dirty="0">
              <a:solidFill>
                <a:srgbClr val="FF0000"/>
              </a:solidFill>
              <a:latin typeface="Cambria" panose="02040503050406030204" pitchFamily="18" charset="0"/>
              <a:ea typeface="Cambria" panose="02040503050406030204" pitchFamily="18" charset="0"/>
            </a:endParaRPr>
          </a:p>
        </p:txBody>
      </p:sp>
      <p:sp>
        <p:nvSpPr>
          <p:cNvPr id="160773" name="Titolo 4">
            <a:extLst>
              <a:ext uri="{FF2B5EF4-FFF2-40B4-BE49-F238E27FC236}">
                <a16:creationId xmlns:a16="http://schemas.microsoft.com/office/drawing/2014/main" id="{1258F033-C41E-C2EE-7975-8BECB030DC53}"/>
              </a:ext>
            </a:extLst>
          </p:cNvPr>
          <p:cNvSpPr txBox="1">
            <a:spLocks/>
          </p:cNvSpPr>
          <p:nvPr/>
        </p:nvSpPr>
        <p:spPr bwMode="auto">
          <a:xfrm>
            <a:off x="490538" y="1558925"/>
            <a:ext cx="8161337" cy="5062538"/>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endParaRPr lang="it-IT" altLang="it-IT" sz="1600" dirty="0">
              <a:latin typeface="Cambria" panose="02040503050406030204" pitchFamily="18" charset="0"/>
              <a:ea typeface="Cambria" panose="02040503050406030204" pitchFamily="18" charset="0"/>
            </a:endParaRPr>
          </a:p>
          <a:p>
            <a:pPr>
              <a:spcBef>
                <a:spcPct val="0"/>
              </a:spcBef>
              <a:buFontTx/>
              <a:buNone/>
              <a:defRPr/>
            </a:pPr>
            <a:r>
              <a:rPr lang="it-IT" altLang="it-IT" sz="1800" dirty="0">
                <a:latin typeface="Cambria" panose="02040503050406030204" pitchFamily="18" charset="0"/>
                <a:ea typeface="Cambria" panose="02040503050406030204" pitchFamily="18" charset="0"/>
              </a:rPr>
              <a:t>3)</a:t>
            </a:r>
            <a:r>
              <a:rPr lang="it-IT" altLang="it-IT" sz="1800" b="1" dirty="0">
                <a:latin typeface="Cambria" panose="02040503050406030204" pitchFamily="18" charset="0"/>
                <a:ea typeface="Cambria" panose="02040503050406030204" pitchFamily="18" charset="0"/>
              </a:rPr>
              <a:t> </a:t>
            </a:r>
            <a:r>
              <a:rPr lang="it-IT" altLang="it-IT" sz="1800" dirty="0">
                <a:latin typeface="Cambria" panose="02040503050406030204" pitchFamily="18" charset="0"/>
                <a:ea typeface="Cambria" panose="02040503050406030204" pitchFamily="18" charset="0"/>
              </a:rPr>
              <a:t>Effettuare i seguenti controlli di revisione (verifica Accuratezza del TFR): </a:t>
            </a:r>
          </a:p>
          <a:p>
            <a:pPr>
              <a:spcBef>
                <a:spcPct val="0"/>
              </a:spcBef>
              <a:buFontTx/>
              <a:buNone/>
              <a:defRPr/>
            </a:pPr>
            <a:endParaRPr lang="it-IT" altLang="it-IT" sz="1600" dirty="0">
              <a:latin typeface="Cambria" panose="02040503050406030204" pitchFamily="18" charset="0"/>
              <a:ea typeface="Cambria" panose="02040503050406030204" pitchFamily="18" charset="0"/>
            </a:endParaRPr>
          </a:p>
          <a:p>
            <a:pPr marL="342900" indent="-342900">
              <a:spcBef>
                <a:spcPct val="0"/>
              </a:spcBef>
              <a:buFont typeface="+mj-lt"/>
              <a:buAutoNum type="arabicPeriod"/>
              <a:defRPr/>
            </a:pPr>
            <a:r>
              <a:rPr lang="it-IT" altLang="it-IT" sz="1600" dirty="0">
                <a:latin typeface="Cambria" panose="02040503050406030204" pitchFamily="18" charset="0"/>
                <a:ea typeface="Cambria" panose="02040503050406030204" pitchFamily="18" charset="0"/>
              </a:rPr>
              <a:t>un test di “</a:t>
            </a:r>
            <a:r>
              <a:rPr lang="it-IT" altLang="it-IT" sz="1600" dirty="0" err="1">
                <a:latin typeface="Cambria" panose="02040503050406030204" pitchFamily="18" charset="0"/>
                <a:ea typeface="Cambria" panose="02040503050406030204" pitchFamily="18" charset="0"/>
              </a:rPr>
              <a:t>overall</a:t>
            </a:r>
            <a:r>
              <a:rPr lang="it-IT" altLang="it-IT" sz="1600" dirty="0">
                <a:latin typeface="Cambria" panose="02040503050406030204" pitchFamily="18" charset="0"/>
                <a:ea typeface="Cambria" panose="02040503050406030204" pitchFamily="18" charset="0"/>
              </a:rPr>
              <a:t> </a:t>
            </a:r>
            <a:r>
              <a:rPr lang="it-IT" altLang="it-IT" sz="1600" dirty="0" err="1">
                <a:latin typeface="Cambria" panose="02040503050406030204" pitchFamily="18" charset="0"/>
                <a:ea typeface="Cambria" panose="02040503050406030204" pitchFamily="18" charset="0"/>
              </a:rPr>
              <a:t>calculations</a:t>
            </a:r>
            <a:r>
              <a:rPr lang="it-IT" altLang="it-IT" sz="1600" dirty="0">
                <a:latin typeface="Cambria" panose="02040503050406030204" pitchFamily="18" charset="0"/>
                <a:ea typeface="Cambria" panose="02040503050406030204" pitchFamily="18" charset="0"/>
              </a:rPr>
              <a:t>” sull’acc.to complessivo TFR; (fornito esempio di calcolo nella slide successiva); </a:t>
            </a:r>
          </a:p>
          <a:p>
            <a:pPr marL="342900" indent="-342900">
              <a:spcBef>
                <a:spcPct val="0"/>
              </a:spcBef>
              <a:buFont typeface="+mj-lt"/>
              <a:buAutoNum type="arabicPeriod"/>
              <a:defRPr/>
            </a:pPr>
            <a:r>
              <a:rPr lang="it-IT" altLang="it-IT" sz="1600" dirty="0">
                <a:latin typeface="Cambria" panose="02040503050406030204" pitchFamily="18" charset="0"/>
                <a:ea typeface="Cambria" panose="02040503050406030204" pitchFamily="18" charset="0"/>
              </a:rPr>
              <a:t>il prospetto di calcolo della retribuzione utile ai fini dell’accantonamento TFR che è accantonata di anno in anno ed accertando che siano rispettate tutte le disposizioni della normativa per il calcolo; </a:t>
            </a:r>
          </a:p>
          <a:p>
            <a:pPr marL="342900" indent="-342900">
              <a:spcBef>
                <a:spcPct val="0"/>
              </a:spcBef>
              <a:buFont typeface="+mj-lt"/>
              <a:buAutoNum type="arabicPeriod"/>
              <a:defRPr/>
            </a:pPr>
            <a:r>
              <a:rPr lang="it-IT" altLang="it-IT" sz="1600" dirty="0">
                <a:latin typeface="Cambria" panose="02040503050406030204" pitchFamily="18" charset="0"/>
                <a:ea typeface="Cambria" panose="02040503050406030204" pitchFamily="18" charset="0"/>
              </a:rPr>
              <a:t>test analitici di ricalcolo del TFR per un dipendente in forza o alcuni dipendenti a campione al fine di verificare -la correttezza e accuratezza del calcolo del fondo tenendo in considerazione eventuali premi a carattere continuativo corrisposti al personale; </a:t>
            </a:r>
          </a:p>
          <a:p>
            <a:pPr marL="342900" indent="-342900">
              <a:spcBef>
                <a:spcPct val="0"/>
              </a:spcBef>
              <a:buFont typeface="+mj-lt"/>
              <a:buAutoNum type="arabicPeriod"/>
              <a:defRPr/>
            </a:pPr>
            <a:r>
              <a:rPr lang="it-IT" altLang="it-IT" sz="1600" dirty="0">
                <a:latin typeface="Cambria" panose="02040503050406030204" pitchFamily="18" charset="0"/>
                <a:ea typeface="Cambria" panose="02040503050406030204" pitchFamily="18" charset="0"/>
              </a:rPr>
              <a:t>il ricalcolo per alcuni dipendenti dimessi nel corso dell’anno a cui è stato liquidato il TFR in parte o nella sua totalità (quanto accantonato di TFR dalla società ALFA Srl deve corrispondere a quanto liquidato ai dipendenti dimessi); </a:t>
            </a:r>
          </a:p>
          <a:p>
            <a:pPr marL="342900" indent="-342900">
              <a:spcBef>
                <a:spcPct val="0"/>
              </a:spcBef>
              <a:buFont typeface="+mj-lt"/>
              <a:buAutoNum type="arabicPeriod"/>
              <a:defRPr/>
            </a:pPr>
            <a:r>
              <a:rPr lang="it-IT" altLang="it-IT" sz="1600" dirty="0">
                <a:latin typeface="Cambria" panose="02040503050406030204" pitchFamily="18" charset="0"/>
                <a:ea typeface="Cambria" panose="02040503050406030204" pitchFamily="18" charset="0"/>
              </a:rPr>
              <a:t>la correttezza dei calcoli aritmetici; </a:t>
            </a:r>
          </a:p>
          <a:p>
            <a:pPr marL="342900" indent="-342900">
              <a:spcBef>
                <a:spcPct val="0"/>
              </a:spcBef>
              <a:buFont typeface="+mj-lt"/>
              <a:buAutoNum type="arabicPeriod"/>
              <a:defRPr/>
            </a:pPr>
            <a:r>
              <a:rPr lang="it-IT" altLang="it-IT" sz="1600" dirty="0">
                <a:latin typeface="Cambria" panose="02040503050406030204" pitchFamily="18" charset="0"/>
                <a:ea typeface="Cambria" panose="02040503050406030204" pitchFamily="18" charset="0"/>
              </a:rPr>
              <a:t>l’accuratezza del calcolo e la tempestività del versamento dell’acconto e del saldo dell’imposta sostitutiva sulla rivalutazione del Fondo TFR verificando i prospetti di calcolo dell’imposta sostitutiva di acconto e saldo e nel rispetto della normativa vigente; </a:t>
            </a:r>
          </a:p>
          <a:p>
            <a:pPr marL="342900" indent="-342900">
              <a:spcBef>
                <a:spcPct val="0"/>
              </a:spcBef>
              <a:buFont typeface="+mj-lt"/>
              <a:buAutoNum type="arabicPeriod"/>
              <a:defRPr/>
            </a:pPr>
            <a:r>
              <a:rPr lang="it-IT" altLang="it-IT" sz="1600" dirty="0">
                <a:latin typeface="Cambria" panose="02040503050406030204" pitchFamily="18" charset="0"/>
                <a:ea typeface="Cambria" panose="02040503050406030204" pitchFamily="18" charset="0"/>
              </a:rPr>
              <a:t>il fondo TFR sia stato decrementato degli acconti pagati (anticipi di TFR pari al 70% dell’accantonato per dipendente e dopo 8 anni di lavoro del dipendente e per acquisto prima casa o spese mediche di famiglia) secondo le disposizioni del CCNL e del contratto interno.</a:t>
            </a:r>
          </a:p>
        </p:txBody>
      </p:sp>
      <p:sp>
        <p:nvSpPr>
          <p:cNvPr id="263174" name="Rectangle 6">
            <a:extLst>
              <a:ext uri="{FF2B5EF4-FFF2-40B4-BE49-F238E27FC236}">
                <a16:creationId xmlns:a16="http://schemas.microsoft.com/office/drawing/2014/main" id="{51FCA009-389D-4F5E-80F1-900A1DF0D4D5}"/>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72B70AB-15C5-D88C-E678-7CF61D3B5210}"/>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65219" name="Group 25">
            <a:extLst>
              <a:ext uri="{FF2B5EF4-FFF2-40B4-BE49-F238E27FC236}">
                <a16:creationId xmlns:a16="http://schemas.microsoft.com/office/drawing/2014/main" id="{EE674BED-14CE-D8F1-5FB9-BADBAC31A58E}"/>
              </a:ext>
            </a:extLst>
          </p:cNvPr>
          <p:cNvGrpSpPr>
            <a:grpSpLocks/>
          </p:cNvGrpSpPr>
          <p:nvPr/>
        </p:nvGrpSpPr>
        <p:grpSpPr bwMode="auto">
          <a:xfrm>
            <a:off x="92075" y="212725"/>
            <a:ext cx="1385888" cy="884238"/>
            <a:chOff x="200590" y="418099"/>
            <a:chExt cx="1035539" cy="884136"/>
          </a:xfrm>
        </p:grpSpPr>
        <p:grpSp>
          <p:nvGrpSpPr>
            <p:cNvPr id="265224" name="Group 26">
              <a:extLst>
                <a:ext uri="{FF2B5EF4-FFF2-40B4-BE49-F238E27FC236}">
                  <a16:creationId xmlns:a16="http://schemas.microsoft.com/office/drawing/2014/main" id="{176C695E-BC02-FE1D-1788-CD85EF692A48}"/>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9D7DD06-7F13-D0AC-5ACC-84EF65645FA6}"/>
                  </a:ext>
                </a:extLst>
              </p:cNvPr>
              <p:cNvSpPr/>
              <p:nvPr/>
            </p:nvSpPr>
            <p:spPr>
              <a:xfrm>
                <a:off x="1587726" y="661915"/>
                <a:ext cx="895569"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65229" name="Group 31">
                <a:extLst>
                  <a:ext uri="{FF2B5EF4-FFF2-40B4-BE49-F238E27FC236}">
                    <a16:creationId xmlns:a16="http://schemas.microsoft.com/office/drawing/2014/main" id="{01E2E6F7-7CFF-3B51-A5FD-050D8B1A7E7E}"/>
                  </a:ext>
                </a:extLst>
              </p:cNvPr>
              <p:cNvGrpSpPr>
                <a:grpSpLocks/>
              </p:cNvGrpSpPr>
              <p:nvPr/>
            </p:nvGrpSpPr>
            <p:grpSpPr bwMode="auto">
              <a:xfrm>
                <a:off x="1604481" y="615882"/>
                <a:ext cx="886681" cy="461665"/>
                <a:chOff x="1604481" y="615882"/>
                <a:chExt cx="886681" cy="461665"/>
              </a:xfrm>
            </p:grpSpPr>
            <p:sp>
              <p:nvSpPr>
                <p:cNvPr id="265230" name="TextBox 32">
                  <a:extLst>
                    <a:ext uri="{FF2B5EF4-FFF2-40B4-BE49-F238E27FC236}">
                      <a16:creationId xmlns:a16="http://schemas.microsoft.com/office/drawing/2014/main" id="{97E47464-12CC-27CF-23B1-80F64CE74D72}"/>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F8860BD-85B7-4F0A-8A3B-FB00BC5D4DF1}"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65231" name="TextBox 33">
                  <a:extLst>
                    <a:ext uri="{FF2B5EF4-FFF2-40B4-BE49-F238E27FC236}">
                      <a16:creationId xmlns:a16="http://schemas.microsoft.com/office/drawing/2014/main" id="{902F7256-731E-6F02-2EED-24254C06BBEA}"/>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65225" name="Group 27">
              <a:extLst>
                <a:ext uri="{FF2B5EF4-FFF2-40B4-BE49-F238E27FC236}">
                  <a16:creationId xmlns:a16="http://schemas.microsoft.com/office/drawing/2014/main" id="{75E999D1-1E31-2082-A671-6945D03DC1B2}"/>
                </a:ext>
              </a:extLst>
            </p:cNvPr>
            <p:cNvGrpSpPr>
              <a:grpSpLocks/>
            </p:cNvGrpSpPr>
            <p:nvPr/>
          </p:nvGrpSpPr>
          <p:grpSpPr bwMode="auto">
            <a:xfrm>
              <a:off x="200590" y="843937"/>
              <a:ext cx="1035539" cy="458298"/>
              <a:chOff x="224691" y="1351963"/>
              <a:chExt cx="1035539" cy="458298"/>
            </a:xfrm>
          </p:grpSpPr>
          <p:sp>
            <p:nvSpPr>
              <p:cNvPr id="265226" name="TextBox 28">
                <a:extLst>
                  <a:ext uri="{FF2B5EF4-FFF2-40B4-BE49-F238E27FC236}">
                    <a16:creationId xmlns:a16="http://schemas.microsoft.com/office/drawing/2014/main" id="{4EF043B7-4D1A-806F-10AD-13A5EF8EEA4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65227" name="TextBox 29">
                <a:extLst>
                  <a:ext uri="{FF2B5EF4-FFF2-40B4-BE49-F238E27FC236}">
                    <a16:creationId xmlns:a16="http://schemas.microsoft.com/office/drawing/2014/main" id="{620A0CC7-3E3A-D4CE-EE65-280BF43ABA40}"/>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65220" name="Titolo 4">
            <a:extLst>
              <a:ext uri="{FF2B5EF4-FFF2-40B4-BE49-F238E27FC236}">
                <a16:creationId xmlns:a16="http://schemas.microsoft.com/office/drawing/2014/main" id="{1C05840D-0C04-168C-A2BD-144EE14F41E4}"/>
              </a:ext>
            </a:extLst>
          </p:cNvPr>
          <p:cNvSpPr>
            <a:spLocks noGrp="1"/>
          </p:cNvSpPr>
          <p:nvPr>
            <p:ph type="title"/>
          </p:nvPr>
        </p:nvSpPr>
        <p:spPr>
          <a:xfrm>
            <a:off x="509588" y="414338"/>
            <a:ext cx="8229600" cy="696912"/>
          </a:xfrm>
        </p:spPr>
        <p:txBody>
          <a:bodyPr/>
          <a:lstStyle/>
          <a:p>
            <a:r>
              <a:rPr lang="it-IT" altLang="it-IT" sz="2000" b="1" u="sng">
                <a:solidFill>
                  <a:srgbClr val="FF0000"/>
                </a:solidFill>
              </a:rPr>
              <a:t>Procedure di revisione</a:t>
            </a:r>
            <a:br>
              <a:rPr lang="it-IT" altLang="it-IT" sz="1800" b="1" u="sng">
                <a:solidFill>
                  <a:srgbClr val="FF0000"/>
                </a:solidFill>
              </a:rPr>
            </a:br>
            <a:r>
              <a:rPr lang="it-IT" altLang="it-IT" sz="1800">
                <a:solidFill>
                  <a:srgbClr val="FF0000"/>
                </a:solidFill>
              </a:rPr>
              <a:t>Esempio di Overall sul TFR </a:t>
            </a:r>
            <a:endParaRPr lang="it-IT" altLang="it-IT" sz="1800" b="1" u="sng">
              <a:solidFill>
                <a:srgbClr val="FF0000"/>
              </a:solidFill>
            </a:endParaRPr>
          </a:p>
        </p:txBody>
      </p:sp>
      <p:sp>
        <p:nvSpPr>
          <p:cNvPr id="265221" name="Titolo 4">
            <a:extLst>
              <a:ext uri="{FF2B5EF4-FFF2-40B4-BE49-F238E27FC236}">
                <a16:creationId xmlns:a16="http://schemas.microsoft.com/office/drawing/2014/main" id="{3676D542-2A00-3C5E-165E-EA4FA24764D8}"/>
              </a:ext>
            </a:extLst>
          </p:cNvPr>
          <p:cNvSpPr txBox="1">
            <a:spLocks/>
          </p:cNvSpPr>
          <p:nvPr/>
        </p:nvSpPr>
        <p:spPr bwMode="auto">
          <a:xfrm>
            <a:off x="411163" y="1841500"/>
            <a:ext cx="8161337"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400"/>
          </a:p>
        </p:txBody>
      </p:sp>
      <p:sp>
        <p:nvSpPr>
          <p:cNvPr id="265222" name="Rectangle 6">
            <a:extLst>
              <a:ext uri="{FF2B5EF4-FFF2-40B4-BE49-F238E27FC236}">
                <a16:creationId xmlns:a16="http://schemas.microsoft.com/office/drawing/2014/main" id="{6428F3E1-BCA9-AC8B-4F32-44F27B19FCA1}"/>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pic>
        <p:nvPicPr>
          <p:cNvPr id="3" name="Immagine 2">
            <a:extLst>
              <a:ext uri="{FF2B5EF4-FFF2-40B4-BE49-F238E27FC236}">
                <a16:creationId xmlns:a16="http://schemas.microsoft.com/office/drawing/2014/main" id="{206469F1-8DA1-6C4D-B6DA-34AAB613D274}"/>
              </a:ext>
            </a:extLst>
          </p:cNvPr>
          <p:cNvPicPr>
            <a:picLocks noChangeAspect="1"/>
          </p:cNvPicPr>
          <p:nvPr/>
        </p:nvPicPr>
        <p:blipFill>
          <a:blip r:embed="rId4"/>
          <a:stretch>
            <a:fillRect/>
          </a:stretch>
        </p:blipFill>
        <p:spPr>
          <a:xfrm>
            <a:off x="1477963" y="1312861"/>
            <a:ext cx="6703060" cy="5210817"/>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D2E46C2-682B-268C-6960-0528D72DE67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67267" name="Group 25">
            <a:extLst>
              <a:ext uri="{FF2B5EF4-FFF2-40B4-BE49-F238E27FC236}">
                <a16:creationId xmlns:a16="http://schemas.microsoft.com/office/drawing/2014/main" id="{A3C8F4D0-D982-9DA2-48A6-014A2103A9D6}"/>
              </a:ext>
            </a:extLst>
          </p:cNvPr>
          <p:cNvGrpSpPr>
            <a:grpSpLocks/>
          </p:cNvGrpSpPr>
          <p:nvPr/>
        </p:nvGrpSpPr>
        <p:grpSpPr bwMode="auto">
          <a:xfrm>
            <a:off x="92075" y="212725"/>
            <a:ext cx="1696968" cy="884238"/>
            <a:chOff x="200590" y="418099"/>
            <a:chExt cx="1035539" cy="884136"/>
          </a:xfrm>
        </p:grpSpPr>
        <p:grpSp>
          <p:nvGrpSpPr>
            <p:cNvPr id="267270" name="Group 26">
              <a:extLst>
                <a:ext uri="{FF2B5EF4-FFF2-40B4-BE49-F238E27FC236}">
                  <a16:creationId xmlns:a16="http://schemas.microsoft.com/office/drawing/2014/main" id="{7E3BD662-147F-D221-216D-E5FAF44B5BC6}"/>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6A9E57A3-FB5B-91E9-4FB7-7AFAA3051AE4}"/>
                  </a:ext>
                </a:extLst>
              </p:cNvPr>
              <p:cNvSpPr/>
              <p:nvPr/>
            </p:nvSpPr>
            <p:spPr>
              <a:xfrm>
                <a:off x="1587513" y="661915"/>
                <a:ext cx="895271"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67275" name="Group 31">
                <a:extLst>
                  <a:ext uri="{FF2B5EF4-FFF2-40B4-BE49-F238E27FC236}">
                    <a16:creationId xmlns:a16="http://schemas.microsoft.com/office/drawing/2014/main" id="{2DA00D29-2D55-629A-56FC-E5D63F1A3BD9}"/>
                  </a:ext>
                </a:extLst>
              </p:cNvPr>
              <p:cNvGrpSpPr>
                <a:grpSpLocks/>
              </p:cNvGrpSpPr>
              <p:nvPr/>
            </p:nvGrpSpPr>
            <p:grpSpPr bwMode="auto">
              <a:xfrm>
                <a:off x="1604481" y="615882"/>
                <a:ext cx="886681" cy="461665"/>
                <a:chOff x="1604481" y="615882"/>
                <a:chExt cx="886681" cy="461665"/>
              </a:xfrm>
            </p:grpSpPr>
            <p:sp>
              <p:nvSpPr>
                <p:cNvPr id="267276" name="TextBox 32">
                  <a:extLst>
                    <a:ext uri="{FF2B5EF4-FFF2-40B4-BE49-F238E27FC236}">
                      <a16:creationId xmlns:a16="http://schemas.microsoft.com/office/drawing/2014/main" id="{657A8275-0599-E49A-773F-13A5F3F91CB0}"/>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30CB5DC2-D78C-47D7-B5F9-E03A28410ACF}"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67277" name="TextBox 33">
                  <a:extLst>
                    <a:ext uri="{FF2B5EF4-FFF2-40B4-BE49-F238E27FC236}">
                      <a16:creationId xmlns:a16="http://schemas.microsoft.com/office/drawing/2014/main" id="{93D166D5-3797-52BC-20BC-2C6C962ABD8D}"/>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67271" name="Group 27">
              <a:extLst>
                <a:ext uri="{FF2B5EF4-FFF2-40B4-BE49-F238E27FC236}">
                  <a16:creationId xmlns:a16="http://schemas.microsoft.com/office/drawing/2014/main" id="{F3136633-451A-1F5A-84A0-E80F281FC745}"/>
                </a:ext>
              </a:extLst>
            </p:cNvPr>
            <p:cNvGrpSpPr>
              <a:grpSpLocks/>
            </p:cNvGrpSpPr>
            <p:nvPr/>
          </p:nvGrpSpPr>
          <p:grpSpPr bwMode="auto">
            <a:xfrm>
              <a:off x="200590" y="843937"/>
              <a:ext cx="1035539" cy="458298"/>
              <a:chOff x="224691" y="1351963"/>
              <a:chExt cx="1035539" cy="458298"/>
            </a:xfrm>
          </p:grpSpPr>
          <p:sp>
            <p:nvSpPr>
              <p:cNvPr id="267272" name="TextBox 28">
                <a:extLst>
                  <a:ext uri="{FF2B5EF4-FFF2-40B4-BE49-F238E27FC236}">
                    <a16:creationId xmlns:a16="http://schemas.microsoft.com/office/drawing/2014/main" id="{8C755F44-0C0E-E895-0FD2-6F8AA0D55CB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67273" name="TextBox 29">
                <a:extLst>
                  <a:ext uri="{FF2B5EF4-FFF2-40B4-BE49-F238E27FC236}">
                    <a16:creationId xmlns:a16="http://schemas.microsoft.com/office/drawing/2014/main" id="{669164FA-C674-71F2-8295-A32FA2A98EC3}"/>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67268" name="Titolo 2">
            <a:extLst>
              <a:ext uri="{FF2B5EF4-FFF2-40B4-BE49-F238E27FC236}">
                <a16:creationId xmlns:a16="http://schemas.microsoft.com/office/drawing/2014/main" id="{8D67C1D9-4521-61CE-685D-90AF316D9BAC}"/>
              </a:ext>
            </a:extLst>
          </p:cNvPr>
          <p:cNvSpPr>
            <a:spLocks noGrp="1"/>
          </p:cNvSpPr>
          <p:nvPr>
            <p:ph type="title"/>
          </p:nvPr>
        </p:nvSpPr>
        <p:spPr>
          <a:xfrm>
            <a:off x="365761" y="2348563"/>
            <a:ext cx="8321040" cy="4250673"/>
          </a:xfrm>
        </p:spPr>
        <p:txBody>
          <a:bodyPr/>
          <a:lstStyle/>
          <a:p>
            <a:pPr algn="l"/>
            <a:br>
              <a:rPr lang="it-IT" sz="1800" b="1" kern="0" dirty="0">
                <a:solidFill>
                  <a:srgbClr val="FF0000"/>
                </a:solidFill>
                <a:effectLst/>
                <a:latin typeface="Cambria" panose="02040503050406030204" pitchFamily="18" charset="0"/>
                <a:ea typeface="Cambria" panose="02040503050406030204" pitchFamily="18" charset="0"/>
                <a:cs typeface="TimesNewRomanPSMT"/>
              </a:rPr>
            </a:br>
            <a:br>
              <a:rPr lang="it-IT" sz="1800" b="1" kern="0" dirty="0">
                <a:solidFill>
                  <a:srgbClr val="FF0000"/>
                </a:solidFill>
                <a:effectLst/>
                <a:latin typeface="Cambria" panose="02040503050406030204" pitchFamily="18" charset="0"/>
                <a:ea typeface="Cambria" panose="02040503050406030204" pitchFamily="18" charset="0"/>
                <a:cs typeface="TimesNewRomanPSMT"/>
              </a:rPr>
            </a:br>
            <a:r>
              <a:rPr lang="it-IT" sz="1800" kern="0" dirty="0">
                <a:effectLst/>
                <a:latin typeface="Cambria" panose="02040503050406030204" pitchFamily="18" charset="0"/>
                <a:ea typeface="Cambria" panose="02040503050406030204" pitchFamily="18" charset="0"/>
                <a:cs typeface="TimesNewRomanPSMT"/>
              </a:rPr>
              <a:t>► Codice Civile: art. 2424, 2424-bis, 2427 </a:t>
            </a:r>
            <a:br>
              <a:rPr lang="it-IT" sz="1800" kern="0" dirty="0">
                <a:effectLst/>
                <a:latin typeface="Cambria" panose="02040503050406030204" pitchFamily="18" charset="0"/>
                <a:ea typeface="Cambria" panose="02040503050406030204" pitchFamily="18" charset="0"/>
                <a:cs typeface="TimesNewRomanPSMT"/>
              </a:rPr>
            </a:br>
            <a:r>
              <a:rPr lang="it-IT" sz="1800" kern="0" dirty="0">
                <a:effectLst/>
                <a:latin typeface="Cambria" panose="02040503050406030204" pitchFamily="18" charset="0"/>
                <a:ea typeface="Cambria" panose="02040503050406030204" pitchFamily="18" charset="0"/>
                <a:cs typeface="TimesNewRomanPSMT"/>
              </a:rPr>
              <a:t>► Principio contabile - OIC n. 19 CNDCR </a:t>
            </a:r>
            <a:br>
              <a:rPr lang="it-IT" sz="1800" kern="0" dirty="0">
                <a:effectLst/>
                <a:latin typeface="Cambria" panose="02040503050406030204" pitchFamily="18" charset="0"/>
                <a:ea typeface="Cambria" panose="02040503050406030204" pitchFamily="18" charset="0"/>
                <a:cs typeface="TimesNewRomanPSMT"/>
              </a:rPr>
            </a:br>
            <a:r>
              <a:rPr lang="it-IT" sz="1800" kern="0" dirty="0">
                <a:effectLst/>
                <a:latin typeface="Cambria" panose="02040503050406030204" pitchFamily="18" charset="0"/>
                <a:ea typeface="Cambria" panose="02040503050406030204" pitchFamily="18" charset="0"/>
                <a:cs typeface="TimesNewRomanPSMT"/>
              </a:rPr>
              <a:t>► Principi contabili internazionali IAS 1, IAS 32 e IAS 39 </a:t>
            </a:r>
            <a:br>
              <a:rPr lang="it-IT" sz="1800" kern="0" dirty="0">
                <a:effectLst/>
                <a:latin typeface="Cambria" panose="02040503050406030204" pitchFamily="18" charset="0"/>
                <a:ea typeface="Cambria" panose="02040503050406030204" pitchFamily="18" charset="0"/>
                <a:cs typeface="TimesNewRomanPSMT"/>
              </a:rPr>
            </a:br>
            <a:r>
              <a:rPr lang="it-IT" sz="1800" kern="0" dirty="0">
                <a:effectLst/>
                <a:latin typeface="Cambria" panose="02040503050406030204" pitchFamily="18" charset="0"/>
                <a:ea typeface="Cambria" panose="02040503050406030204" pitchFamily="18" charset="0"/>
                <a:cs typeface="TimesNewRomanPSMT"/>
              </a:rPr>
              <a:t>► Principio di revisione CNDCR n. 505 </a:t>
            </a:r>
            <a:br>
              <a:rPr lang="it-IT" sz="1800" kern="0" dirty="0">
                <a:effectLst/>
                <a:latin typeface="Cambria" panose="02040503050406030204" pitchFamily="18" charset="0"/>
                <a:ea typeface="Cambria" panose="02040503050406030204" pitchFamily="18" charset="0"/>
                <a:cs typeface="TimesNewRomanPSMT"/>
              </a:rPr>
            </a:br>
            <a:r>
              <a:rPr lang="it-IT" sz="1800" kern="0" dirty="0">
                <a:effectLst/>
                <a:latin typeface="Cambria" panose="02040503050406030204" pitchFamily="18" charset="0"/>
                <a:ea typeface="Cambria" panose="02040503050406030204" pitchFamily="18" charset="0"/>
                <a:cs typeface="TimesNewRomanPSMT"/>
              </a:rPr>
              <a:t>► Le norme tributarie non prevedono criteri di determinazione dei debiti; precisano invece i criteri di determinazione e competenza dei componenti negativi di reddito, dai quali – indirettamente – possono essere desunti i criteri di formazione della voce in oggetto </a:t>
            </a:r>
            <a:br>
              <a:rPr lang="it-IT" sz="1800" kern="0" dirty="0">
                <a:effectLst/>
                <a:latin typeface="Cambria" panose="02040503050406030204" pitchFamily="18" charset="0"/>
                <a:ea typeface="Cambria" panose="02040503050406030204" pitchFamily="18" charset="0"/>
                <a:cs typeface="TimesNewRomanPSMT"/>
              </a:rPr>
            </a:br>
            <a:br>
              <a:rPr lang="it-IT" sz="1800" b="1" kern="0" dirty="0">
                <a:solidFill>
                  <a:srgbClr val="FF0000"/>
                </a:solidFill>
                <a:effectLst/>
                <a:latin typeface="Cambria" panose="02040503050406030204" pitchFamily="18" charset="0"/>
                <a:ea typeface="Cambria" panose="02040503050406030204" pitchFamily="18" charset="0"/>
                <a:cs typeface="TimesNewRomanPSMT"/>
              </a:rPr>
            </a:br>
            <a:endParaRPr lang="it-IT" altLang="it-IT" sz="1800" dirty="0"/>
          </a:p>
        </p:txBody>
      </p:sp>
      <p:sp>
        <p:nvSpPr>
          <p:cNvPr id="267269" name="Rettangolo 16">
            <a:extLst>
              <a:ext uri="{FF2B5EF4-FFF2-40B4-BE49-F238E27FC236}">
                <a16:creationId xmlns:a16="http://schemas.microsoft.com/office/drawing/2014/main" id="{A807F24B-76CC-F86A-66E3-CCBFC6A061F0}"/>
              </a:ext>
            </a:extLst>
          </p:cNvPr>
          <p:cNvSpPr>
            <a:spLocks noChangeArrowheads="1"/>
          </p:cNvSpPr>
          <p:nvPr/>
        </p:nvSpPr>
        <p:spPr bwMode="auto">
          <a:xfrm>
            <a:off x="757238" y="825500"/>
            <a:ext cx="7629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2000" b="1" u="sng" dirty="0">
              <a:solidFill>
                <a:srgbClr val="FF0000"/>
              </a:solidFill>
            </a:endParaRPr>
          </a:p>
          <a:p>
            <a:pPr algn="ctr">
              <a:spcBef>
                <a:spcPct val="0"/>
              </a:spcBef>
              <a:buFontTx/>
              <a:buNone/>
            </a:pPr>
            <a:endParaRPr lang="it-IT" altLang="it-IT" sz="20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Debiti verso Banche</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860CD5B-3343-D704-0EF1-F75C7E0586D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75459" name="Group 25">
            <a:extLst>
              <a:ext uri="{FF2B5EF4-FFF2-40B4-BE49-F238E27FC236}">
                <a16:creationId xmlns:a16="http://schemas.microsoft.com/office/drawing/2014/main" id="{893D7E40-6EB5-D93D-C17E-69B23DED032B}"/>
              </a:ext>
            </a:extLst>
          </p:cNvPr>
          <p:cNvGrpSpPr>
            <a:grpSpLocks/>
          </p:cNvGrpSpPr>
          <p:nvPr/>
        </p:nvGrpSpPr>
        <p:grpSpPr bwMode="auto">
          <a:xfrm>
            <a:off x="92075" y="49213"/>
            <a:ext cx="1736725" cy="884237"/>
            <a:chOff x="200590" y="418099"/>
            <a:chExt cx="1035539" cy="884136"/>
          </a:xfrm>
        </p:grpSpPr>
        <p:grpSp>
          <p:nvGrpSpPr>
            <p:cNvPr id="275465" name="Group 26">
              <a:extLst>
                <a:ext uri="{FF2B5EF4-FFF2-40B4-BE49-F238E27FC236}">
                  <a16:creationId xmlns:a16="http://schemas.microsoft.com/office/drawing/2014/main" id="{6B59AAED-C429-D829-680F-4C4C2194F783}"/>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5D6C2DB-40C2-56B6-3186-0A31ECDF04A0}"/>
                  </a:ext>
                </a:extLst>
              </p:cNvPr>
              <p:cNvSpPr/>
              <p:nvPr/>
            </p:nvSpPr>
            <p:spPr>
              <a:xfrm>
                <a:off x="1587164" y="661914"/>
                <a:ext cx="895448"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75470" name="Group 31">
                <a:extLst>
                  <a:ext uri="{FF2B5EF4-FFF2-40B4-BE49-F238E27FC236}">
                    <a16:creationId xmlns:a16="http://schemas.microsoft.com/office/drawing/2014/main" id="{FAD28852-4A00-C53A-791C-B081DB83F6C8}"/>
                  </a:ext>
                </a:extLst>
              </p:cNvPr>
              <p:cNvGrpSpPr>
                <a:grpSpLocks/>
              </p:cNvGrpSpPr>
              <p:nvPr/>
            </p:nvGrpSpPr>
            <p:grpSpPr bwMode="auto">
              <a:xfrm>
                <a:off x="1604481" y="615882"/>
                <a:ext cx="886681" cy="461665"/>
                <a:chOff x="1604481" y="615882"/>
                <a:chExt cx="886681" cy="461665"/>
              </a:xfrm>
            </p:grpSpPr>
            <p:sp>
              <p:nvSpPr>
                <p:cNvPr id="275471" name="TextBox 32">
                  <a:extLst>
                    <a:ext uri="{FF2B5EF4-FFF2-40B4-BE49-F238E27FC236}">
                      <a16:creationId xmlns:a16="http://schemas.microsoft.com/office/drawing/2014/main" id="{9DCBA997-75B3-EF22-3D90-64B2A4706355}"/>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ECCDE538-5D8E-4E58-8A61-C8C64A30D687}"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75472" name="TextBox 33">
                  <a:extLst>
                    <a:ext uri="{FF2B5EF4-FFF2-40B4-BE49-F238E27FC236}">
                      <a16:creationId xmlns:a16="http://schemas.microsoft.com/office/drawing/2014/main" id="{C794543B-1310-B903-916A-F5197C20634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75466" name="Group 27">
              <a:extLst>
                <a:ext uri="{FF2B5EF4-FFF2-40B4-BE49-F238E27FC236}">
                  <a16:creationId xmlns:a16="http://schemas.microsoft.com/office/drawing/2014/main" id="{4F6AB543-2E1C-27D0-FE26-4C111753AC7F}"/>
                </a:ext>
              </a:extLst>
            </p:cNvPr>
            <p:cNvGrpSpPr>
              <a:grpSpLocks/>
            </p:cNvGrpSpPr>
            <p:nvPr/>
          </p:nvGrpSpPr>
          <p:grpSpPr bwMode="auto">
            <a:xfrm>
              <a:off x="200590" y="843937"/>
              <a:ext cx="1035539" cy="458298"/>
              <a:chOff x="224691" y="1351963"/>
              <a:chExt cx="1035539" cy="458298"/>
            </a:xfrm>
          </p:grpSpPr>
          <p:sp>
            <p:nvSpPr>
              <p:cNvPr id="275467" name="TextBox 28">
                <a:extLst>
                  <a:ext uri="{FF2B5EF4-FFF2-40B4-BE49-F238E27FC236}">
                    <a16:creationId xmlns:a16="http://schemas.microsoft.com/office/drawing/2014/main" id="{FC3B352C-FFF5-BD3B-1B74-D27EF9C263A6}"/>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75468" name="TextBox 29">
                <a:extLst>
                  <a:ext uri="{FF2B5EF4-FFF2-40B4-BE49-F238E27FC236}">
                    <a16:creationId xmlns:a16="http://schemas.microsoft.com/office/drawing/2014/main" id="{4F879ED6-EFF3-6CCF-2C24-807AA7BFCCE2}"/>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96612" name="Titolo 2">
            <a:extLst>
              <a:ext uri="{FF2B5EF4-FFF2-40B4-BE49-F238E27FC236}">
                <a16:creationId xmlns:a16="http://schemas.microsoft.com/office/drawing/2014/main" id="{A4603240-CB91-3E61-6AC5-445AF1060237}"/>
              </a:ext>
            </a:extLst>
          </p:cNvPr>
          <p:cNvSpPr>
            <a:spLocks noGrp="1"/>
          </p:cNvSpPr>
          <p:nvPr>
            <p:ph type="title"/>
          </p:nvPr>
        </p:nvSpPr>
        <p:spPr>
          <a:xfrm>
            <a:off x="623888" y="900113"/>
            <a:ext cx="7896225" cy="4876800"/>
          </a:xfrm>
        </p:spPr>
        <p:txBody>
          <a:bodyPr/>
          <a:lstStyle/>
          <a:p>
            <a:pPr algn="l">
              <a:lnSpc>
                <a:spcPct val="150000"/>
              </a:lnSpc>
              <a:defRPr/>
            </a:pPr>
            <a:br>
              <a:rPr lang="it-IT" altLang="it-IT" sz="1360" dirty="0"/>
            </a:br>
            <a:r>
              <a:rPr lang="it-IT" altLang="it-IT" sz="1360" dirty="0"/>
              <a:t>La </a:t>
            </a:r>
            <a:r>
              <a:rPr lang="it-IT" altLang="it-IT" sz="1360" dirty="0">
                <a:latin typeface="Cambria" panose="02040503050406030204" pitchFamily="18" charset="0"/>
                <a:ea typeface="Cambria" panose="02040503050406030204" pitchFamily="18" charset="0"/>
              </a:rPr>
              <a:t>ALFA s.r.l., nel corso del 2023, ha ottenuto un’anticipazione bancaria di € 10.000, con interessi liquidati in via anticipata. In particolare l’anticipazione è stata ottenuta in data 01.10.2023; verrà estinta al 01.03.2024.</a:t>
            </a: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endParaRPr lang="it-IT" altLang="it-IT" sz="1600" dirty="0"/>
          </a:p>
        </p:txBody>
      </p:sp>
      <p:sp>
        <p:nvSpPr>
          <p:cNvPr id="275461" name="Rettangolo 16">
            <a:extLst>
              <a:ext uri="{FF2B5EF4-FFF2-40B4-BE49-F238E27FC236}">
                <a16:creationId xmlns:a16="http://schemas.microsoft.com/office/drawing/2014/main" id="{3A596116-6F8B-D1DF-19E0-74336E9CB4C0}"/>
              </a:ext>
            </a:extLst>
          </p:cNvPr>
          <p:cNvSpPr>
            <a:spLocks noChangeArrowheads="1"/>
          </p:cNvSpPr>
          <p:nvPr/>
        </p:nvSpPr>
        <p:spPr bwMode="auto">
          <a:xfrm>
            <a:off x="757238" y="814388"/>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Debiti verso le banche - Esempio</a:t>
            </a:r>
            <a:endParaRPr lang="it-IT" altLang="it-IT" sz="2000" dirty="0">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92843C0B-129C-77C3-754D-8B86D77EB1D1}"/>
              </a:ext>
            </a:extLst>
          </p:cNvPr>
          <p:cNvPicPr>
            <a:picLocks noChangeAspect="1"/>
          </p:cNvPicPr>
          <p:nvPr/>
        </p:nvPicPr>
        <p:blipFill>
          <a:blip r:embed="rId4"/>
          <a:stretch>
            <a:fillRect/>
          </a:stretch>
        </p:blipFill>
        <p:spPr>
          <a:xfrm>
            <a:off x="491822" y="2087438"/>
            <a:ext cx="8359140" cy="4572000"/>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E1AAAD0-FDA9-1F9E-4C7E-59B1ADCAA7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77507" name="Group 25">
            <a:extLst>
              <a:ext uri="{FF2B5EF4-FFF2-40B4-BE49-F238E27FC236}">
                <a16:creationId xmlns:a16="http://schemas.microsoft.com/office/drawing/2014/main" id="{1D4DA87C-56DA-2825-8C49-DDF80B39996F}"/>
              </a:ext>
            </a:extLst>
          </p:cNvPr>
          <p:cNvGrpSpPr>
            <a:grpSpLocks/>
          </p:cNvGrpSpPr>
          <p:nvPr/>
        </p:nvGrpSpPr>
        <p:grpSpPr bwMode="auto">
          <a:xfrm>
            <a:off x="136525" y="365125"/>
            <a:ext cx="1543188" cy="884238"/>
            <a:chOff x="200590" y="418099"/>
            <a:chExt cx="1070910" cy="884136"/>
          </a:xfrm>
        </p:grpSpPr>
        <p:grpSp>
          <p:nvGrpSpPr>
            <p:cNvPr id="277510" name="Group 26">
              <a:extLst>
                <a:ext uri="{FF2B5EF4-FFF2-40B4-BE49-F238E27FC236}">
                  <a16:creationId xmlns:a16="http://schemas.microsoft.com/office/drawing/2014/main" id="{A8652146-652D-75F0-DCE0-B62CEE5CD10B}"/>
                </a:ext>
              </a:extLst>
            </p:cNvPr>
            <p:cNvGrpSpPr>
              <a:grpSpLocks/>
            </p:cNvGrpSpPr>
            <p:nvPr/>
          </p:nvGrpSpPr>
          <p:grpSpPr bwMode="auto">
            <a:xfrm>
              <a:off x="235962" y="418099"/>
              <a:ext cx="1035538" cy="461665"/>
              <a:chOff x="1587513" y="615882"/>
              <a:chExt cx="1035538" cy="461665"/>
            </a:xfrm>
          </p:grpSpPr>
          <p:sp>
            <p:nvSpPr>
              <p:cNvPr id="31" name="Rounded Rectangle 30">
                <a:extLst>
                  <a:ext uri="{FF2B5EF4-FFF2-40B4-BE49-F238E27FC236}">
                    <a16:creationId xmlns:a16="http://schemas.microsoft.com/office/drawing/2014/main" id="{4EC09B7A-146E-C1E2-A576-4132C01D2418}"/>
                  </a:ext>
                </a:extLst>
              </p:cNvPr>
              <p:cNvSpPr/>
              <p:nvPr/>
            </p:nvSpPr>
            <p:spPr>
              <a:xfrm>
                <a:off x="1587513" y="661915"/>
                <a:ext cx="895271"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77515" name="Group 31">
                <a:extLst>
                  <a:ext uri="{FF2B5EF4-FFF2-40B4-BE49-F238E27FC236}">
                    <a16:creationId xmlns:a16="http://schemas.microsoft.com/office/drawing/2014/main" id="{895E0C24-86AA-61B0-AD46-552629EF946E}"/>
                  </a:ext>
                </a:extLst>
              </p:cNvPr>
              <p:cNvGrpSpPr>
                <a:grpSpLocks/>
              </p:cNvGrpSpPr>
              <p:nvPr/>
            </p:nvGrpSpPr>
            <p:grpSpPr bwMode="auto">
              <a:xfrm>
                <a:off x="1604481" y="615882"/>
                <a:ext cx="1018570" cy="461665"/>
                <a:chOff x="1604481" y="615882"/>
                <a:chExt cx="1018570" cy="461665"/>
              </a:xfrm>
            </p:grpSpPr>
            <p:sp>
              <p:nvSpPr>
                <p:cNvPr id="277516" name="TextBox 32">
                  <a:extLst>
                    <a:ext uri="{FF2B5EF4-FFF2-40B4-BE49-F238E27FC236}">
                      <a16:creationId xmlns:a16="http://schemas.microsoft.com/office/drawing/2014/main" id="{511D9CF6-C98A-206C-F741-684A4DC5A3A6}"/>
                    </a:ext>
                  </a:extLst>
                </p:cNvPr>
                <p:cNvSpPr txBox="1">
                  <a:spLocks noChangeArrowheads="1"/>
                </p:cNvSpPr>
                <p:nvPr/>
              </p:nvSpPr>
              <p:spPr bwMode="auto">
                <a:xfrm>
                  <a:off x="1968814" y="615882"/>
                  <a:ext cx="65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83D137C2-16AA-49A2-9C85-F7EAA7AC9004}"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77517" name="TextBox 33">
                  <a:extLst>
                    <a:ext uri="{FF2B5EF4-FFF2-40B4-BE49-F238E27FC236}">
                      <a16:creationId xmlns:a16="http://schemas.microsoft.com/office/drawing/2014/main" id="{1A7EA96B-F879-345B-5C4A-FA3B8D45F6F9}"/>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77511" name="Group 27">
              <a:extLst>
                <a:ext uri="{FF2B5EF4-FFF2-40B4-BE49-F238E27FC236}">
                  <a16:creationId xmlns:a16="http://schemas.microsoft.com/office/drawing/2014/main" id="{BD5E24AF-AAFB-E4CB-35E2-B9838D6EC210}"/>
                </a:ext>
              </a:extLst>
            </p:cNvPr>
            <p:cNvGrpSpPr>
              <a:grpSpLocks/>
            </p:cNvGrpSpPr>
            <p:nvPr/>
          </p:nvGrpSpPr>
          <p:grpSpPr bwMode="auto">
            <a:xfrm>
              <a:off x="200590" y="843937"/>
              <a:ext cx="1035539" cy="458298"/>
              <a:chOff x="224691" y="1351963"/>
              <a:chExt cx="1035539" cy="458298"/>
            </a:xfrm>
          </p:grpSpPr>
          <p:sp>
            <p:nvSpPr>
              <p:cNvPr id="277512" name="TextBox 28">
                <a:extLst>
                  <a:ext uri="{FF2B5EF4-FFF2-40B4-BE49-F238E27FC236}">
                    <a16:creationId xmlns:a16="http://schemas.microsoft.com/office/drawing/2014/main" id="{8D5908AE-0455-0669-61D2-D105074EC3A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77513" name="TextBox 29">
                <a:extLst>
                  <a:ext uri="{FF2B5EF4-FFF2-40B4-BE49-F238E27FC236}">
                    <a16:creationId xmlns:a16="http://schemas.microsoft.com/office/drawing/2014/main" id="{6CFDF746-4086-5B58-40EA-ADBD7B464842}"/>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77508" name="Titolo 2">
            <a:extLst>
              <a:ext uri="{FF2B5EF4-FFF2-40B4-BE49-F238E27FC236}">
                <a16:creationId xmlns:a16="http://schemas.microsoft.com/office/drawing/2014/main" id="{2268959D-D96D-F02A-0F75-756D61D7B5A3}"/>
              </a:ext>
            </a:extLst>
          </p:cNvPr>
          <p:cNvSpPr>
            <a:spLocks noGrp="1"/>
          </p:cNvSpPr>
          <p:nvPr>
            <p:ph type="title"/>
          </p:nvPr>
        </p:nvSpPr>
        <p:spPr>
          <a:xfrm>
            <a:off x="871538" y="1841500"/>
            <a:ext cx="7629525" cy="4378325"/>
          </a:xfrm>
        </p:spPr>
        <p:txBody>
          <a:bodyPr/>
          <a:lstStyle/>
          <a:p>
            <a:pPr algn="l">
              <a:lnSpc>
                <a:spcPct val="150000"/>
              </a:lnSpc>
            </a:pPr>
            <a:r>
              <a:rPr lang="it-IT" altLang="it-IT" sz="1600" dirty="0">
                <a:latin typeface="Cambria" panose="02040503050406030204" pitchFamily="18" charset="0"/>
                <a:ea typeface="Cambria" panose="02040503050406030204" pitchFamily="18" charset="0"/>
              </a:rPr>
              <a:t>L’area disponibilità liquide e debiti verso banche include la rappresentazione in bilancio delle transazioni di incassi e pagamenti ovvero reperimento di fonti di finanziamento necessarie a perseguire gli obiettivi aziendali.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Tutti i debiti verso banche devono essere rappresentati con separata indicazione degli importi esigibili oltre l’esercizio successivo: tale classificazione è effettuata in base alla scadenza prevista dal contratto o legale.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Le asserzioni (ciò che asseriscono gli amministratori) nella voce Debiti verso banche sono: </a:t>
            </a:r>
            <a:br>
              <a:rPr lang="it-IT" altLang="it-IT" sz="1600" dirty="0">
                <a:latin typeface="Cambria" panose="02040503050406030204" pitchFamily="18" charset="0"/>
                <a:ea typeface="Cambria" panose="02040503050406030204" pitchFamily="18" charset="0"/>
              </a:rPr>
            </a:br>
            <a:r>
              <a:rPr lang="it-IT" altLang="it-IT" sz="1600" b="1" dirty="0">
                <a:latin typeface="Cambria" panose="02040503050406030204" pitchFamily="18" charset="0"/>
                <a:ea typeface="Cambria" panose="02040503050406030204" pitchFamily="18" charset="0"/>
              </a:rPr>
              <a:t>COMPLETEZZA</a:t>
            </a:r>
            <a:r>
              <a:rPr lang="it-IT" altLang="it-IT" sz="1600" dirty="0">
                <a:latin typeface="Cambria" panose="02040503050406030204" pitchFamily="18" charset="0"/>
                <a:ea typeface="Cambria" panose="02040503050406030204" pitchFamily="18" charset="0"/>
              </a:rPr>
              <a:t> : occorre accertare (essendo una voce del passivo) che i debiti verso banche siano completi di tutte le passività da onorare (comprensivi delle rate di debito e degli interessi maturati e non pagati); </a:t>
            </a:r>
            <a:br>
              <a:rPr lang="it-IT" altLang="it-IT" sz="1600" dirty="0">
                <a:latin typeface="Cambria" panose="02040503050406030204" pitchFamily="18" charset="0"/>
                <a:ea typeface="Cambria" panose="02040503050406030204" pitchFamily="18" charset="0"/>
              </a:rPr>
            </a:br>
            <a:r>
              <a:rPr lang="it-IT" altLang="it-IT" sz="1600" b="1" dirty="0">
                <a:latin typeface="Cambria" panose="02040503050406030204" pitchFamily="18" charset="0"/>
                <a:ea typeface="Cambria" panose="02040503050406030204" pitchFamily="18" charset="0"/>
              </a:rPr>
              <a:t>ACCURATEZZA / VALUTAZIONE</a:t>
            </a:r>
            <a:r>
              <a:rPr lang="it-IT" altLang="it-IT" sz="1600" dirty="0">
                <a:latin typeface="Cambria" panose="02040503050406030204" pitchFamily="18" charset="0"/>
                <a:ea typeface="Cambria" panose="02040503050406030204" pitchFamily="18" charset="0"/>
              </a:rPr>
              <a:t>: occorre accertare la corretta valutazione (ad esempio il criterio del costo ammortizzato ecc.)</a:t>
            </a:r>
          </a:p>
        </p:txBody>
      </p:sp>
      <p:sp>
        <p:nvSpPr>
          <p:cNvPr id="277509" name="Rettangolo 16">
            <a:extLst>
              <a:ext uri="{FF2B5EF4-FFF2-40B4-BE49-F238E27FC236}">
                <a16:creationId xmlns:a16="http://schemas.microsoft.com/office/drawing/2014/main" id="{8BF230AB-6DAA-26CF-79AB-BEE21C01ECB7}"/>
              </a:ext>
            </a:extLst>
          </p:cNvPr>
          <p:cNvSpPr>
            <a:spLocks noChangeArrowheads="1"/>
          </p:cNvSpPr>
          <p:nvPr/>
        </p:nvSpPr>
        <p:spPr bwMode="auto">
          <a:xfrm>
            <a:off x="674688" y="876300"/>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Debiti verso banche Procedure di revisione</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4AA62C-4297-BC89-FE22-D043A91B39A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79555" name="Group 25">
            <a:extLst>
              <a:ext uri="{FF2B5EF4-FFF2-40B4-BE49-F238E27FC236}">
                <a16:creationId xmlns:a16="http://schemas.microsoft.com/office/drawing/2014/main" id="{100893E3-EAF3-EFB0-6AE4-8D8BB59F4860}"/>
              </a:ext>
            </a:extLst>
          </p:cNvPr>
          <p:cNvGrpSpPr>
            <a:grpSpLocks/>
          </p:cNvGrpSpPr>
          <p:nvPr/>
        </p:nvGrpSpPr>
        <p:grpSpPr bwMode="auto">
          <a:xfrm>
            <a:off x="185954" y="209550"/>
            <a:ext cx="1857375" cy="1073236"/>
            <a:chOff x="200590" y="418099"/>
            <a:chExt cx="1035539" cy="1016410"/>
          </a:xfrm>
        </p:grpSpPr>
        <p:grpSp>
          <p:nvGrpSpPr>
            <p:cNvPr id="279559" name="Group 26">
              <a:extLst>
                <a:ext uri="{FF2B5EF4-FFF2-40B4-BE49-F238E27FC236}">
                  <a16:creationId xmlns:a16="http://schemas.microsoft.com/office/drawing/2014/main" id="{1554FCAE-C189-4B96-0B91-E811ACFB35C5}"/>
                </a:ext>
              </a:extLst>
            </p:cNvPr>
            <p:cNvGrpSpPr>
              <a:grpSpLocks/>
            </p:cNvGrpSpPr>
            <p:nvPr/>
          </p:nvGrpSpPr>
          <p:grpSpPr bwMode="auto">
            <a:xfrm>
              <a:off x="235993" y="418099"/>
              <a:ext cx="999372" cy="657553"/>
              <a:chOff x="1587544" y="615882"/>
              <a:chExt cx="999372" cy="657553"/>
            </a:xfrm>
          </p:grpSpPr>
          <p:sp>
            <p:nvSpPr>
              <p:cNvPr id="31" name="Rounded Rectangle 30">
                <a:extLst>
                  <a:ext uri="{FF2B5EF4-FFF2-40B4-BE49-F238E27FC236}">
                    <a16:creationId xmlns:a16="http://schemas.microsoft.com/office/drawing/2014/main" id="{538515F9-80E9-3894-A199-722AAC417094}"/>
                  </a:ext>
                </a:extLst>
              </p:cNvPr>
              <p:cNvSpPr/>
              <p:nvPr/>
            </p:nvSpPr>
            <p:spPr>
              <a:xfrm>
                <a:off x="1587544" y="661104"/>
                <a:ext cx="895697" cy="393429"/>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79564" name="Group 31">
                <a:extLst>
                  <a:ext uri="{FF2B5EF4-FFF2-40B4-BE49-F238E27FC236}">
                    <a16:creationId xmlns:a16="http://schemas.microsoft.com/office/drawing/2014/main" id="{A4F931F8-A593-37E4-9DBD-C86028F6D297}"/>
                  </a:ext>
                </a:extLst>
              </p:cNvPr>
              <p:cNvGrpSpPr>
                <a:grpSpLocks/>
              </p:cNvGrpSpPr>
              <p:nvPr/>
            </p:nvGrpSpPr>
            <p:grpSpPr bwMode="auto">
              <a:xfrm>
                <a:off x="1604481" y="615882"/>
                <a:ext cx="982435" cy="657553"/>
                <a:chOff x="1604481" y="615882"/>
                <a:chExt cx="982435" cy="657553"/>
              </a:xfrm>
            </p:grpSpPr>
            <p:sp>
              <p:nvSpPr>
                <p:cNvPr id="279565" name="TextBox 32">
                  <a:extLst>
                    <a:ext uri="{FF2B5EF4-FFF2-40B4-BE49-F238E27FC236}">
                      <a16:creationId xmlns:a16="http://schemas.microsoft.com/office/drawing/2014/main" id="{AD176690-F5A5-EE12-0F8B-0271A1B59722}"/>
                    </a:ext>
                  </a:extLst>
                </p:cNvPr>
                <p:cNvSpPr txBox="1">
                  <a:spLocks noChangeArrowheads="1"/>
                </p:cNvSpPr>
                <p:nvPr/>
              </p:nvSpPr>
              <p:spPr bwMode="auto">
                <a:xfrm>
                  <a:off x="1968815" y="615882"/>
                  <a:ext cx="565761" cy="65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2DB79601-5C0C-4953-8928-25F6D5914C2B}"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136</a:t>
                  </a:fld>
                  <a:endParaRPr lang="en-US" altLang="it-IT" sz="2400" b="1" dirty="0">
                    <a:solidFill>
                      <a:srgbClr val="FFFFFF"/>
                    </a:solidFill>
                    <a:latin typeface="Arial" panose="020B0604020202020204" pitchFamily="34" charset="0"/>
                    <a:cs typeface="Arial" panose="020B0604020202020204" pitchFamily="34" charset="0"/>
                  </a:endParaRPr>
                </a:p>
              </p:txBody>
            </p:sp>
            <p:sp>
              <p:nvSpPr>
                <p:cNvPr id="279566" name="TextBox 33">
                  <a:extLst>
                    <a:ext uri="{FF2B5EF4-FFF2-40B4-BE49-F238E27FC236}">
                      <a16:creationId xmlns:a16="http://schemas.microsoft.com/office/drawing/2014/main" id="{A3AE9454-2DFB-8D32-DDB1-C18781104E4E}"/>
                    </a:ext>
                  </a:extLst>
                </p:cNvPr>
                <p:cNvSpPr txBox="1">
                  <a:spLocks noChangeArrowheads="1"/>
                </p:cNvSpPr>
                <p:nvPr/>
              </p:nvSpPr>
              <p:spPr bwMode="auto">
                <a:xfrm>
                  <a:off x="1604481" y="698446"/>
                  <a:ext cx="982435"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79560" name="Group 27">
              <a:extLst>
                <a:ext uri="{FF2B5EF4-FFF2-40B4-BE49-F238E27FC236}">
                  <a16:creationId xmlns:a16="http://schemas.microsoft.com/office/drawing/2014/main" id="{70F636BC-FA92-456A-78EA-454207FEBD59}"/>
                </a:ext>
              </a:extLst>
            </p:cNvPr>
            <p:cNvGrpSpPr>
              <a:grpSpLocks/>
            </p:cNvGrpSpPr>
            <p:nvPr/>
          </p:nvGrpSpPr>
          <p:grpSpPr bwMode="auto">
            <a:xfrm>
              <a:off x="200590" y="985871"/>
              <a:ext cx="1035539" cy="448638"/>
              <a:chOff x="224691" y="1493897"/>
              <a:chExt cx="1035539" cy="448638"/>
            </a:xfrm>
          </p:grpSpPr>
          <p:sp>
            <p:nvSpPr>
              <p:cNvPr id="279561" name="TextBox 28">
                <a:extLst>
                  <a:ext uri="{FF2B5EF4-FFF2-40B4-BE49-F238E27FC236}">
                    <a16:creationId xmlns:a16="http://schemas.microsoft.com/office/drawing/2014/main" id="{D93B9747-04E8-EB76-BFC4-C88780CE6B9F}"/>
                  </a:ext>
                </a:extLst>
              </p:cNvPr>
              <p:cNvSpPr txBox="1">
                <a:spLocks noChangeArrowheads="1"/>
              </p:cNvSpPr>
              <p:nvPr/>
            </p:nvSpPr>
            <p:spPr bwMode="auto">
              <a:xfrm>
                <a:off x="224691" y="1493897"/>
                <a:ext cx="1035539" cy="24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79562" name="TextBox 29">
                <a:extLst>
                  <a:ext uri="{FF2B5EF4-FFF2-40B4-BE49-F238E27FC236}">
                    <a16:creationId xmlns:a16="http://schemas.microsoft.com/office/drawing/2014/main" id="{7C5D48C8-B8C6-DA7D-ED34-1F4A0F807BFA}"/>
                  </a:ext>
                </a:extLst>
              </p:cNvPr>
              <p:cNvSpPr txBox="1">
                <a:spLocks noChangeArrowheads="1"/>
              </p:cNvSpPr>
              <p:nvPr/>
            </p:nvSpPr>
            <p:spPr bwMode="auto">
              <a:xfrm>
                <a:off x="224691" y="1680203"/>
                <a:ext cx="1035539" cy="26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79556" name="Titolo 2">
            <a:extLst>
              <a:ext uri="{FF2B5EF4-FFF2-40B4-BE49-F238E27FC236}">
                <a16:creationId xmlns:a16="http://schemas.microsoft.com/office/drawing/2014/main" id="{9377CDC5-BAD7-3D48-6C2B-EA1BDE4651DA}"/>
              </a:ext>
            </a:extLst>
          </p:cNvPr>
          <p:cNvSpPr>
            <a:spLocks noGrp="1"/>
          </p:cNvSpPr>
          <p:nvPr>
            <p:ph type="title"/>
          </p:nvPr>
        </p:nvSpPr>
        <p:spPr>
          <a:xfrm>
            <a:off x="405354" y="1375119"/>
            <a:ext cx="8597244" cy="5400130"/>
          </a:xfrm>
        </p:spPr>
        <p:txBody>
          <a:bodyPr/>
          <a:lstStyle/>
          <a:p>
            <a:pPr algn="l">
              <a:lnSpc>
                <a:spcPct val="150000"/>
              </a:lnSpc>
            </a:pPr>
            <a:r>
              <a:rPr lang="it-IT" altLang="it-IT" sz="1600" dirty="0">
                <a:latin typeface="Cambria" panose="02040503050406030204" pitchFamily="18" charset="0"/>
                <a:ea typeface="Cambria" panose="02040503050406030204" pitchFamily="18" charset="0"/>
              </a:rPr>
              <a:t>- Predisposizione della </a:t>
            </a:r>
            <a:r>
              <a:rPr lang="it-IT" altLang="it-IT" sz="1600" dirty="0" err="1">
                <a:latin typeface="Cambria" panose="02040503050406030204" pitchFamily="18" charset="0"/>
                <a:ea typeface="Cambria" panose="02040503050406030204" pitchFamily="18" charset="0"/>
              </a:rPr>
              <a:t>caposcheda</a:t>
            </a:r>
            <a:r>
              <a:rPr lang="it-IT" altLang="it-IT" sz="1600" dirty="0">
                <a:latin typeface="Cambria" panose="02040503050406030204" pitchFamily="18" charset="0"/>
                <a:ea typeface="Cambria" panose="02040503050406030204" pitchFamily="18" charset="0"/>
              </a:rPr>
              <a:t> (Lead Schedule)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Analisi comparativa</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Conta fisica della cassa assegni e della cassa contanti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Procedure di conferma esterna (c.d.»</a:t>
            </a:r>
            <a:r>
              <a:rPr lang="it-IT" altLang="it-IT" sz="1600" dirty="0" err="1">
                <a:latin typeface="Cambria" panose="02040503050406030204" pitchFamily="18" charset="0"/>
                <a:ea typeface="Cambria" panose="02040503050406030204" pitchFamily="18" charset="0"/>
              </a:rPr>
              <a:t>Circolarizzazione</a:t>
            </a:r>
            <a:r>
              <a:rPr lang="it-IT" altLang="it-IT" sz="1600" dirty="0">
                <a:latin typeface="Cambria" panose="02040503050406030204" pitchFamily="18" charset="0"/>
                <a:ea typeface="Cambria" panose="02040503050406030204" pitchFamily="18" charset="0"/>
              </a:rPr>
              <a:t>» degli istituti bancari, inviando una lettera al fine di richiedere la conferma del saldo di Tutti i rapporti con le banche anche se chiusi durante l’esercizio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Interrogazione – richiesta di conferma esterna  della Centrale Rischi presso la Banca di Italia al fine di ricercare passività certe o potenziali (leasing, fidejussioni, strumenti derivati ecc.)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Verifica delle poste in valuta in presenza di conti correnti valutari e controllo della corretta conversione al tasso di cambio di fine periodo</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Verifica dell’eventuale applicazione del costo ammortizzato su debiti per finanziamenti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Verifica della corretta rappresentazione contabile di eventuali conti correnti vincolati e garanzie su conti correnti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Verifica di eventuali «</a:t>
            </a:r>
            <a:r>
              <a:rPr lang="it-IT" altLang="it-IT" sz="1600" i="1" dirty="0" err="1">
                <a:latin typeface="Cambria" panose="02040503050406030204" pitchFamily="18" charset="0"/>
                <a:ea typeface="Cambria" panose="02040503050406030204" pitchFamily="18" charset="0"/>
              </a:rPr>
              <a:t>convenant</a:t>
            </a:r>
            <a:r>
              <a:rPr lang="it-IT" altLang="it-IT" sz="1600" i="1" dirty="0">
                <a:latin typeface="Cambria" panose="02040503050406030204" pitchFamily="18" charset="0"/>
                <a:ea typeface="Cambria" panose="02040503050406030204" pitchFamily="18" charset="0"/>
              </a:rPr>
              <a:t>»</a:t>
            </a:r>
            <a:r>
              <a:rPr lang="it-IT" altLang="it-IT" sz="1600" dirty="0">
                <a:latin typeface="Cambria" panose="02040503050406030204" pitchFamily="18" charset="0"/>
                <a:ea typeface="Cambria" panose="02040503050406030204" pitchFamily="18" charset="0"/>
              </a:rPr>
              <a:t> o altri vincoli su finanziamenti </a:t>
            </a:r>
          </a:p>
        </p:txBody>
      </p:sp>
      <p:sp>
        <p:nvSpPr>
          <p:cNvPr id="279558" name="CasellaDiTesto 14">
            <a:extLst>
              <a:ext uri="{FF2B5EF4-FFF2-40B4-BE49-F238E27FC236}">
                <a16:creationId xmlns:a16="http://schemas.microsoft.com/office/drawing/2014/main" id="{CD268811-B5D6-D38C-0B21-CE08E302A7AF}"/>
              </a:ext>
            </a:extLst>
          </p:cNvPr>
          <p:cNvSpPr txBox="1">
            <a:spLocks noChangeArrowheads="1"/>
          </p:cNvSpPr>
          <p:nvPr/>
        </p:nvSpPr>
        <p:spPr bwMode="auto">
          <a:xfrm>
            <a:off x="571130" y="921941"/>
            <a:ext cx="81655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600" b="1" dirty="0">
                <a:solidFill>
                  <a:srgbClr val="FF0000"/>
                </a:solidFill>
                <a:latin typeface="Cambria" panose="02040503050406030204" pitchFamily="18" charset="0"/>
                <a:ea typeface="Cambria" panose="02040503050406030204" pitchFamily="18" charset="0"/>
              </a:rPr>
              <a:t>Test di validità sull’area depositi e debiti verso banche- procedure di revisione   </a:t>
            </a:r>
            <a:endParaRPr lang="it-IT" altLang="it-IT" sz="1600" dirty="0">
              <a:latin typeface="Cambria" panose="02040503050406030204" pitchFamily="18" charset="0"/>
              <a:ea typeface="Cambria" panose="020405030504060302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D814AE6-B0B7-F09F-BCA7-22E052C9003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81603" name="Group 25">
            <a:extLst>
              <a:ext uri="{FF2B5EF4-FFF2-40B4-BE49-F238E27FC236}">
                <a16:creationId xmlns:a16="http://schemas.microsoft.com/office/drawing/2014/main" id="{E00C37EA-5265-43EF-72E3-E3AAFDC05952}"/>
              </a:ext>
            </a:extLst>
          </p:cNvPr>
          <p:cNvGrpSpPr>
            <a:grpSpLocks/>
          </p:cNvGrpSpPr>
          <p:nvPr/>
        </p:nvGrpSpPr>
        <p:grpSpPr bwMode="auto">
          <a:xfrm>
            <a:off x="96044" y="295275"/>
            <a:ext cx="1373188" cy="958097"/>
            <a:chOff x="200590" y="418099"/>
            <a:chExt cx="1035539" cy="854058"/>
          </a:xfrm>
        </p:grpSpPr>
        <p:grpSp>
          <p:nvGrpSpPr>
            <p:cNvPr id="281607" name="Group 26">
              <a:extLst>
                <a:ext uri="{FF2B5EF4-FFF2-40B4-BE49-F238E27FC236}">
                  <a16:creationId xmlns:a16="http://schemas.microsoft.com/office/drawing/2014/main" id="{F39EB5B4-3116-9DEE-AE44-E4434E60A981}"/>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8247F18-54D9-0992-41BA-E780E031641C}"/>
                  </a:ext>
                </a:extLst>
              </p:cNvPr>
              <p:cNvSpPr/>
              <p:nvPr/>
            </p:nvSpPr>
            <p:spPr>
              <a:xfrm>
                <a:off x="1588056" y="662989"/>
                <a:ext cx="894275" cy="393983"/>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81612" name="Group 31">
                <a:extLst>
                  <a:ext uri="{FF2B5EF4-FFF2-40B4-BE49-F238E27FC236}">
                    <a16:creationId xmlns:a16="http://schemas.microsoft.com/office/drawing/2014/main" id="{AC7B24B8-4A09-5C3F-0A82-46295171BD51}"/>
                  </a:ext>
                </a:extLst>
              </p:cNvPr>
              <p:cNvGrpSpPr>
                <a:grpSpLocks/>
              </p:cNvGrpSpPr>
              <p:nvPr/>
            </p:nvGrpSpPr>
            <p:grpSpPr bwMode="auto">
              <a:xfrm>
                <a:off x="1604481" y="615882"/>
                <a:ext cx="886681" cy="461665"/>
                <a:chOff x="1604481" y="615882"/>
                <a:chExt cx="886681" cy="461665"/>
              </a:xfrm>
            </p:grpSpPr>
            <p:sp>
              <p:nvSpPr>
                <p:cNvPr id="281613" name="TextBox 32">
                  <a:extLst>
                    <a:ext uri="{FF2B5EF4-FFF2-40B4-BE49-F238E27FC236}">
                      <a16:creationId xmlns:a16="http://schemas.microsoft.com/office/drawing/2014/main" id="{69AA5B86-C4B8-684A-DC2E-95F69551B37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88681658-D805-4460-AF58-59F26D218E8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81614" name="TextBox 33">
                  <a:extLst>
                    <a:ext uri="{FF2B5EF4-FFF2-40B4-BE49-F238E27FC236}">
                      <a16:creationId xmlns:a16="http://schemas.microsoft.com/office/drawing/2014/main" id="{FADCA5BD-2104-084E-19FD-2A8179BD2454}"/>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81608" name="Group 27">
              <a:extLst>
                <a:ext uri="{FF2B5EF4-FFF2-40B4-BE49-F238E27FC236}">
                  <a16:creationId xmlns:a16="http://schemas.microsoft.com/office/drawing/2014/main" id="{98463584-41A7-FC17-98C9-88ED93B7FDB6}"/>
                </a:ext>
              </a:extLst>
            </p:cNvPr>
            <p:cNvGrpSpPr>
              <a:grpSpLocks/>
            </p:cNvGrpSpPr>
            <p:nvPr/>
          </p:nvGrpSpPr>
          <p:grpSpPr bwMode="auto">
            <a:xfrm>
              <a:off x="200590" y="843937"/>
              <a:ext cx="1035539" cy="428220"/>
              <a:chOff x="224691" y="1351963"/>
              <a:chExt cx="1035539" cy="428220"/>
            </a:xfrm>
          </p:grpSpPr>
          <p:sp>
            <p:nvSpPr>
              <p:cNvPr id="281609" name="TextBox 28">
                <a:extLst>
                  <a:ext uri="{FF2B5EF4-FFF2-40B4-BE49-F238E27FC236}">
                    <a16:creationId xmlns:a16="http://schemas.microsoft.com/office/drawing/2014/main" id="{DCE82EEC-ACB7-6C44-739C-025B145C8E81}"/>
                  </a:ext>
                </a:extLst>
              </p:cNvPr>
              <p:cNvSpPr txBox="1">
                <a:spLocks noChangeArrowheads="1"/>
              </p:cNvSpPr>
              <p:nvPr/>
            </p:nvSpPr>
            <p:spPr bwMode="auto">
              <a:xfrm>
                <a:off x="224691" y="1351963"/>
                <a:ext cx="1035539" cy="23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81610" name="TextBox 29">
                <a:extLst>
                  <a:ext uri="{FF2B5EF4-FFF2-40B4-BE49-F238E27FC236}">
                    <a16:creationId xmlns:a16="http://schemas.microsoft.com/office/drawing/2014/main" id="{B28F6688-097B-CAB0-4028-A822324738AC}"/>
                  </a:ext>
                </a:extLst>
              </p:cNvPr>
              <p:cNvSpPr txBox="1">
                <a:spLocks noChangeArrowheads="1"/>
              </p:cNvSpPr>
              <p:nvPr/>
            </p:nvSpPr>
            <p:spPr bwMode="auto">
              <a:xfrm>
                <a:off x="224691" y="1533263"/>
                <a:ext cx="1035539" cy="24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81604" name="Titolo 2">
            <a:extLst>
              <a:ext uri="{FF2B5EF4-FFF2-40B4-BE49-F238E27FC236}">
                <a16:creationId xmlns:a16="http://schemas.microsoft.com/office/drawing/2014/main" id="{2413C683-4ED8-B4BF-7E8B-65B54F149590}"/>
              </a:ext>
            </a:extLst>
          </p:cNvPr>
          <p:cNvSpPr>
            <a:spLocks noGrp="1"/>
          </p:cNvSpPr>
          <p:nvPr>
            <p:ph type="title"/>
          </p:nvPr>
        </p:nvSpPr>
        <p:spPr>
          <a:xfrm>
            <a:off x="611188" y="1685925"/>
            <a:ext cx="7896225" cy="4876800"/>
          </a:xfrm>
        </p:spPr>
        <p:txBody>
          <a:bodyPr/>
          <a:lstStyle/>
          <a:p>
            <a:pPr algn="l">
              <a:lnSpc>
                <a:spcPct val="150000"/>
              </a:lnSpc>
            </a:pPr>
            <a:r>
              <a:rPr lang="it-IT" altLang="it-IT" sz="1600" b="1" dirty="0">
                <a:solidFill>
                  <a:srgbClr val="FF0000"/>
                </a:solidFill>
              </a:rPr>
              <a:t>	</a:t>
            </a:r>
            <a:br>
              <a:rPr lang="it-IT" altLang="it-IT" sz="1600" b="1" dirty="0">
                <a:solidFill>
                  <a:srgbClr val="FF0000"/>
                </a:solidFill>
              </a:rPr>
            </a:br>
            <a:br>
              <a:rPr lang="it-IT" altLang="it-IT" sz="1600" dirty="0"/>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Verifica di eventuali compensazioni di saldi bancari anche se aperti presso lo stesso istituto di credito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Verifica della corretta classificazione e rappresentazione in bilancio e con l’informativa presentata in Nota integrativa e di verificare la corrispondenza di informazioni nella Relazione di Gestione se predisposta</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Verifica della normativa antiriciclaggio in caso di clienti con forte presenza di rischio di frode su ricavi con incasso di corrispettivi in contanti ad esempio ristoranti o negozi</a:t>
            </a:r>
            <a:br>
              <a:rPr lang="it-IT" altLang="it-IT" sz="1600" dirty="0">
                <a:latin typeface="Cambria" panose="02040503050406030204" pitchFamily="18" charset="0"/>
                <a:ea typeface="Cambria" panose="02040503050406030204" pitchFamily="18" charset="0"/>
              </a:rPr>
            </a:br>
            <a:br>
              <a:rPr lang="it-IT" altLang="it-IT" sz="1600" dirty="0"/>
            </a:br>
            <a:br>
              <a:rPr lang="it-IT" altLang="it-IT" sz="1600" dirty="0"/>
            </a:br>
            <a:br>
              <a:rPr lang="it-IT" altLang="it-IT" sz="1600" dirty="0"/>
            </a:br>
            <a:endParaRPr lang="it-IT" altLang="it-IT" sz="1600" dirty="0"/>
          </a:p>
        </p:txBody>
      </p:sp>
      <p:sp>
        <p:nvSpPr>
          <p:cNvPr id="281605" name="Rettangolo 16">
            <a:extLst>
              <a:ext uri="{FF2B5EF4-FFF2-40B4-BE49-F238E27FC236}">
                <a16:creationId xmlns:a16="http://schemas.microsoft.com/office/drawing/2014/main" id="{032CDEFE-C99D-F328-9D12-A0487AA00A67}"/>
              </a:ext>
            </a:extLst>
          </p:cNvPr>
          <p:cNvSpPr>
            <a:spLocks noChangeArrowheads="1"/>
          </p:cNvSpPr>
          <p:nvPr/>
        </p:nvSpPr>
        <p:spPr bwMode="auto">
          <a:xfrm>
            <a:off x="744538" y="1847850"/>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a:t>
            </a:r>
            <a:endParaRPr lang="it-IT" altLang="it-IT" sz="2000" dirty="0">
              <a:latin typeface="Cambria" panose="02040503050406030204" pitchFamily="18" charset="0"/>
              <a:ea typeface="Cambria" panose="02040503050406030204" pitchFamily="18" charset="0"/>
            </a:endParaRPr>
          </a:p>
        </p:txBody>
      </p:sp>
      <p:sp>
        <p:nvSpPr>
          <p:cNvPr id="281606" name="CasellaDiTesto 14">
            <a:extLst>
              <a:ext uri="{FF2B5EF4-FFF2-40B4-BE49-F238E27FC236}">
                <a16:creationId xmlns:a16="http://schemas.microsoft.com/office/drawing/2014/main" id="{64DF74A6-25E6-C4DA-CCCD-8B42C1AF6C4F}"/>
              </a:ext>
            </a:extLst>
          </p:cNvPr>
          <p:cNvSpPr txBox="1">
            <a:spLocks noChangeArrowheads="1"/>
          </p:cNvSpPr>
          <p:nvPr/>
        </p:nvSpPr>
        <p:spPr bwMode="auto">
          <a:xfrm>
            <a:off x="954088" y="1303338"/>
            <a:ext cx="7235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rPr>
              <a:t>Test di validità sull’area depositi e debiti verso banche</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A55C398-ACB7-6CE1-AF28-E6F11C1E7DF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83651" name="Group 25">
            <a:extLst>
              <a:ext uri="{FF2B5EF4-FFF2-40B4-BE49-F238E27FC236}">
                <a16:creationId xmlns:a16="http://schemas.microsoft.com/office/drawing/2014/main" id="{63C3D7F1-C136-36BC-E096-6ACBC612E131}"/>
              </a:ext>
            </a:extLst>
          </p:cNvPr>
          <p:cNvGrpSpPr>
            <a:grpSpLocks/>
          </p:cNvGrpSpPr>
          <p:nvPr/>
        </p:nvGrpSpPr>
        <p:grpSpPr bwMode="auto">
          <a:xfrm>
            <a:off x="92075" y="238539"/>
            <a:ext cx="1792288" cy="849522"/>
            <a:chOff x="200590" y="418099"/>
            <a:chExt cx="1035539" cy="900883"/>
          </a:xfrm>
        </p:grpSpPr>
        <p:grpSp>
          <p:nvGrpSpPr>
            <p:cNvPr id="283655" name="Group 26">
              <a:extLst>
                <a:ext uri="{FF2B5EF4-FFF2-40B4-BE49-F238E27FC236}">
                  <a16:creationId xmlns:a16="http://schemas.microsoft.com/office/drawing/2014/main" id="{706C28B1-CC9F-6FAD-0446-6D069017472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A2AEF702-4163-EDCD-71FD-B7BE5461794F}"/>
                  </a:ext>
                </a:extLst>
              </p:cNvPr>
              <p:cNvSpPr/>
              <p:nvPr/>
            </p:nvSpPr>
            <p:spPr>
              <a:xfrm>
                <a:off x="1586995" y="662316"/>
                <a:ext cx="896122" cy="393588"/>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83660" name="Group 31">
                <a:extLst>
                  <a:ext uri="{FF2B5EF4-FFF2-40B4-BE49-F238E27FC236}">
                    <a16:creationId xmlns:a16="http://schemas.microsoft.com/office/drawing/2014/main" id="{014C2457-8FC4-9CD8-107F-3B5F7A88352A}"/>
                  </a:ext>
                </a:extLst>
              </p:cNvPr>
              <p:cNvGrpSpPr>
                <a:grpSpLocks/>
              </p:cNvGrpSpPr>
              <p:nvPr/>
            </p:nvGrpSpPr>
            <p:grpSpPr bwMode="auto">
              <a:xfrm>
                <a:off x="1604481" y="615882"/>
                <a:ext cx="886681" cy="461665"/>
                <a:chOff x="1604481" y="615882"/>
                <a:chExt cx="886681" cy="461665"/>
              </a:xfrm>
            </p:grpSpPr>
            <p:sp>
              <p:nvSpPr>
                <p:cNvPr id="283661" name="TextBox 32">
                  <a:extLst>
                    <a:ext uri="{FF2B5EF4-FFF2-40B4-BE49-F238E27FC236}">
                      <a16:creationId xmlns:a16="http://schemas.microsoft.com/office/drawing/2014/main" id="{B42C68B6-959D-22C0-D5BA-66428D77B92D}"/>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F30336CE-29EA-4E99-8851-9A3EB4D5B20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83662" name="TextBox 33">
                  <a:extLst>
                    <a:ext uri="{FF2B5EF4-FFF2-40B4-BE49-F238E27FC236}">
                      <a16:creationId xmlns:a16="http://schemas.microsoft.com/office/drawing/2014/main" id="{2ECA7F9B-1309-063D-DE4D-BAC8AB38F2AF}"/>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83656" name="Group 27">
              <a:extLst>
                <a:ext uri="{FF2B5EF4-FFF2-40B4-BE49-F238E27FC236}">
                  <a16:creationId xmlns:a16="http://schemas.microsoft.com/office/drawing/2014/main" id="{394B2924-F5E3-01A7-B125-51DD1571FF50}"/>
                </a:ext>
              </a:extLst>
            </p:cNvPr>
            <p:cNvGrpSpPr>
              <a:grpSpLocks/>
            </p:cNvGrpSpPr>
            <p:nvPr/>
          </p:nvGrpSpPr>
          <p:grpSpPr bwMode="auto">
            <a:xfrm>
              <a:off x="200590" y="843937"/>
              <a:ext cx="1035539" cy="475045"/>
              <a:chOff x="224691" y="1351963"/>
              <a:chExt cx="1035539" cy="475045"/>
            </a:xfrm>
          </p:grpSpPr>
          <p:sp>
            <p:nvSpPr>
              <p:cNvPr id="283657" name="TextBox 28">
                <a:extLst>
                  <a:ext uri="{FF2B5EF4-FFF2-40B4-BE49-F238E27FC236}">
                    <a16:creationId xmlns:a16="http://schemas.microsoft.com/office/drawing/2014/main" id="{337EFB88-E7AD-60C4-8FB2-B51C02D1C93C}"/>
                  </a:ext>
                </a:extLst>
              </p:cNvPr>
              <p:cNvSpPr txBox="1">
                <a:spLocks noChangeArrowheads="1"/>
              </p:cNvSpPr>
              <p:nvPr/>
            </p:nvSpPr>
            <p:spPr bwMode="auto">
              <a:xfrm>
                <a:off x="224691" y="1351963"/>
                <a:ext cx="1035539" cy="27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83658" name="TextBox 29">
                <a:extLst>
                  <a:ext uri="{FF2B5EF4-FFF2-40B4-BE49-F238E27FC236}">
                    <a16:creationId xmlns:a16="http://schemas.microsoft.com/office/drawing/2014/main" id="{E412AEE2-3DAF-3FD9-3961-C78532B2CDF1}"/>
                  </a:ext>
                </a:extLst>
              </p:cNvPr>
              <p:cNvSpPr txBox="1">
                <a:spLocks noChangeArrowheads="1"/>
              </p:cNvSpPr>
              <p:nvPr/>
            </p:nvSpPr>
            <p:spPr bwMode="auto">
              <a:xfrm>
                <a:off x="224691" y="1533262"/>
                <a:ext cx="1035539" cy="29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83652" name="Titolo 2">
            <a:extLst>
              <a:ext uri="{FF2B5EF4-FFF2-40B4-BE49-F238E27FC236}">
                <a16:creationId xmlns:a16="http://schemas.microsoft.com/office/drawing/2014/main" id="{BB444262-AEE3-B06E-D952-7B2BF170F44E}"/>
              </a:ext>
            </a:extLst>
          </p:cNvPr>
          <p:cNvSpPr>
            <a:spLocks noGrp="1"/>
          </p:cNvSpPr>
          <p:nvPr>
            <p:ph type="title"/>
          </p:nvPr>
        </p:nvSpPr>
        <p:spPr>
          <a:xfrm>
            <a:off x="623888" y="1047750"/>
            <a:ext cx="7896225" cy="4876800"/>
          </a:xfrm>
        </p:spPr>
        <p:txBody>
          <a:bodyPr/>
          <a:lstStyle/>
          <a:p>
            <a:pPr algn="l">
              <a:lnSpc>
                <a:spcPct val="150000"/>
              </a:lnSpc>
            </a:pPr>
            <a:r>
              <a:rPr lang="it-IT" altLang="it-IT" sz="1800" b="1" dirty="0">
                <a:solidFill>
                  <a:srgbClr val="FF0000"/>
                </a:solidFill>
                <a:latin typeface="Cambria" panose="02040503050406030204" pitchFamily="18" charset="0"/>
                <a:ea typeface="Cambria" panose="02040503050406030204" pitchFamily="18" charset="0"/>
              </a:rPr>
              <a:t>Capo scheda (lead schedule) depositi e debiti verso banche</a:t>
            </a:r>
            <a:br>
              <a:rPr lang="it-IT" altLang="it-IT" sz="1800" b="1" dirty="0">
                <a:solidFill>
                  <a:srgbClr val="FF0000"/>
                </a:solidFill>
                <a:latin typeface="Cambria" panose="02040503050406030204" pitchFamily="18" charset="0"/>
                <a:ea typeface="Cambria" panose="02040503050406030204" pitchFamily="18" charset="0"/>
              </a:rPr>
            </a:br>
            <a:r>
              <a:rPr lang="it-IT" altLang="it-IT" sz="1800" b="1" dirty="0">
                <a:solidFill>
                  <a:srgbClr val="FF0000"/>
                </a:solidFill>
                <a:latin typeface="Cambria" panose="02040503050406030204" pitchFamily="18" charset="0"/>
                <a:ea typeface="Cambria" panose="02040503050406030204" pitchFamily="18" charset="0"/>
              </a:rPr>
              <a:t>Analisi comparativa   </a:t>
            </a: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endParaRPr lang="it-IT" altLang="it-IT" sz="1600" dirty="0">
              <a:latin typeface="Cambria" panose="02040503050406030204" pitchFamily="18" charset="0"/>
              <a:ea typeface="Cambria" panose="02040503050406030204" pitchFamily="18" charset="0"/>
            </a:endParaRPr>
          </a:p>
        </p:txBody>
      </p:sp>
      <p:sp>
        <p:nvSpPr>
          <p:cNvPr id="283653" name="Rettangolo 16">
            <a:extLst>
              <a:ext uri="{FF2B5EF4-FFF2-40B4-BE49-F238E27FC236}">
                <a16:creationId xmlns:a16="http://schemas.microsoft.com/office/drawing/2014/main" id="{AF6C4A81-EE43-F2F3-BD13-82F08C6523DA}"/>
              </a:ext>
            </a:extLst>
          </p:cNvPr>
          <p:cNvSpPr>
            <a:spLocks noChangeArrowheads="1"/>
          </p:cNvSpPr>
          <p:nvPr/>
        </p:nvSpPr>
        <p:spPr bwMode="auto">
          <a:xfrm>
            <a:off x="738188" y="1225550"/>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a:t>
            </a:r>
            <a:endParaRPr lang="it-IT" altLang="it-IT" sz="2000" dirty="0">
              <a:latin typeface="Cambria" panose="02040503050406030204" pitchFamily="18" charset="0"/>
              <a:ea typeface="Cambria" panose="02040503050406030204" pitchFamily="18" charset="0"/>
            </a:endParaRPr>
          </a:p>
        </p:txBody>
      </p:sp>
      <p:pic>
        <p:nvPicPr>
          <p:cNvPr id="3" name="Immagine 2">
            <a:extLst>
              <a:ext uri="{FF2B5EF4-FFF2-40B4-BE49-F238E27FC236}">
                <a16:creationId xmlns:a16="http://schemas.microsoft.com/office/drawing/2014/main" id="{97CBDA67-69E5-F5EB-6B8F-DECB93706E7A}"/>
              </a:ext>
            </a:extLst>
          </p:cNvPr>
          <p:cNvPicPr>
            <a:picLocks noChangeAspect="1"/>
          </p:cNvPicPr>
          <p:nvPr/>
        </p:nvPicPr>
        <p:blipFill>
          <a:blip r:embed="rId4"/>
          <a:stretch>
            <a:fillRect/>
          </a:stretch>
        </p:blipFill>
        <p:spPr>
          <a:xfrm>
            <a:off x="1703388" y="3265638"/>
            <a:ext cx="5318760" cy="2781300"/>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928A178-DF22-6F57-E9A1-E215DB008814}"/>
              </a:ext>
            </a:extLst>
          </p:cNvPr>
          <p:cNvSpPr/>
          <p:nvPr/>
        </p:nvSpPr>
        <p:spPr>
          <a:xfrm>
            <a:off x="-1" y="9525"/>
            <a:ext cx="1806575" cy="1196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85699" name="Group 25">
            <a:extLst>
              <a:ext uri="{FF2B5EF4-FFF2-40B4-BE49-F238E27FC236}">
                <a16:creationId xmlns:a16="http://schemas.microsoft.com/office/drawing/2014/main" id="{3E9B24F7-5B66-7780-F9DB-48E75CBB9EDC}"/>
              </a:ext>
            </a:extLst>
          </p:cNvPr>
          <p:cNvGrpSpPr>
            <a:grpSpLocks/>
          </p:cNvGrpSpPr>
          <p:nvPr/>
        </p:nvGrpSpPr>
        <p:grpSpPr bwMode="auto">
          <a:xfrm>
            <a:off x="92075" y="295275"/>
            <a:ext cx="1714500" cy="869686"/>
            <a:chOff x="200590" y="418099"/>
            <a:chExt cx="1035539" cy="990453"/>
          </a:xfrm>
        </p:grpSpPr>
        <p:grpSp>
          <p:nvGrpSpPr>
            <p:cNvPr id="285703" name="Group 26">
              <a:extLst>
                <a:ext uri="{FF2B5EF4-FFF2-40B4-BE49-F238E27FC236}">
                  <a16:creationId xmlns:a16="http://schemas.microsoft.com/office/drawing/2014/main" id="{B3DEA917-0798-FF9A-CCB6-2D5F8A9FF9C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6BFD6031-DB3F-FC05-36F3-37E9ED5CBC1E}"/>
                  </a:ext>
                </a:extLst>
              </p:cNvPr>
              <p:cNvSpPr/>
              <p:nvPr/>
            </p:nvSpPr>
            <p:spPr>
              <a:xfrm>
                <a:off x="1587618" y="661521"/>
                <a:ext cx="895549" cy="395534"/>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85708" name="Group 31">
                <a:extLst>
                  <a:ext uri="{FF2B5EF4-FFF2-40B4-BE49-F238E27FC236}">
                    <a16:creationId xmlns:a16="http://schemas.microsoft.com/office/drawing/2014/main" id="{526668DA-939F-7497-A34B-473C25E0249E}"/>
                  </a:ext>
                </a:extLst>
              </p:cNvPr>
              <p:cNvGrpSpPr>
                <a:grpSpLocks/>
              </p:cNvGrpSpPr>
              <p:nvPr/>
            </p:nvGrpSpPr>
            <p:grpSpPr bwMode="auto">
              <a:xfrm>
                <a:off x="1604481" y="615882"/>
                <a:ext cx="886681" cy="461665"/>
                <a:chOff x="1604481" y="615882"/>
                <a:chExt cx="886681" cy="461665"/>
              </a:xfrm>
            </p:grpSpPr>
            <p:sp>
              <p:nvSpPr>
                <p:cNvPr id="285709" name="TextBox 32">
                  <a:extLst>
                    <a:ext uri="{FF2B5EF4-FFF2-40B4-BE49-F238E27FC236}">
                      <a16:creationId xmlns:a16="http://schemas.microsoft.com/office/drawing/2014/main" id="{479A7462-2C76-EC14-A6A3-C7A943E3A20E}"/>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F6CF340C-C1F5-41D2-96D3-0C1E37A6243B}"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139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85710" name="TextBox 33">
                  <a:extLst>
                    <a:ext uri="{FF2B5EF4-FFF2-40B4-BE49-F238E27FC236}">
                      <a16:creationId xmlns:a16="http://schemas.microsoft.com/office/drawing/2014/main" id="{083403FF-44D5-EAEE-303B-6513834A71A8}"/>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85704" name="Group 27">
              <a:extLst>
                <a:ext uri="{FF2B5EF4-FFF2-40B4-BE49-F238E27FC236}">
                  <a16:creationId xmlns:a16="http://schemas.microsoft.com/office/drawing/2014/main" id="{B50D90E9-E6D4-F850-1247-88CF13C4F327}"/>
                </a:ext>
              </a:extLst>
            </p:cNvPr>
            <p:cNvGrpSpPr>
              <a:grpSpLocks/>
            </p:cNvGrpSpPr>
            <p:nvPr/>
          </p:nvGrpSpPr>
          <p:grpSpPr bwMode="auto">
            <a:xfrm>
              <a:off x="200590" y="843937"/>
              <a:ext cx="1035539" cy="564615"/>
              <a:chOff x="224691" y="1351963"/>
              <a:chExt cx="1035539" cy="564615"/>
            </a:xfrm>
          </p:grpSpPr>
          <p:sp>
            <p:nvSpPr>
              <p:cNvPr id="285705" name="TextBox 28">
                <a:extLst>
                  <a:ext uri="{FF2B5EF4-FFF2-40B4-BE49-F238E27FC236}">
                    <a16:creationId xmlns:a16="http://schemas.microsoft.com/office/drawing/2014/main" id="{5100FA36-B696-307B-5E0E-FD4FEC43190E}"/>
                  </a:ext>
                </a:extLst>
              </p:cNvPr>
              <p:cNvSpPr txBox="1">
                <a:spLocks noChangeArrowheads="1"/>
              </p:cNvSpPr>
              <p:nvPr/>
            </p:nvSpPr>
            <p:spPr bwMode="auto">
              <a:xfrm>
                <a:off x="224691" y="1351963"/>
                <a:ext cx="1035539" cy="29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85706" name="TextBox 29">
                <a:extLst>
                  <a:ext uri="{FF2B5EF4-FFF2-40B4-BE49-F238E27FC236}">
                    <a16:creationId xmlns:a16="http://schemas.microsoft.com/office/drawing/2014/main" id="{6B2CEE17-0F80-2118-72A9-4E060D46913D}"/>
                  </a:ext>
                </a:extLst>
              </p:cNvPr>
              <p:cNvSpPr txBox="1">
                <a:spLocks noChangeArrowheads="1"/>
              </p:cNvSpPr>
              <p:nvPr/>
            </p:nvSpPr>
            <p:spPr bwMode="auto">
              <a:xfrm>
                <a:off x="224691" y="1601114"/>
                <a:ext cx="1035539" cy="31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85700" name="Titolo 2">
            <a:extLst>
              <a:ext uri="{FF2B5EF4-FFF2-40B4-BE49-F238E27FC236}">
                <a16:creationId xmlns:a16="http://schemas.microsoft.com/office/drawing/2014/main" id="{09D0CDBA-9FAD-659B-FD31-66643EFDDCFB}"/>
              </a:ext>
            </a:extLst>
          </p:cNvPr>
          <p:cNvSpPr>
            <a:spLocks noGrp="1"/>
          </p:cNvSpPr>
          <p:nvPr>
            <p:ph type="title"/>
          </p:nvPr>
        </p:nvSpPr>
        <p:spPr>
          <a:xfrm>
            <a:off x="611188" y="1685925"/>
            <a:ext cx="7896225" cy="4876800"/>
          </a:xfrm>
        </p:spPr>
        <p:txBody>
          <a:bodyPr/>
          <a:lstStyle/>
          <a:p>
            <a:pPr algn="l">
              <a:lnSpc>
                <a:spcPct val="150000"/>
              </a:lnSpc>
            </a:pPr>
            <a:r>
              <a:rPr lang="it-IT" altLang="it-IT" sz="1600" b="1">
                <a:solidFill>
                  <a:srgbClr val="FF0000"/>
                </a:solidFill>
              </a:rPr>
              <a:t>	</a:t>
            </a:r>
            <a:br>
              <a:rPr lang="it-IT" altLang="it-IT" sz="1600" b="1">
                <a:solidFill>
                  <a:srgbClr val="FF0000"/>
                </a:solidFill>
              </a:rPr>
            </a:br>
            <a:br>
              <a:rPr lang="it-IT" altLang="it-IT" sz="1600"/>
            </a:br>
            <a:br>
              <a:rPr lang="it-IT" altLang="it-IT" sz="1600"/>
            </a:br>
            <a:br>
              <a:rPr lang="it-IT" altLang="it-IT" sz="1600"/>
            </a:br>
            <a:br>
              <a:rPr lang="it-IT" altLang="it-IT" sz="1600"/>
            </a:br>
            <a:br>
              <a:rPr lang="it-IT" altLang="it-IT" sz="1600"/>
            </a:br>
            <a:endParaRPr lang="it-IT" altLang="it-IT" sz="1600"/>
          </a:p>
        </p:txBody>
      </p:sp>
      <p:sp>
        <p:nvSpPr>
          <p:cNvPr id="285701" name="Rettangolo 16">
            <a:extLst>
              <a:ext uri="{FF2B5EF4-FFF2-40B4-BE49-F238E27FC236}">
                <a16:creationId xmlns:a16="http://schemas.microsoft.com/office/drawing/2014/main" id="{6CDF49FE-265E-A858-EFA8-B961F58AC8B5}"/>
              </a:ext>
            </a:extLst>
          </p:cNvPr>
          <p:cNvSpPr>
            <a:spLocks noChangeArrowheads="1"/>
          </p:cNvSpPr>
          <p:nvPr/>
        </p:nvSpPr>
        <p:spPr bwMode="auto">
          <a:xfrm>
            <a:off x="738188" y="1206500"/>
            <a:ext cx="762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 </a:t>
            </a:r>
            <a:r>
              <a:rPr lang="it-IT" altLang="it-IT" sz="2000" b="1" dirty="0">
                <a:solidFill>
                  <a:srgbClr val="FF0000"/>
                </a:solidFill>
                <a:latin typeface="Cambria" panose="02040503050406030204" pitchFamily="18" charset="0"/>
                <a:ea typeface="Cambria" panose="02040503050406030204" pitchFamily="18" charset="0"/>
              </a:rPr>
              <a:t>MODULO ABI REV – CONFERMA ESTERNA ISA ITALIA 505 – ISTITUTI DI CREDITO</a:t>
            </a:r>
            <a:endParaRPr lang="it-IT" altLang="it-IT" sz="2000" dirty="0">
              <a:latin typeface="Cambria" panose="02040503050406030204" pitchFamily="18" charset="0"/>
              <a:ea typeface="Cambria" panose="02040503050406030204" pitchFamily="18" charset="0"/>
            </a:endParaRPr>
          </a:p>
        </p:txBody>
      </p:sp>
      <p:pic>
        <p:nvPicPr>
          <p:cNvPr id="285702" name="Immagine 17">
            <a:extLst>
              <a:ext uri="{FF2B5EF4-FFF2-40B4-BE49-F238E27FC236}">
                <a16:creationId xmlns:a16="http://schemas.microsoft.com/office/drawing/2014/main" id="{040B6B0E-F0CF-3EB9-142F-2B416E3D3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78013"/>
            <a:ext cx="92233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85D2563-698A-2E2F-F207-49D1D8BE483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1507" name="Group 25">
            <a:extLst>
              <a:ext uri="{FF2B5EF4-FFF2-40B4-BE49-F238E27FC236}">
                <a16:creationId xmlns:a16="http://schemas.microsoft.com/office/drawing/2014/main" id="{1D368DA7-41AF-303F-B199-3267CD5D8EF7}"/>
              </a:ext>
            </a:extLst>
          </p:cNvPr>
          <p:cNvGrpSpPr>
            <a:grpSpLocks/>
          </p:cNvGrpSpPr>
          <p:nvPr/>
        </p:nvGrpSpPr>
        <p:grpSpPr bwMode="auto">
          <a:xfrm>
            <a:off x="92075" y="212725"/>
            <a:ext cx="1036638" cy="884238"/>
            <a:chOff x="200590" y="418099"/>
            <a:chExt cx="1035539" cy="884136"/>
          </a:xfrm>
        </p:grpSpPr>
        <p:grpSp>
          <p:nvGrpSpPr>
            <p:cNvPr id="21584" name="Group 26">
              <a:extLst>
                <a:ext uri="{FF2B5EF4-FFF2-40B4-BE49-F238E27FC236}">
                  <a16:creationId xmlns:a16="http://schemas.microsoft.com/office/drawing/2014/main" id="{04D1D684-1DB1-5458-9585-2A5734656C35}"/>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D8914F7-67A1-FBDE-E00E-D342DB79D9D6}"/>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1589" name="Group 31">
                <a:extLst>
                  <a:ext uri="{FF2B5EF4-FFF2-40B4-BE49-F238E27FC236}">
                    <a16:creationId xmlns:a16="http://schemas.microsoft.com/office/drawing/2014/main" id="{83627B14-6E93-8B6E-59EA-A3D687B55AE9}"/>
                  </a:ext>
                </a:extLst>
              </p:cNvPr>
              <p:cNvGrpSpPr>
                <a:grpSpLocks/>
              </p:cNvGrpSpPr>
              <p:nvPr/>
            </p:nvGrpSpPr>
            <p:grpSpPr bwMode="auto">
              <a:xfrm>
                <a:off x="1604481" y="615882"/>
                <a:ext cx="886681" cy="461665"/>
                <a:chOff x="1604481" y="615882"/>
                <a:chExt cx="886681" cy="461665"/>
              </a:xfrm>
            </p:grpSpPr>
            <p:sp>
              <p:nvSpPr>
                <p:cNvPr id="21590" name="TextBox 32">
                  <a:extLst>
                    <a:ext uri="{FF2B5EF4-FFF2-40B4-BE49-F238E27FC236}">
                      <a16:creationId xmlns:a16="http://schemas.microsoft.com/office/drawing/2014/main" id="{092579C2-9CDD-0DD5-EBBF-A44224012D9C}"/>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AD83270A-2AE0-47FD-B952-800515CD713A}"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1591" name="TextBox 33">
                  <a:extLst>
                    <a:ext uri="{FF2B5EF4-FFF2-40B4-BE49-F238E27FC236}">
                      <a16:creationId xmlns:a16="http://schemas.microsoft.com/office/drawing/2014/main" id="{432CEDFB-7B09-5844-39ED-B247CBA712A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1585" name="Group 27">
              <a:extLst>
                <a:ext uri="{FF2B5EF4-FFF2-40B4-BE49-F238E27FC236}">
                  <a16:creationId xmlns:a16="http://schemas.microsoft.com/office/drawing/2014/main" id="{171B46AD-E637-E98F-A7B9-4D874FB6BFD2}"/>
                </a:ext>
              </a:extLst>
            </p:cNvPr>
            <p:cNvGrpSpPr>
              <a:grpSpLocks/>
            </p:cNvGrpSpPr>
            <p:nvPr/>
          </p:nvGrpSpPr>
          <p:grpSpPr bwMode="auto">
            <a:xfrm>
              <a:off x="200590" y="843937"/>
              <a:ext cx="1035539" cy="458298"/>
              <a:chOff x="224691" y="1351963"/>
              <a:chExt cx="1035539" cy="458298"/>
            </a:xfrm>
          </p:grpSpPr>
          <p:sp>
            <p:nvSpPr>
              <p:cNvPr id="21586" name="TextBox 28">
                <a:extLst>
                  <a:ext uri="{FF2B5EF4-FFF2-40B4-BE49-F238E27FC236}">
                    <a16:creationId xmlns:a16="http://schemas.microsoft.com/office/drawing/2014/main" id="{690EC87E-9C57-3111-D13F-1339F8B0A966}"/>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1587" name="TextBox 29">
                <a:extLst>
                  <a:ext uri="{FF2B5EF4-FFF2-40B4-BE49-F238E27FC236}">
                    <a16:creationId xmlns:a16="http://schemas.microsoft.com/office/drawing/2014/main" id="{BEFADDAD-0ADD-99F4-0893-02093EB9808A}"/>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1508" name="Titolo 1">
            <a:extLst>
              <a:ext uri="{FF2B5EF4-FFF2-40B4-BE49-F238E27FC236}">
                <a16:creationId xmlns:a16="http://schemas.microsoft.com/office/drawing/2014/main" id="{54180EC7-05E8-C9C1-B5F2-87688BEB36EC}"/>
              </a:ext>
            </a:extLst>
          </p:cNvPr>
          <p:cNvSpPr>
            <a:spLocks noGrp="1"/>
          </p:cNvSpPr>
          <p:nvPr>
            <p:ph type="title"/>
          </p:nvPr>
        </p:nvSpPr>
        <p:spPr>
          <a:xfrm>
            <a:off x="365125" y="1462088"/>
            <a:ext cx="8229600" cy="4657725"/>
          </a:xfrm>
        </p:spPr>
        <p:txBody>
          <a:bodyPr/>
          <a:lstStyle/>
          <a:p>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endParaRPr lang="it-IT" altLang="it-IT" sz="3200"/>
          </a:p>
        </p:txBody>
      </p:sp>
      <p:sp>
        <p:nvSpPr>
          <p:cNvPr id="14" name="Titolo 1">
            <a:extLst>
              <a:ext uri="{FF2B5EF4-FFF2-40B4-BE49-F238E27FC236}">
                <a16:creationId xmlns:a16="http://schemas.microsoft.com/office/drawing/2014/main" id="{11046926-5133-28E3-25BF-5FD3E6DBA98B}"/>
              </a:ext>
            </a:extLst>
          </p:cNvPr>
          <p:cNvSpPr txBox="1">
            <a:spLocks/>
          </p:cNvSpPr>
          <p:nvPr/>
        </p:nvSpPr>
        <p:spPr bwMode="auto">
          <a:xfrm>
            <a:off x="509588" y="476250"/>
            <a:ext cx="8229600" cy="4699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altLang="it-IT" sz="2000" b="1" dirty="0">
                <a:solidFill>
                  <a:srgbClr val="FF0000"/>
                </a:solidFill>
                <a:latin typeface="Cambria" panose="02040503050406030204" pitchFamily="18" charset="0"/>
                <a:ea typeface="Cambria" panose="02040503050406030204" pitchFamily="18" charset="0"/>
              </a:rPr>
              <a:t>Esempio File di Interim</a:t>
            </a:r>
            <a:br>
              <a:rPr lang="it-IT" altLang="it-IT" sz="3600" b="1" dirty="0">
                <a:solidFill>
                  <a:srgbClr val="FF0000"/>
                </a:solidFill>
                <a:latin typeface="Cambria" panose="02040503050406030204" pitchFamily="18" charset="0"/>
                <a:ea typeface="Cambria" panose="02040503050406030204" pitchFamily="18" charset="0"/>
              </a:rPr>
            </a:br>
            <a:endParaRPr lang="it-IT" altLang="it-IT" sz="3600" cap="small" dirty="0">
              <a:solidFill>
                <a:srgbClr val="FF0000"/>
              </a:solidFill>
              <a:latin typeface="Cambria" panose="02040503050406030204" pitchFamily="18" charset="0"/>
              <a:ea typeface="Cambria" panose="02040503050406030204" pitchFamily="18" charset="0"/>
            </a:endParaRPr>
          </a:p>
        </p:txBody>
      </p:sp>
      <p:graphicFrame>
        <p:nvGraphicFramePr>
          <p:cNvPr id="5" name="Tabella 4">
            <a:extLst>
              <a:ext uri="{FF2B5EF4-FFF2-40B4-BE49-F238E27FC236}">
                <a16:creationId xmlns:a16="http://schemas.microsoft.com/office/drawing/2014/main" id="{3D72D646-7612-A701-CD6D-716EEFF5BE74}"/>
              </a:ext>
            </a:extLst>
          </p:cNvPr>
          <p:cNvGraphicFramePr>
            <a:graphicFrameLocks noGrp="1"/>
          </p:cNvGraphicFramePr>
          <p:nvPr>
            <p:extLst>
              <p:ext uri="{D42A27DB-BD31-4B8C-83A1-F6EECF244321}">
                <p14:modId xmlns:p14="http://schemas.microsoft.com/office/powerpoint/2010/main" val="1616571142"/>
              </p:ext>
            </p:extLst>
          </p:nvPr>
        </p:nvGraphicFramePr>
        <p:xfrm>
          <a:off x="654518" y="1177964"/>
          <a:ext cx="7661709" cy="5587888"/>
        </p:xfrm>
        <a:graphic>
          <a:graphicData uri="http://schemas.openxmlformats.org/drawingml/2006/table">
            <a:tbl>
              <a:tblPr>
                <a:tableStyleId>{5C22544A-7EE6-4342-B048-85BDC9FD1C3A}</a:tableStyleId>
              </a:tblPr>
              <a:tblGrid>
                <a:gridCol w="206702">
                  <a:extLst>
                    <a:ext uri="{9D8B030D-6E8A-4147-A177-3AD203B41FA5}">
                      <a16:colId xmlns:a16="http://schemas.microsoft.com/office/drawing/2014/main" val="2424112673"/>
                    </a:ext>
                  </a:extLst>
                </a:gridCol>
                <a:gridCol w="4752019">
                  <a:extLst>
                    <a:ext uri="{9D8B030D-6E8A-4147-A177-3AD203B41FA5}">
                      <a16:colId xmlns:a16="http://schemas.microsoft.com/office/drawing/2014/main" val="3529878157"/>
                    </a:ext>
                  </a:extLst>
                </a:gridCol>
                <a:gridCol w="2702988">
                  <a:extLst>
                    <a:ext uri="{9D8B030D-6E8A-4147-A177-3AD203B41FA5}">
                      <a16:colId xmlns:a16="http://schemas.microsoft.com/office/drawing/2014/main" val="1926393600"/>
                    </a:ext>
                  </a:extLst>
                </a:gridCol>
              </a:tblGrid>
              <a:tr h="142535">
                <a:tc gridSpan="3">
                  <a:txBody>
                    <a:bodyPr/>
                    <a:lstStyle/>
                    <a:p>
                      <a:pPr algn="ctr" fontAlgn="ctr"/>
                      <a:endParaRPr lang="it-IT" sz="900" b="1" i="0" u="none" strike="noStrike" dirty="0">
                        <a:solidFill>
                          <a:srgbClr val="FFFFFF"/>
                        </a:solidFill>
                        <a:effectLst/>
                        <a:highlight>
                          <a:srgbClr val="4F81BC"/>
                        </a:highlight>
                        <a:latin typeface="Cambria" panose="02040503050406030204" pitchFamily="18" charset="0"/>
                      </a:endParaRPr>
                    </a:p>
                  </a:txBody>
                  <a:tcPr marL="3990" marR="3990" marT="399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950918544"/>
                  </a:ext>
                </a:extLst>
              </a:tr>
              <a:tr h="394324">
                <a:tc>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30-nov-23</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119713" marR="3990" marT="3990"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1109596258"/>
                  </a:ext>
                </a:extLst>
              </a:tr>
              <a:tr h="137937">
                <a:tc>
                  <a:txBody>
                    <a:bodyPr/>
                    <a:lstStyle/>
                    <a:p>
                      <a:pPr algn="l" fontAlgn="ctr"/>
                      <a:endParaRPr lang="it-IT" sz="500" b="0" i="0" u="none" strike="noStrike">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Significatività €49.900</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119713" marR="3990" marT="3990"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74925240"/>
                  </a:ext>
                </a:extLst>
              </a:tr>
              <a:tr h="137937">
                <a:tc>
                  <a:txBody>
                    <a:bodyPr/>
                    <a:lstStyle/>
                    <a:p>
                      <a:pPr algn="l" fontAlgn="ctr"/>
                      <a:endParaRPr lang="it-IT" sz="500" b="0" i="0" u="none" strike="noStrike">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ctr" fontAlgn="ctr"/>
                      <a:r>
                        <a:rPr lang="it-IT" sz="900" u="none" strike="noStrike" dirty="0">
                          <a:effectLst/>
                          <a:highlight>
                            <a:srgbClr val="E9ECF4"/>
                          </a:highlight>
                          <a:latin typeface="Cambria" panose="02040503050406030204" pitchFamily="18" charset="0"/>
                          <a:ea typeface="Cambria" panose="02040503050406030204" pitchFamily="18" charset="0"/>
                        </a:rPr>
                        <a:t>CASSA E BANCHE</a:t>
                      </a:r>
                      <a:endParaRPr lang="it-IT" sz="9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Documentazione richiesta</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61629674"/>
                  </a:ext>
                </a:extLst>
              </a:tr>
              <a:tr h="193112">
                <a:tc rowSpan="2">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Effettuazione della conta fisica della cassa alla data di</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dirty="0">
                          <a:effectLst/>
                          <a:highlight>
                            <a:srgbClr val="D0D7E8"/>
                          </a:highlight>
                          <a:latin typeface="Cambria" panose="02040503050406030204" pitchFamily="18" charset="0"/>
                          <a:ea typeface="Cambria" panose="02040503050406030204" pitchFamily="18" charset="0"/>
                        </a:rPr>
                        <a:t>Scheda cassa al 30.11.2023 e al giorno di effettuazione</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1537622975"/>
                  </a:ext>
                </a:extLst>
              </a:tr>
              <a:tr h="197710">
                <a:tc vMerge="1">
                  <a:txBody>
                    <a:bodyPr/>
                    <a:lstStyle/>
                    <a:p>
                      <a:endParaRPr lang="it-IT"/>
                    </a:p>
                  </a:txBody>
                  <a:tcP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effettuazione dell'intervento di interim</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della conta cassa</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1548992001"/>
                  </a:ext>
                </a:extLst>
              </a:tr>
              <a:tr h="197710">
                <a:tc>
                  <a:txBody>
                    <a:bodyPr/>
                    <a:lstStyle/>
                    <a:p>
                      <a:pPr algn="l" fontAlgn="ctr"/>
                      <a:endParaRPr lang="it-IT" sz="500" b="0" i="0" u="none" strike="noStrike">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Verifica di eventuali sospesi di cassa</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582186725"/>
                  </a:ext>
                </a:extLst>
              </a:tr>
              <a:tr h="193112">
                <a:tc rowSpan="2">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Verifica di eventuali anomalie (saldi in avere e pagamento di</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tc rowSpan="2">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3548077147"/>
                  </a:ext>
                </a:extLst>
              </a:tr>
              <a:tr h="137937">
                <a:tc vMerge="1">
                  <a:txBody>
                    <a:bodyPr/>
                    <a:lstStyle/>
                    <a:p>
                      <a:endParaRPr lang="it-IT"/>
                    </a:p>
                  </a:txBody>
                  <a:tcP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somme maggiori di € 2.000)</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tc vMerge="1">
                  <a:txBody>
                    <a:bodyPr/>
                    <a:lstStyle/>
                    <a:p>
                      <a:endParaRPr lang="it-IT"/>
                    </a:p>
                  </a:txBody>
                  <a:tcPr/>
                </a:tc>
                <a:extLst>
                  <a:ext uri="{0D108BD9-81ED-4DB2-BD59-A6C34878D82A}">
                    <a16:rowId xmlns:a16="http://schemas.microsoft.com/office/drawing/2014/main" val="1666920829"/>
                  </a:ext>
                </a:extLst>
              </a:tr>
              <a:tr h="269437">
                <a:tc rowSpan="2">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Verifica dell'esistenza di saldi in valuta estera, delle registrazioni</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rowSpan="2">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2123463674"/>
                  </a:ext>
                </a:extLst>
              </a:tr>
              <a:tr h="294265">
                <a:tc vMerge="1">
                  <a:txBody>
                    <a:bodyPr/>
                    <a:lstStyle/>
                    <a:p>
                      <a:endParaRPr lang="it-IT"/>
                    </a:p>
                  </a:txBody>
                  <a:tcP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contabili e effettuare il conteggio in caso di cassa di valuta estera</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vMerge="1">
                  <a:txBody>
                    <a:bodyPr/>
                    <a:lstStyle/>
                    <a:p>
                      <a:endParaRPr lang="it-IT"/>
                    </a:p>
                  </a:txBody>
                  <a:tcPr/>
                </a:tc>
                <a:extLst>
                  <a:ext uri="{0D108BD9-81ED-4DB2-BD59-A6C34878D82A}">
                    <a16:rowId xmlns:a16="http://schemas.microsoft.com/office/drawing/2014/main" val="863012877"/>
                  </a:ext>
                </a:extLst>
              </a:tr>
              <a:tr h="294265">
                <a:tc>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Dettaglio dei mutui e finanziamenti in essere al 30.11.2023</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4210747046"/>
                  </a:ext>
                </a:extLst>
              </a:tr>
              <a:tr h="289668">
                <a:tc rowSpan="2">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Dettaglio di tutti gli istituti di credito con i quali la Società ha avuto</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rowSpan="2">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3178279857"/>
                  </a:ext>
                </a:extLst>
              </a:tr>
              <a:tr h="197710">
                <a:tc vMerge="1">
                  <a:txBody>
                    <a:bodyPr/>
                    <a:lstStyle/>
                    <a:p>
                      <a:endParaRPr lang="it-IT"/>
                    </a:p>
                  </a:txBody>
                  <a:tcP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rapporti nel corso dell'esercizio 2023</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vMerge="1">
                  <a:txBody>
                    <a:bodyPr/>
                    <a:lstStyle/>
                    <a:p>
                      <a:endParaRPr lang="it-IT"/>
                    </a:p>
                  </a:txBody>
                  <a:tcPr/>
                </a:tc>
                <a:extLst>
                  <a:ext uri="{0D108BD9-81ED-4DB2-BD59-A6C34878D82A}">
                    <a16:rowId xmlns:a16="http://schemas.microsoft.com/office/drawing/2014/main" val="2951262826"/>
                  </a:ext>
                </a:extLst>
              </a:tr>
              <a:tr h="137937">
                <a:tc>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ctr" fontAlgn="ctr"/>
                      <a:r>
                        <a:rPr lang="it-IT" sz="900" u="none" strike="noStrike" dirty="0">
                          <a:effectLst/>
                          <a:highlight>
                            <a:srgbClr val="D0D7E8"/>
                          </a:highlight>
                          <a:latin typeface="Cambria" panose="02040503050406030204" pitchFamily="18" charset="0"/>
                          <a:ea typeface="Cambria" panose="02040503050406030204" pitchFamily="18" charset="0"/>
                        </a:rPr>
                        <a:t>IMMOBILIZZAZIONI</a:t>
                      </a:r>
                      <a:endParaRPr lang="it-IT" sz="9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Documentazione richiesta</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3605661212"/>
                  </a:ext>
                </a:extLst>
              </a:tr>
              <a:tr h="193112">
                <a:tc rowSpan="3">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a:effectLst/>
                          <a:highlight>
                            <a:srgbClr val="E9ECF4"/>
                          </a:highlight>
                          <a:latin typeface="Cambria" panose="02040503050406030204" pitchFamily="18" charset="0"/>
                          <a:ea typeface="Cambria" panose="02040503050406030204" pitchFamily="18" charset="0"/>
                        </a:rPr>
                        <a:t>Documentazione giustificativa relativa agli incrementi e</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1056527857"/>
                  </a:ext>
                </a:extLst>
              </a:tr>
              <a:tr h="887395">
                <a:tc vMerge="1">
                  <a:txBody>
                    <a:bodyPr/>
                    <a:lstStyle/>
                    <a:p>
                      <a:endParaRPr lang="it-IT"/>
                    </a:p>
                  </a:txBody>
                  <a:tcP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incrementi e decrementi dei cespiti avvenuti dal 01/01/2023 alla</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dirty="0">
                          <a:effectLst/>
                          <a:highlight>
                            <a:srgbClr val="E9ECF4"/>
                          </a:highlight>
                          <a:latin typeface="Cambria" panose="02040503050406030204" pitchFamily="18" charset="0"/>
                          <a:ea typeface="Cambria" panose="02040503050406030204" pitchFamily="18" charset="0"/>
                        </a:rPr>
                        <a:t>decrementi dei cespiti avvenuti dal 01/01/2023 alla data di intervento Dettaglio immobilizzazioni in corso al 01/ 01/20XX alla data dell'intervento Dettaglio eventuali immobilizzazioni presso terzi / fornitori / clienti Dettaglio delle immobilizzazioni</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1443031652"/>
                  </a:ext>
                </a:extLst>
              </a:tr>
              <a:tr h="137937">
                <a:tc vMerge="1">
                  <a:txBody>
                    <a:bodyPr/>
                    <a:lstStyle/>
                    <a:p>
                      <a:endParaRPr lang="it-IT"/>
                    </a:p>
                  </a:txBody>
                  <a:tcP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data di intervento</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a:effectLst/>
                          <a:highlight>
                            <a:srgbClr val="E9ECF4"/>
                          </a:highlight>
                          <a:latin typeface="Cambria" panose="02040503050406030204" pitchFamily="18" charset="0"/>
                          <a:ea typeface="Cambria" panose="02040503050406030204" pitchFamily="18" charset="0"/>
                        </a:rPr>
                        <a:t>finanziarie</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1172312665"/>
                  </a:ext>
                </a:extLst>
              </a:tr>
              <a:tr h="137937">
                <a:tc>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PARTECIPAZIONI</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dirty="0">
                          <a:effectLst/>
                          <a:highlight>
                            <a:srgbClr val="D0D7E8"/>
                          </a:highlight>
                          <a:latin typeface="Cambria" panose="02040503050406030204" pitchFamily="18" charset="0"/>
                          <a:ea typeface="Cambria" panose="02040503050406030204" pitchFamily="18" charset="0"/>
                        </a:rPr>
                        <a:t>Documentazione richiesta</a:t>
                      </a:r>
                      <a:endParaRPr lang="it-IT" sz="9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2050982230"/>
                  </a:ext>
                </a:extLst>
              </a:tr>
              <a:tr h="197710">
                <a:tc>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Non sono previsti interventi in fase di interim</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dirty="0">
                          <a:effectLst/>
                          <a:highlight>
                            <a:srgbClr val="E9ECF4"/>
                          </a:highlight>
                          <a:latin typeface="Cambria" panose="02040503050406030204" pitchFamily="18" charset="0"/>
                          <a:ea typeface="Cambria" panose="02040503050406030204" pitchFamily="18" charset="0"/>
                        </a:rPr>
                        <a:t>///</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437522241"/>
                  </a:ext>
                </a:extLst>
              </a:tr>
              <a:tr h="137937">
                <a:tc>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MAGAZZINO</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dirty="0">
                          <a:effectLst/>
                          <a:highlight>
                            <a:srgbClr val="D0D7E8"/>
                          </a:highlight>
                          <a:latin typeface="Cambria" panose="02040503050406030204" pitchFamily="18" charset="0"/>
                          <a:ea typeface="Cambria" panose="02040503050406030204" pitchFamily="18" charset="0"/>
                        </a:rPr>
                        <a:t>Documentazione richiesta</a:t>
                      </a:r>
                      <a:endParaRPr lang="it-IT" sz="9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3063176915"/>
                  </a:ext>
                </a:extLst>
              </a:tr>
              <a:tr h="294265">
                <a:tc>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Tabulato di magazzino al 30/11/2023 e alla data di intervento</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tc>
                  <a:txBody>
                    <a:bodyPr/>
                    <a:lstStyle/>
                    <a:p>
                      <a:pPr algn="ctr" fontAlgn="ctr"/>
                      <a:r>
                        <a:rPr lang="it-IT" sz="900" u="none" strike="noStrike" dirty="0">
                          <a:effectLst/>
                          <a:highlight>
                            <a:srgbClr val="E9ECF4"/>
                          </a:highlight>
                          <a:latin typeface="Cambria" panose="02040503050406030204" pitchFamily="18" charset="0"/>
                          <a:ea typeface="Cambria" panose="02040503050406030204" pitchFamily="18" charset="0"/>
                        </a:rPr>
                        <a:t>In formato </a:t>
                      </a:r>
                      <a:r>
                        <a:rPr lang="it-IT" sz="900" u="none" strike="noStrike" dirty="0" err="1">
                          <a:effectLst/>
                          <a:highlight>
                            <a:srgbClr val="E9ECF4"/>
                          </a:highlight>
                          <a:latin typeface="Cambria" panose="02040503050406030204" pitchFamily="18" charset="0"/>
                          <a:ea typeface="Cambria" panose="02040503050406030204" pitchFamily="18" charset="0"/>
                        </a:rPr>
                        <a:t>excel</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990" marR="3990" marT="3990" marB="0" anchor="ctr"/>
                </a:tc>
                <a:extLst>
                  <a:ext uri="{0D108BD9-81ED-4DB2-BD59-A6C34878D82A}">
                    <a16:rowId xmlns:a16="http://schemas.microsoft.com/office/drawing/2014/main" val="3607385847"/>
                  </a:ext>
                </a:extLst>
              </a:tr>
              <a:tr h="269437">
                <a:tc>
                  <a:txBody>
                    <a:bodyPr/>
                    <a:lstStyle/>
                    <a:p>
                      <a:pPr algn="l" fontAlgn="ctr"/>
                      <a:endParaRPr lang="it-IT" sz="500" b="0" i="0" u="none" strike="noStrike" dirty="0">
                        <a:solidFill>
                          <a:srgbClr val="000000"/>
                        </a:solidFill>
                        <a:effectLst/>
                        <a:highlight>
                          <a:srgbClr val="4F81BC"/>
                        </a:highlight>
                        <a:latin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Inventario fisico di magazzino</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990" marR="3990" marT="3990"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Pianificazione data dell'inventario di magazzino a campione</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59857" marR="3990" marT="3990" marB="0" anchor="ctr"/>
                </a:tc>
                <a:extLst>
                  <a:ext uri="{0D108BD9-81ED-4DB2-BD59-A6C34878D82A}">
                    <a16:rowId xmlns:a16="http://schemas.microsoft.com/office/drawing/2014/main" val="2682917363"/>
                  </a:ext>
                </a:extLst>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1C007FA-C263-6C5C-4DE8-07D844B92F25}"/>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87747" name="Group 25">
            <a:extLst>
              <a:ext uri="{FF2B5EF4-FFF2-40B4-BE49-F238E27FC236}">
                <a16:creationId xmlns:a16="http://schemas.microsoft.com/office/drawing/2014/main" id="{8A12B1DE-BAD8-0B07-95B7-541393F8E318}"/>
              </a:ext>
            </a:extLst>
          </p:cNvPr>
          <p:cNvGrpSpPr>
            <a:grpSpLocks/>
          </p:cNvGrpSpPr>
          <p:nvPr/>
        </p:nvGrpSpPr>
        <p:grpSpPr bwMode="auto">
          <a:xfrm>
            <a:off x="92075" y="188843"/>
            <a:ext cx="1384300" cy="883445"/>
            <a:chOff x="200590" y="418099"/>
            <a:chExt cx="1035539" cy="884453"/>
          </a:xfrm>
        </p:grpSpPr>
        <p:grpSp>
          <p:nvGrpSpPr>
            <p:cNvPr id="287751" name="Group 26">
              <a:extLst>
                <a:ext uri="{FF2B5EF4-FFF2-40B4-BE49-F238E27FC236}">
                  <a16:creationId xmlns:a16="http://schemas.microsoft.com/office/drawing/2014/main" id="{B5DC1D9E-2344-1B09-C4FE-F0DBB43C122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69D9AC9-6547-C0E9-0BA7-43BE7178875A}"/>
                  </a:ext>
                </a:extLst>
              </p:cNvPr>
              <p:cNvSpPr/>
              <p:nvPr/>
            </p:nvSpPr>
            <p:spPr>
              <a:xfrm>
                <a:off x="1587768" y="662989"/>
                <a:ext cx="895409" cy="393983"/>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87756" name="Group 31">
                <a:extLst>
                  <a:ext uri="{FF2B5EF4-FFF2-40B4-BE49-F238E27FC236}">
                    <a16:creationId xmlns:a16="http://schemas.microsoft.com/office/drawing/2014/main" id="{330D9673-A79B-2E04-09DF-A3EBDB681E7A}"/>
                  </a:ext>
                </a:extLst>
              </p:cNvPr>
              <p:cNvGrpSpPr>
                <a:grpSpLocks/>
              </p:cNvGrpSpPr>
              <p:nvPr/>
            </p:nvGrpSpPr>
            <p:grpSpPr bwMode="auto">
              <a:xfrm>
                <a:off x="1604481" y="615882"/>
                <a:ext cx="886681" cy="461665"/>
                <a:chOff x="1604481" y="615882"/>
                <a:chExt cx="886681" cy="461665"/>
              </a:xfrm>
            </p:grpSpPr>
            <p:sp>
              <p:nvSpPr>
                <p:cNvPr id="287757" name="TextBox 32">
                  <a:extLst>
                    <a:ext uri="{FF2B5EF4-FFF2-40B4-BE49-F238E27FC236}">
                      <a16:creationId xmlns:a16="http://schemas.microsoft.com/office/drawing/2014/main" id="{E26A42C4-42DB-E601-C33F-194C47E9FC02}"/>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EDD06E4-5B3B-4148-BB7E-586061DE4A9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87758" name="TextBox 33">
                  <a:extLst>
                    <a:ext uri="{FF2B5EF4-FFF2-40B4-BE49-F238E27FC236}">
                      <a16:creationId xmlns:a16="http://schemas.microsoft.com/office/drawing/2014/main" id="{53CD073C-4436-42D2-8A53-EEC8BDA14D46}"/>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87752" name="Group 27">
              <a:extLst>
                <a:ext uri="{FF2B5EF4-FFF2-40B4-BE49-F238E27FC236}">
                  <a16:creationId xmlns:a16="http://schemas.microsoft.com/office/drawing/2014/main" id="{76EE5369-DAC5-3CDE-76CF-8FCD13336EB9}"/>
                </a:ext>
              </a:extLst>
            </p:cNvPr>
            <p:cNvGrpSpPr>
              <a:grpSpLocks/>
            </p:cNvGrpSpPr>
            <p:nvPr/>
          </p:nvGrpSpPr>
          <p:grpSpPr bwMode="auto">
            <a:xfrm>
              <a:off x="200590" y="843937"/>
              <a:ext cx="1035539" cy="458615"/>
              <a:chOff x="224691" y="1351963"/>
              <a:chExt cx="1035539" cy="458615"/>
            </a:xfrm>
          </p:grpSpPr>
          <p:sp>
            <p:nvSpPr>
              <p:cNvPr id="287753" name="TextBox 28">
                <a:extLst>
                  <a:ext uri="{FF2B5EF4-FFF2-40B4-BE49-F238E27FC236}">
                    <a16:creationId xmlns:a16="http://schemas.microsoft.com/office/drawing/2014/main" id="{4A79648A-9A14-6B95-A3AC-F9CDB0EFB529}"/>
                  </a:ext>
                </a:extLst>
              </p:cNvPr>
              <p:cNvSpPr txBox="1">
                <a:spLocks noChangeArrowheads="1"/>
              </p:cNvSpPr>
              <p:nvPr/>
            </p:nvSpPr>
            <p:spPr bwMode="auto">
              <a:xfrm>
                <a:off x="224691" y="1351963"/>
                <a:ext cx="1035539" cy="2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87754" name="TextBox 29">
                <a:extLst>
                  <a:ext uri="{FF2B5EF4-FFF2-40B4-BE49-F238E27FC236}">
                    <a16:creationId xmlns:a16="http://schemas.microsoft.com/office/drawing/2014/main" id="{0E7CCCA8-0ACD-BDC6-4DE6-1FA503C6BF44}"/>
                  </a:ext>
                </a:extLst>
              </p:cNvPr>
              <p:cNvSpPr txBox="1">
                <a:spLocks noChangeArrowheads="1"/>
              </p:cNvSpPr>
              <p:nvPr/>
            </p:nvSpPr>
            <p:spPr bwMode="auto">
              <a:xfrm>
                <a:off x="224691" y="1533263"/>
                <a:ext cx="1035539" cy="2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87748" name="Titolo 2">
            <a:extLst>
              <a:ext uri="{FF2B5EF4-FFF2-40B4-BE49-F238E27FC236}">
                <a16:creationId xmlns:a16="http://schemas.microsoft.com/office/drawing/2014/main" id="{D59B65B3-2A1B-E30A-106E-838448B9BACB}"/>
              </a:ext>
            </a:extLst>
          </p:cNvPr>
          <p:cNvSpPr>
            <a:spLocks noGrp="1"/>
          </p:cNvSpPr>
          <p:nvPr>
            <p:ph type="title"/>
          </p:nvPr>
        </p:nvSpPr>
        <p:spPr>
          <a:xfrm>
            <a:off x="611188" y="1685925"/>
            <a:ext cx="7896225" cy="4876800"/>
          </a:xfrm>
        </p:spPr>
        <p:txBody>
          <a:bodyPr/>
          <a:lstStyle/>
          <a:p>
            <a:pPr algn="l">
              <a:lnSpc>
                <a:spcPct val="150000"/>
              </a:lnSpc>
            </a:pPr>
            <a:r>
              <a:rPr lang="it-IT" altLang="it-IT" sz="1600" b="1">
                <a:solidFill>
                  <a:srgbClr val="FF0000"/>
                </a:solidFill>
              </a:rPr>
              <a:t>	</a:t>
            </a:r>
            <a:br>
              <a:rPr lang="it-IT" altLang="it-IT" sz="1600" b="1">
                <a:solidFill>
                  <a:srgbClr val="FF0000"/>
                </a:solidFill>
              </a:rPr>
            </a:br>
            <a:br>
              <a:rPr lang="it-IT" altLang="it-IT" sz="1600"/>
            </a:br>
            <a:br>
              <a:rPr lang="it-IT" altLang="it-IT" sz="1600"/>
            </a:br>
            <a:br>
              <a:rPr lang="it-IT" altLang="it-IT" sz="1600"/>
            </a:br>
            <a:br>
              <a:rPr lang="it-IT" altLang="it-IT" sz="1600"/>
            </a:br>
            <a:br>
              <a:rPr lang="it-IT" altLang="it-IT" sz="1600"/>
            </a:br>
            <a:endParaRPr lang="it-IT" altLang="it-IT" sz="1600"/>
          </a:p>
        </p:txBody>
      </p:sp>
      <p:sp>
        <p:nvSpPr>
          <p:cNvPr id="287749" name="Rettangolo 16">
            <a:extLst>
              <a:ext uri="{FF2B5EF4-FFF2-40B4-BE49-F238E27FC236}">
                <a16:creationId xmlns:a16="http://schemas.microsoft.com/office/drawing/2014/main" id="{A2FAD6A4-120B-1642-E276-2735D110FC63}"/>
              </a:ext>
            </a:extLst>
          </p:cNvPr>
          <p:cNvSpPr>
            <a:spLocks noChangeArrowheads="1"/>
          </p:cNvSpPr>
          <p:nvPr/>
        </p:nvSpPr>
        <p:spPr bwMode="auto">
          <a:xfrm>
            <a:off x="738188" y="1169988"/>
            <a:ext cx="762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 </a:t>
            </a:r>
            <a:r>
              <a:rPr lang="it-IT" altLang="it-IT" sz="2000" b="1" dirty="0">
                <a:solidFill>
                  <a:srgbClr val="FF0000"/>
                </a:solidFill>
                <a:latin typeface="Cambria" panose="02040503050406030204" pitchFamily="18" charset="0"/>
                <a:ea typeface="Cambria" panose="02040503050406030204" pitchFamily="18" charset="0"/>
              </a:rPr>
              <a:t>MODULO ABI REV – CONFERMA ESTERNA ISA ITALIA 505 – ISTITUTI DI CREDITO</a:t>
            </a:r>
            <a:endParaRPr lang="it-IT" altLang="it-IT" sz="2000" dirty="0">
              <a:latin typeface="Cambria" panose="02040503050406030204" pitchFamily="18" charset="0"/>
              <a:ea typeface="Cambria" panose="02040503050406030204" pitchFamily="18" charset="0"/>
            </a:endParaRPr>
          </a:p>
        </p:txBody>
      </p:sp>
      <p:pic>
        <p:nvPicPr>
          <p:cNvPr id="287750" name="Immagine 14">
            <a:extLst>
              <a:ext uri="{FF2B5EF4-FFF2-40B4-BE49-F238E27FC236}">
                <a16:creationId xmlns:a16="http://schemas.microsoft.com/office/drawing/2014/main" id="{6AD6DB99-217C-BE62-AF6E-121572E80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1836738"/>
            <a:ext cx="9083675"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AC9ABD4-2B2E-4E1C-E896-D6C240F08E8E}"/>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89795" name="Group 25">
            <a:extLst>
              <a:ext uri="{FF2B5EF4-FFF2-40B4-BE49-F238E27FC236}">
                <a16:creationId xmlns:a16="http://schemas.microsoft.com/office/drawing/2014/main" id="{CF6ADF20-1F16-0CDF-9828-19CD3B480276}"/>
              </a:ext>
            </a:extLst>
          </p:cNvPr>
          <p:cNvGrpSpPr>
            <a:grpSpLocks/>
          </p:cNvGrpSpPr>
          <p:nvPr/>
        </p:nvGrpSpPr>
        <p:grpSpPr bwMode="auto">
          <a:xfrm>
            <a:off x="92075" y="295276"/>
            <a:ext cx="1439863" cy="815978"/>
            <a:chOff x="200590" y="418099"/>
            <a:chExt cx="1035539" cy="919164"/>
          </a:xfrm>
        </p:grpSpPr>
        <p:grpSp>
          <p:nvGrpSpPr>
            <p:cNvPr id="289799" name="Group 26">
              <a:extLst>
                <a:ext uri="{FF2B5EF4-FFF2-40B4-BE49-F238E27FC236}">
                  <a16:creationId xmlns:a16="http://schemas.microsoft.com/office/drawing/2014/main" id="{BAEAC7DD-B2E3-2232-0A61-426A2041BA6B}"/>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965D401-7B42-624F-6E43-E04D3B777633}"/>
                  </a:ext>
                </a:extLst>
              </p:cNvPr>
              <p:cNvSpPr/>
              <p:nvPr/>
            </p:nvSpPr>
            <p:spPr>
              <a:xfrm>
                <a:off x="1587535" y="661642"/>
                <a:ext cx="895107" cy="394411"/>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89804" name="Group 31">
                <a:extLst>
                  <a:ext uri="{FF2B5EF4-FFF2-40B4-BE49-F238E27FC236}">
                    <a16:creationId xmlns:a16="http://schemas.microsoft.com/office/drawing/2014/main" id="{BA95F91A-16D6-0EC2-0B5B-F13E3119A899}"/>
                  </a:ext>
                </a:extLst>
              </p:cNvPr>
              <p:cNvGrpSpPr>
                <a:grpSpLocks/>
              </p:cNvGrpSpPr>
              <p:nvPr/>
            </p:nvGrpSpPr>
            <p:grpSpPr bwMode="auto">
              <a:xfrm>
                <a:off x="1604481" y="615882"/>
                <a:ext cx="886681" cy="461665"/>
                <a:chOff x="1604481" y="615882"/>
                <a:chExt cx="886681" cy="461665"/>
              </a:xfrm>
            </p:grpSpPr>
            <p:sp>
              <p:nvSpPr>
                <p:cNvPr id="289805" name="TextBox 32">
                  <a:extLst>
                    <a:ext uri="{FF2B5EF4-FFF2-40B4-BE49-F238E27FC236}">
                      <a16:creationId xmlns:a16="http://schemas.microsoft.com/office/drawing/2014/main" id="{6AD9BB8B-6824-99FC-9540-BB62EDF87150}"/>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FE47F9F3-3E59-470F-B305-364DB2D8BDD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89806" name="TextBox 33">
                  <a:extLst>
                    <a:ext uri="{FF2B5EF4-FFF2-40B4-BE49-F238E27FC236}">
                      <a16:creationId xmlns:a16="http://schemas.microsoft.com/office/drawing/2014/main" id="{9381185E-E8FD-2A81-3CE6-D245008854E6}"/>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89800" name="Group 27">
              <a:extLst>
                <a:ext uri="{FF2B5EF4-FFF2-40B4-BE49-F238E27FC236}">
                  <a16:creationId xmlns:a16="http://schemas.microsoft.com/office/drawing/2014/main" id="{367C8D96-6038-9D70-35E5-D5F08358A9ED}"/>
                </a:ext>
              </a:extLst>
            </p:cNvPr>
            <p:cNvGrpSpPr>
              <a:grpSpLocks/>
            </p:cNvGrpSpPr>
            <p:nvPr/>
          </p:nvGrpSpPr>
          <p:grpSpPr bwMode="auto">
            <a:xfrm>
              <a:off x="200590" y="843937"/>
              <a:ext cx="1035539" cy="493326"/>
              <a:chOff x="224691" y="1351963"/>
              <a:chExt cx="1035539" cy="493326"/>
            </a:xfrm>
          </p:grpSpPr>
          <p:sp>
            <p:nvSpPr>
              <p:cNvPr id="289801" name="TextBox 28">
                <a:extLst>
                  <a:ext uri="{FF2B5EF4-FFF2-40B4-BE49-F238E27FC236}">
                    <a16:creationId xmlns:a16="http://schemas.microsoft.com/office/drawing/2014/main" id="{04C69263-F87E-81A0-CFFD-AB8BEA901403}"/>
                  </a:ext>
                </a:extLst>
              </p:cNvPr>
              <p:cNvSpPr txBox="1">
                <a:spLocks noChangeArrowheads="1"/>
              </p:cNvSpPr>
              <p:nvPr/>
            </p:nvSpPr>
            <p:spPr bwMode="auto">
              <a:xfrm>
                <a:off x="224691" y="1351963"/>
                <a:ext cx="1035539" cy="29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89802" name="TextBox 29">
                <a:extLst>
                  <a:ext uri="{FF2B5EF4-FFF2-40B4-BE49-F238E27FC236}">
                    <a16:creationId xmlns:a16="http://schemas.microsoft.com/office/drawing/2014/main" id="{AD00C8B5-F049-31BF-A7DA-4FFC1123908F}"/>
                  </a:ext>
                </a:extLst>
              </p:cNvPr>
              <p:cNvSpPr txBox="1">
                <a:spLocks noChangeArrowheads="1"/>
              </p:cNvSpPr>
              <p:nvPr/>
            </p:nvSpPr>
            <p:spPr bwMode="auto">
              <a:xfrm>
                <a:off x="224691" y="1533262"/>
                <a:ext cx="1035539" cy="3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89796" name="Titolo 2">
            <a:extLst>
              <a:ext uri="{FF2B5EF4-FFF2-40B4-BE49-F238E27FC236}">
                <a16:creationId xmlns:a16="http://schemas.microsoft.com/office/drawing/2014/main" id="{FD31129C-E4D9-9349-501B-E9D8E91B2732}"/>
              </a:ext>
            </a:extLst>
          </p:cNvPr>
          <p:cNvSpPr>
            <a:spLocks noGrp="1"/>
          </p:cNvSpPr>
          <p:nvPr>
            <p:ph type="title"/>
          </p:nvPr>
        </p:nvSpPr>
        <p:spPr>
          <a:xfrm>
            <a:off x="611188" y="1685925"/>
            <a:ext cx="7896225" cy="4876800"/>
          </a:xfrm>
        </p:spPr>
        <p:txBody>
          <a:bodyPr/>
          <a:lstStyle/>
          <a:p>
            <a:pPr algn="l">
              <a:lnSpc>
                <a:spcPct val="150000"/>
              </a:lnSpc>
            </a:pPr>
            <a:r>
              <a:rPr lang="it-IT" altLang="it-IT" sz="1600" b="1">
                <a:solidFill>
                  <a:srgbClr val="FF0000"/>
                </a:solidFill>
              </a:rPr>
              <a:t>	</a:t>
            </a:r>
            <a:br>
              <a:rPr lang="it-IT" altLang="it-IT" sz="1600" b="1">
                <a:solidFill>
                  <a:srgbClr val="FF0000"/>
                </a:solidFill>
              </a:rPr>
            </a:br>
            <a:br>
              <a:rPr lang="it-IT" altLang="it-IT" sz="1600"/>
            </a:br>
            <a:br>
              <a:rPr lang="it-IT" altLang="it-IT" sz="1600"/>
            </a:br>
            <a:br>
              <a:rPr lang="it-IT" altLang="it-IT" sz="1600"/>
            </a:br>
            <a:br>
              <a:rPr lang="it-IT" altLang="it-IT" sz="1600"/>
            </a:br>
            <a:br>
              <a:rPr lang="it-IT" altLang="it-IT" sz="1600"/>
            </a:br>
            <a:endParaRPr lang="it-IT" altLang="it-IT" sz="1600"/>
          </a:p>
        </p:txBody>
      </p:sp>
      <p:sp>
        <p:nvSpPr>
          <p:cNvPr id="289797" name="Rettangolo 16">
            <a:extLst>
              <a:ext uri="{FF2B5EF4-FFF2-40B4-BE49-F238E27FC236}">
                <a16:creationId xmlns:a16="http://schemas.microsoft.com/office/drawing/2014/main" id="{99AC8551-2075-50A4-6D9E-625E294E49E2}"/>
              </a:ext>
            </a:extLst>
          </p:cNvPr>
          <p:cNvSpPr>
            <a:spLocks noChangeArrowheads="1"/>
          </p:cNvSpPr>
          <p:nvPr/>
        </p:nvSpPr>
        <p:spPr bwMode="auto">
          <a:xfrm>
            <a:off x="738188" y="1173163"/>
            <a:ext cx="762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 </a:t>
            </a:r>
            <a:r>
              <a:rPr lang="it-IT" altLang="it-IT" sz="2000" b="1" dirty="0">
                <a:solidFill>
                  <a:srgbClr val="FF0000"/>
                </a:solidFill>
                <a:latin typeface="Cambria" panose="02040503050406030204" pitchFamily="18" charset="0"/>
                <a:ea typeface="Cambria" panose="02040503050406030204" pitchFamily="18" charset="0"/>
              </a:rPr>
              <a:t>MODULO ABI REV – CONFERMA ESTERNA ISA ITALIA 505 – ISTITUTI DI CREDITO</a:t>
            </a:r>
            <a:endParaRPr lang="it-IT" altLang="it-IT" sz="2000" dirty="0">
              <a:latin typeface="Cambria" panose="02040503050406030204" pitchFamily="18" charset="0"/>
              <a:ea typeface="Cambria" panose="02040503050406030204" pitchFamily="18" charset="0"/>
            </a:endParaRPr>
          </a:p>
        </p:txBody>
      </p:sp>
      <p:pic>
        <p:nvPicPr>
          <p:cNvPr id="289798" name="Immagine 13">
            <a:extLst>
              <a:ext uri="{FF2B5EF4-FFF2-40B4-BE49-F238E27FC236}">
                <a16:creationId xmlns:a16="http://schemas.microsoft.com/office/drawing/2014/main" id="{937C38EC-64C9-C69C-77E5-2085EE266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87525"/>
            <a:ext cx="91440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7433430-0C34-300F-4966-A9676F5A248E}"/>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91843" name="Group 25">
            <a:extLst>
              <a:ext uri="{FF2B5EF4-FFF2-40B4-BE49-F238E27FC236}">
                <a16:creationId xmlns:a16="http://schemas.microsoft.com/office/drawing/2014/main" id="{C54BDCD4-5050-2309-1305-C88AF66876E1}"/>
              </a:ext>
            </a:extLst>
          </p:cNvPr>
          <p:cNvGrpSpPr>
            <a:grpSpLocks/>
          </p:cNvGrpSpPr>
          <p:nvPr/>
        </p:nvGrpSpPr>
        <p:grpSpPr bwMode="auto">
          <a:xfrm>
            <a:off x="92075" y="295275"/>
            <a:ext cx="1670050" cy="822988"/>
            <a:chOff x="200590" y="418099"/>
            <a:chExt cx="1035539" cy="915158"/>
          </a:xfrm>
        </p:grpSpPr>
        <p:grpSp>
          <p:nvGrpSpPr>
            <p:cNvPr id="291847" name="Group 26">
              <a:extLst>
                <a:ext uri="{FF2B5EF4-FFF2-40B4-BE49-F238E27FC236}">
                  <a16:creationId xmlns:a16="http://schemas.microsoft.com/office/drawing/2014/main" id="{7F72CDB5-7242-9FBB-B72F-DB99EF97F18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184D6160-D90F-C481-1E40-D6AE6788F451}"/>
                  </a:ext>
                </a:extLst>
              </p:cNvPr>
              <p:cNvSpPr/>
              <p:nvPr/>
            </p:nvSpPr>
            <p:spPr>
              <a:xfrm>
                <a:off x="1587578" y="661284"/>
                <a:ext cx="895761" cy="394810"/>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91852" name="Group 31">
                <a:extLst>
                  <a:ext uri="{FF2B5EF4-FFF2-40B4-BE49-F238E27FC236}">
                    <a16:creationId xmlns:a16="http://schemas.microsoft.com/office/drawing/2014/main" id="{500C4D2E-E216-CC31-FA97-829EA3A9A1BA}"/>
                  </a:ext>
                </a:extLst>
              </p:cNvPr>
              <p:cNvGrpSpPr>
                <a:grpSpLocks/>
              </p:cNvGrpSpPr>
              <p:nvPr/>
            </p:nvGrpSpPr>
            <p:grpSpPr bwMode="auto">
              <a:xfrm>
                <a:off x="1604481" y="615882"/>
                <a:ext cx="886681" cy="461665"/>
                <a:chOff x="1604481" y="615882"/>
                <a:chExt cx="886681" cy="461665"/>
              </a:xfrm>
            </p:grpSpPr>
            <p:sp>
              <p:nvSpPr>
                <p:cNvPr id="291853" name="TextBox 32">
                  <a:extLst>
                    <a:ext uri="{FF2B5EF4-FFF2-40B4-BE49-F238E27FC236}">
                      <a16:creationId xmlns:a16="http://schemas.microsoft.com/office/drawing/2014/main" id="{9E3206A3-721F-2142-0414-4240BC7C918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033EE9F-73D5-42FB-ABD7-03DC7EB28C2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91854" name="TextBox 33">
                  <a:extLst>
                    <a:ext uri="{FF2B5EF4-FFF2-40B4-BE49-F238E27FC236}">
                      <a16:creationId xmlns:a16="http://schemas.microsoft.com/office/drawing/2014/main" id="{AC6663E4-43CE-A65D-2686-D659AAD70510}"/>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91848" name="Group 27">
              <a:extLst>
                <a:ext uri="{FF2B5EF4-FFF2-40B4-BE49-F238E27FC236}">
                  <a16:creationId xmlns:a16="http://schemas.microsoft.com/office/drawing/2014/main" id="{8975F6EC-9095-C92F-2A50-1B65EFC0C370}"/>
                </a:ext>
              </a:extLst>
            </p:cNvPr>
            <p:cNvGrpSpPr>
              <a:grpSpLocks/>
            </p:cNvGrpSpPr>
            <p:nvPr/>
          </p:nvGrpSpPr>
          <p:grpSpPr bwMode="auto">
            <a:xfrm>
              <a:off x="200590" y="843937"/>
              <a:ext cx="1035539" cy="489320"/>
              <a:chOff x="224691" y="1351963"/>
              <a:chExt cx="1035539" cy="489320"/>
            </a:xfrm>
          </p:grpSpPr>
          <p:sp>
            <p:nvSpPr>
              <p:cNvPr id="291849" name="TextBox 28">
                <a:extLst>
                  <a:ext uri="{FF2B5EF4-FFF2-40B4-BE49-F238E27FC236}">
                    <a16:creationId xmlns:a16="http://schemas.microsoft.com/office/drawing/2014/main" id="{3DFCEBA3-854C-5286-340D-BDE434409AA5}"/>
                  </a:ext>
                </a:extLst>
              </p:cNvPr>
              <p:cNvSpPr txBox="1">
                <a:spLocks noChangeArrowheads="1"/>
              </p:cNvSpPr>
              <p:nvPr/>
            </p:nvSpPr>
            <p:spPr bwMode="auto">
              <a:xfrm>
                <a:off x="224691" y="1351963"/>
                <a:ext cx="1035539" cy="29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91850" name="TextBox 29">
                <a:extLst>
                  <a:ext uri="{FF2B5EF4-FFF2-40B4-BE49-F238E27FC236}">
                    <a16:creationId xmlns:a16="http://schemas.microsoft.com/office/drawing/2014/main" id="{36EE1039-1803-A8E6-7EBD-55E1C8C56F84}"/>
                  </a:ext>
                </a:extLst>
              </p:cNvPr>
              <p:cNvSpPr txBox="1">
                <a:spLocks noChangeArrowheads="1"/>
              </p:cNvSpPr>
              <p:nvPr/>
            </p:nvSpPr>
            <p:spPr bwMode="auto">
              <a:xfrm>
                <a:off x="224691" y="1533262"/>
                <a:ext cx="1035539" cy="30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91844" name="Titolo 2">
            <a:extLst>
              <a:ext uri="{FF2B5EF4-FFF2-40B4-BE49-F238E27FC236}">
                <a16:creationId xmlns:a16="http://schemas.microsoft.com/office/drawing/2014/main" id="{2FE3F858-3D83-80AB-E90E-C73390513E3C}"/>
              </a:ext>
            </a:extLst>
          </p:cNvPr>
          <p:cNvSpPr>
            <a:spLocks noGrp="1"/>
          </p:cNvSpPr>
          <p:nvPr>
            <p:ph type="title"/>
          </p:nvPr>
        </p:nvSpPr>
        <p:spPr>
          <a:xfrm>
            <a:off x="611188" y="1685925"/>
            <a:ext cx="7896225" cy="4876800"/>
          </a:xfrm>
        </p:spPr>
        <p:txBody>
          <a:bodyPr/>
          <a:lstStyle/>
          <a:p>
            <a:pPr algn="l">
              <a:lnSpc>
                <a:spcPct val="150000"/>
              </a:lnSpc>
            </a:pPr>
            <a:r>
              <a:rPr lang="it-IT" altLang="it-IT" sz="1600" b="1">
                <a:solidFill>
                  <a:srgbClr val="FF0000"/>
                </a:solidFill>
              </a:rPr>
              <a:t>	</a:t>
            </a:r>
            <a:br>
              <a:rPr lang="it-IT" altLang="it-IT" sz="1600" b="1">
                <a:solidFill>
                  <a:srgbClr val="FF0000"/>
                </a:solidFill>
              </a:rPr>
            </a:br>
            <a:br>
              <a:rPr lang="it-IT" altLang="it-IT" sz="1600"/>
            </a:br>
            <a:br>
              <a:rPr lang="it-IT" altLang="it-IT" sz="1600"/>
            </a:br>
            <a:br>
              <a:rPr lang="it-IT" altLang="it-IT" sz="1600"/>
            </a:br>
            <a:br>
              <a:rPr lang="it-IT" altLang="it-IT" sz="1600"/>
            </a:br>
            <a:br>
              <a:rPr lang="it-IT" altLang="it-IT" sz="1600"/>
            </a:br>
            <a:endParaRPr lang="it-IT" altLang="it-IT" sz="1600"/>
          </a:p>
        </p:txBody>
      </p:sp>
      <p:sp>
        <p:nvSpPr>
          <p:cNvPr id="291845" name="Rettangolo 16">
            <a:extLst>
              <a:ext uri="{FF2B5EF4-FFF2-40B4-BE49-F238E27FC236}">
                <a16:creationId xmlns:a16="http://schemas.microsoft.com/office/drawing/2014/main" id="{A9387701-796B-AC23-A09D-D43E3A5912C6}"/>
              </a:ext>
            </a:extLst>
          </p:cNvPr>
          <p:cNvSpPr>
            <a:spLocks noChangeArrowheads="1"/>
          </p:cNvSpPr>
          <p:nvPr/>
        </p:nvSpPr>
        <p:spPr bwMode="auto">
          <a:xfrm>
            <a:off x="744538" y="1062038"/>
            <a:ext cx="762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 </a:t>
            </a:r>
            <a:r>
              <a:rPr lang="it-IT" altLang="it-IT" sz="2000" b="1" dirty="0">
                <a:solidFill>
                  <a:srgbClr val="FF0000"/>
                </a:solidFill>
                <a:latin typeface="Cambria" panose="02040503050406030204" pitchFamily="18" charset="0"/>
                <a:ea typeface="Cambria" panose="02040503050406030204" pitchFamily="18" charset="0"/>
              </a:rPr>
              <a:t>MODULO ABI REV – CONFERMA ESTERNA ISA ITALIA 505 – ISTITUTI DI CREDITO</a:t>
            </a:r>
            <a:endParaRPr lang="it-IT" altLang="it-IT" sz="2000" dirty="0">
              <a:latin typeface="Cambria" panose="02040503050406030204" pitchFamily="18" charset="0"/>
              <a:ea typeface="Cambria" panose="02040503050406030204" pitchFamily="18" charset="0"/>
            </a:endParaRPr>
          </a:p>
        </p:txBody>
      </p:sp>
      <p:pic>
        <p:nvPicPr>
          <p:cNvPr id="291846" name="Immagine 13">
            <a:extLst>
              <a:ext uri="{FF2B5EF4-FFF2-40B4-BE49-F238E27FC236}">
                <a16:creationId xmlns:a16="http://schemas.microsoft.com/office/drawing/2014/main" id="{65EA771D-C21C-B99D-D1A7-050B7EA6D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685925"/>
            <a:ext cx="91440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09EDF40-33FE-789A-4F82-B4CEF071ED4C}"/>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93891" name="Group 25">
            <a:extLst>
              <a:ext uri="{FF2B5EF4-FFF2-40B4-BE49-F238E27FC236}">
                <a16:creationId xmlns:a16="http://schemas.microsoft.com/office/drawing/2014/main" id="{EAB824F5-CF1B-A1D4-C1A1-1449AC0AA956}"/>
              </a:ext>
            </a:extLst>
          </p:cNvPr>
          <p:cNvGrpSpPr>
            <a:grpSpLocks/>
          </p:cNvGrpSpPr>
          <p:nvPr/>
        </p:nvGrpSpPr>
        <p:grpSpPr bwMode="auto">
          <a:xfrm>
            <a:off x="92075" y="461963"/>
            <a:ext cx="1516063" cy="1038225"/>
            <a:chOff x="200590" y="418099"/>
            <a:chExt cx="1035539" cy="827839"/>
          </a:xfrm>
        </p:grpSpPr>
        <p:grpSp>
          <p:nvGrpSpPr>
            <p:cNvPr id="293895" name="Group 26">
              <a:extLst>
                <a:ext uri="{FF2B5EF4-FFF2-40B4-BE49-F238E27FC236}">
                  <a16:creationId xmlns:a16="http://schemas.microsoft.com/office/drawing/2014/main" id="{73CC1FA6-ADC0-7115-AE73-28ED47DB0A7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77BD3BE-60BE-7810-0F7A-CCAC491A3FF5}"/>
                  </a:ext>
                </a:extLst>
              </p:cNvPr>
              <p:cNvSpPr/>
              <p:nvPr/>
            </p:nvSpPr>
            <p:spPr>
              <a:xfrm>
                <a:off x="1587924" y="661451"/>
                <a:ext cx="894575" cy="394932"/>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93900" name="Group 31">
                <a:extLst>
                  <a:ext uri="{FF2B5EF4-FFF2-40B4-BE49-F238E27FC236}">
                    <a16:creationId xmlns:a16="http://schemas.microsoft.com/office/drawing/2014/main" id="{0BC72357-C44F-983B-610E-B56012AC11FC}"/>
                  </a:ext>
                </a:extLst>
              </p:cNvPr>
              <p:cNvGrpSpPr>
                <a:grpSpLocks/>
              </p:cNvGrpSpPr>
              <p:nvPr/>
            </p:nvGrpSpPr>
            <p:grpSpPr bwMode="auto">
              <a:xfrm>
                <a:off x="1604481" y="615882"/>
                <a:ext cx="886681" cy="461665"/>
                <a:chOff x="1604481" y="615882"/>
                <a:chExt cx="886681" cy="461665"/>
              </a:xfrm>
            </p:grpSpPr>
            <p:sp>
              <p:nvSpPr>
                <p:cNvPr id="293901" name="TextBox 32">
                  <a:extLst>
                    <a:ext uri="{FF2B5EF4-FFF2-40B4-BE49-F238E27FC236}">
                      <a16:creationId xmlns:a16="http://schemas.microsoft.com/office/drawing/2014/main" id="{C88A4190-2E57-1A96-150A-AFDA8052BF5B}"/>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A604516-651D-41B1-97FF-047F73D532C5}"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93902" name="TextBox 33">
                  <a:extLst>
                    <a:ext uri="{FF2B5EF4-FFF2-40B4-BE49-F238E27FC236}">
                      <a16:creationId xmlns:a16="http://schemas.microsoft.com/office/drawing/2014/main" id="{C8AB901E-8146-A8BC-C7F4-D6F4B7467889}"/>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93896" name="Group 27">
              <a:extLst>
                <a:ext uri="{FF2B5EF4-FFF2-40B4-BE49-F238E27FC236}">
                  <a16:creationId xmlns:a16="http://schemas.microsoft.com/office/drawing/2014/main" id="{4E8E7CA5-56B8-DC6E-6345-723DC3CBE483}"/>
                </a:ext>
              </a:extLst>
            </p:cNvPr>
            <p:cNvGrpSpPr>
              <a:grpSpLocks/>
            </p:cNvGrpSpPr>
            <p:nvPr/>
          </p:nvGrpSpPr>
          <p:grpSpPr bwMode="auto">
            <a:xfrm>
              <a:off x="200590" y="843937"/>
              <a:ext cx="1035539" cy="402001"/>
              <a:chOff x="224691" y="1351963"/>
              <a:chExt cx="1035539" cy="402001"/>
            </a:xfrm>
          </p:grpSpPr>
          <p:sp>
            <p:nvSpPr>
              <p:cNvPr id="293897" name="TextBox 28">
                <a:extLst>
                  <a:ext uri="{FF2B5EF4-FFF2-40B4-BE49-F238E27FC236}">
                    <a16:creationId xmlns:a16="http://schemas.microsoft.com/office/drawing/2014/main" id="{EC2CB192-414F-89C0-6B91-0DDA23FB70D1}"/>
                  </a:ext>
                </a:extLst>
              </p:cNvPr>
              <p:cNvSpPr txBox="1">
                <a:spLocks noChangeArrowheads="1"/>
              </p:cNvSpPr>
              <p:nvPr/>
            </p:nvSpPr>
            <p:spPr bwMode="auto">
              <a:xfrm>
                <a:off x="224691" y="1351963"/>
                <a:ext cx="1035539" cy="20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93898" name="TextBox 29">
                <a:extLst>
                  <a:ext uri="{FF2B5EF4-FFF2-40B4-BE49-F238E27FC236}">
                    <a16:creationId xmlns:a16="http://schemas.microsoft.com/office/drawing/2014/main" id="{694BD45E-ECAB-FEBF-54F6-04F79B273C25}"/>
                  </a:ext>
                </a:extLst>
              </p:cNvPr>
              <p:cNvSpPr txBox="1">
                <a:spLocks noChangeArrowheads="1"/>
              </p:cNvSpPr>
              <p:nvPr/>
            </p:nvSpPr>
            <p:spPr bwMode="auto">
              <a:xfrm>
                <a:off x="224691" y="1533262"/>
                <a:ext cx="1035539" cy="22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93892" name="Titolo 2">
            <a:extLst>
              <a:ext uri="{FF2B5EF4-FFF2-40B4-BE49-F238E27FC236}">
                <a16:creationId xmlns:a16="http://schemas.microsoft.com/office/drawing/2014/main" id="{4848327D-441D-10E4-20FF-8BBD2CC2B66A}"/>
              </a:ext>
            </a:extLst>
          </p:cNvPr>
          <p:cNvSpPr>
            <a:spLocks noGrp="1"/>
          </p:cNvSpPr>
          <p:nvPr>
            <p:ph type="title"/>
          </p:nvPr>
        </p:nvSpPr>
        <p:spPr>
          <a:xfrm>
            <a:off x="611188" y="1685925"/>
            <a:ext cx="7896225" cy="4876800"/>
          </a:xfrm>
        </p:spPr>
        <p:txBody>
          <a:bodyPr/>
          <a:lstStyle/>
          <a:p>
            <a:pPr algn="l">
              <a:lnSpc>
                <a:spcPct val="150000"/>
              </a:lnSpc>
            </a:pPr>
            <a:r>
              <a:rPr lang="it-IT" altLang="it-IT" sz="1600" b="1">
                <a:solidFill>
                  <a:srgbClr val="FF0000"/>
                </a:solidFill>
              </a:rPr>
              <a:t>	</a:t>
            </a:r>
            <a:br>
              <a:rPr lang="it-IT" altLang="it-IT" sz="1600" b="1">
                <a:solidFill>
                  <a:srgbClr val="FF0000"/>
                </a:solidFill>
              </a:rPr>
            </a:br>
            <a:br>
              <a:rPr lang="it-IT" altLang="it-IT" sz="1600"/>
            </a:br>
            <a:br>
              <a:rPr lang="it-IT" altLang="it-IT" sz="1600"/>
            </a:br>
            <a:br>
              <a:rPr lang="it-IT" altLang="it-IT" sz="1600"/>
            </a:br>
            <a:br>
              <a:rPr lang="it-IT" altLang="it-IT" sz="1600"/>
            </a:br>
            <a:br>
              <a:rPr lang="it-IT" altLang="it-IT" sz="1600"/>
            </a:br>
            <a:endParaRPr lang="it-IT" altLang="it-IT" sz="1600"/>
          </a:p>
        </p:txBody>
      </p:sp>
      <p:sp>
        <p:nvSpPr>
          <p:cNvPr id="293893" name="Rettangolo 16">
            <a:extLst>
              <a:ext uri="{FF2B5EF4-FFF2-40B4-BE49-F238E27FC236}">
                <a16:creationId xmlns:a16="http://schemas.microsoft.com/office/drawing/2014/main" id="{30444FC4-2D57-174C-02D5-2E425C2DE1B5}"/>
              </a:ext>
            </a:extLst>
          </p:cNvPr>
          <p:cNvSpPr>
            <a:spLocks noChangeArrowheads="1"/>
          </p:cNvSpPr>
          <p:nvPr/>
        </p:nvSpPr>
        <p:spPr bwMode="auto">
          <a:xfrm>
            <a:off x="760413" y="1206500"/>
            <a:ext cx="762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 </a:t>
            </a:r>
            <a:r>
              <a:rPr lang="it-IT" altLang="it-IT" sz="2000" b="1" dirty="0">
                <a:solidFill>
                  <a:srgbClr val="FF0000"/>
                </a:solidFill>
                <a:latin typeface="Cambria" panose="02040503050406030204" pitchFamily="18" charset="0"/>
                <a:ea typeface="Cambria" panose="02040503050406030204" pitchFamily="18" charset="0"/>
              </a:rPr>
              <a:t>MODULO ABI REV – CONFERMA ESTERNA ISA ITALIA 505 – ISTITUTI DI CREDITO</a:t>
            </a:r>
            <a:endParaRPr lang="it-IT" altLang="it-IT" sz="2000" dirty="0">
              <a:latin typeface="Cambria" panose="02040503050406030204" pitchFamily="18" charset="0"/>
              <a:ea typeface="Cambria" panose="02040503050406030204" pitchFamily="18" charset="0"/>
            </a:endParaRPr>
          </a:p>
        </p:txBody>
      </p:sp>
      <p:pic>
        <p:nvPicPr>
          <p:cNvPr id="293894" name="Immagine 14">
            <a:extLst>
              <a:ext uri="{FF2B5EF4-FFF2-40B4-BE49-F238E27FC236}">
                <a16:creationId xmlns:a16="http://schemas.microsoft.com/office/drawing/2014/main" id="{87E8C792-7EAC-B6B1-28A3-C64EE254E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1500"/>
            <a:ext cx="9144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BDDB359-D0DF-F352-7E7B-EA4E0D67BCD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95939" name="Group 25">
            <a:extLst>
              <a:ext uri="{FF2B5EF4-FFF2-40B4-BE49-F238E27FC236}">
                <a16:creationId xmlns:a16="http://schemas.microsoft.com/office/drawing/2014/main" id="{E7C12CCD-0C30-86BA-6DDF-3E0B4A31EE2C}"/>
              </a:ext>
            </a:extLst>
          </p:cNvPr>
          <p:cNvGrpSpPr>
            <a:grpSpLocks/>
          </p:cNvGrpSpPr>
          <p:nvPr/>
        </p:nvGrpSpPr>
        <p:grpSpPr bwMode="auto">
          <a:xfrm>
            <a:off x="92075" y="165100"/>
            <a:ext cx="1527175" cy="931863"/>
            <a:chOff x="200590" y="418099"/>
            <a:chExt cx="1035539" cy="884136"/>
          </a:xfrm>
        </p:grpSpPr>
        <p:grpSp>
          <p:nvGrpSpPr>
            <p:cNvPr id="295943" name="Group 26">
              <a:extLst>
                <a:ext uri="{FF2B5EF4-FFF2-40B4-BE49-F238E27FC236}">
                  <a16:creationId xmlns:a16="http://schemas.microsoft.com/office/drawing/2014/main" id="{A3CBAD55-60D4-11E6-2BB3-506C48C5EB1B}"/>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ECB21907-7E79-B49A-5A4B-01A8882289DC}"/>
                  </a:ext>
                </a:extLst>
              </p:cNvPr>
              <p:cNvSpPr/>
              <p:nvPr/>
            </p:nvSpPr>
            <p:spPr>
              <a:xfrm>
                <a:off x="1587664" y="662575"/>
                <a:ext cx="894525" cy="393116"/>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95948" name="Group 31">
                <a:extLst>
                  <a:ext uri="{FF2B5EF4-FFF2-40B4-BE49-F238E27FC236}">
                    <a16:creationId xmlns:a16="http://schemas.microsoft.com/office/drawing/2014/main" id="{9DCBC0B2-99A4-5A6B-0965-D937521D9C66}"/>
                  </a:ext>
                </a:extLst>
              </p:cNvPr>
              <p:cNvGrpSpPr>
                <a:grpSpLocks/>
              </p:cNvGrpSpPr>
              <p:nvPr/>
            </p:nvGrpSpPr>
            <p:grpSpPr bwMode="auto">
              <a:xfrm>
                <a:off x="1604481" y="615882"/>
                <a:ext cx="886681" cy="461665"/>
                <a:chOff x="1604481" y="615882"/>
                <a:chExt cx="886681" cy="461665"/>
              </a:xfrm>
            </p:grpSpPr>
            <p:sp>
              <p:nvSpPr>
                <p:cNvPr id="295949" name="TextBox 32">
                  <a:extLst>
                    <a:ext uri="{FF2B5EF4-FFF2-40B4-BE49-F238E27FC236}">
                      <a16:creationId xmlns:a16="http://schemas.microsoft.com/office/drawing/2014/main" id="{FDF1D66A-A1BF-159C-C53E-4B9691CD173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3685E1-3FFA-4D00-8DBB-B31C50E13BFA}"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95950" name="TextBox 33">
                  <a:extLst>
                    <a:ext uri="{FF2B5EF4-FFF2-40B4-BE49-F238E27FC236}">
                      <a16:creationId xmlns:a16="http://schemas.microsoft.com/office/drawing/2014/main" id="{E49F788C-0957-AEED-69A7-D69A8A6CE68E}"/>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95944" name="Group 27">
              <a:extLst>
                <a:ext uri="{FF2B5EF4-FFF2-40B4-BE49-F238E27FC236}">
                  <a16:creationId xmlns:a16="http://schemas.microsoft.com/office/drawing/2014/main" id="{DD7599FF-2ECC-2562-0FAA-320DA8013517}"/>
                </a:ext>
              </a:extLst>
            </p:cNvPr>
            <p:cNvGrpSpPr>
              <a:grpSpLocks/>
            </p:cNvGrpSpPr>
            <p:nvPr/>
          </p:nvGrpSpPr>
          <p:grpSpPr bwMode="auto">
            <a:xfrm>
              <a:off x="200590" y="843937"/>
              <a:ext cx="1035539" cy="458298"/>
              <a:chOff x="224691" y="1351963"/>
              <a:chExt cx="1035539" cy="458298"/>
            </a:xfrm>
          </p:grpSpPr>
          <p:sp>
            <p:nvSpPr>
              <p:cNvPr id="295945" name="TextBox 28">
                <a:extLst>
                  <a:ext uri="{FF2B5EF4-FFF2-40B4-BE49-F238E27FC236}">
                    <a16:creationId xmlns:a16="http://schemas.microsoft.com/office/drawing/2014/main" id="{27136190-8A28-A27B-D160-7A5D2D561853}"/>
                  </a:ext>
                </a:extLst>
              </p:cNvPr>
              <p:cNvSpPr txBox="1">
                <a:spLocks noChangeArrowheads="1"/>
              </p:cNvSpPr>
              <p:nvPr/>
            </p:nvSpPr>
            <p:spPr bwMode="auto">
              <a:xfrm>
                <a:off x="224691" y="1351963"/>
                <a:ext cx="1035539" cy="24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r>
                  <a:rPr lang="en-US" altLang="it-IT" sz="1100" dirty="0">
                    <a:solidFill>
                      <a:srgbClr val="D8414C"/>
                    </a:solidFill>
                    <a:latin typeface="Arial Narrow" panose="020B0606020202030204" pitchFamily="34" charset="0"/>
                  </a:rPr>
                  <a:t>  2024</a:t>
                </a:r>
              </a:p>
            </p:txBody>
          </p:sp>
          <p:sp>
            <p:nvSpPr>
              <p:cNvPr id="295946" name="TextBox 29">
                <a:extLst>
                  <a:ext uri="{FF2B5EF4-FFF2-40B4-BE49-F238E27FC236}">
                    <a16:creationId xmlns:a16="http://schemas.microsoft.com/office/drawing/2014/main" id="{34A0F806-3689-8C4B-8FAE-3CA6253F2C0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a:latin typeface="Arial" panose="020B0604020202020204" pitchFamily="34" charset="0"/>
                    <a:cs typeface="Arial" panose="020B0604020202020204" pitchFamily="34" charset="0"/>
                  </a:rPr>
                  <a:t>2021</a:t>
                </a:r>
              </a:p>
            </p:txBody>
          </p:sp>
        </p:grpSp>
      </p:grpSp>
      <p:sp>
        <p:nvSpPr>
          <p:cNvPr id="295940" name="Titolo 2">
            <a:extLst>
              <a:ext uri="{FF2B5EF4-FFF2-40B4-BE49-F238E27FC236}">
                <a16:creationId xmlns:a16="http://schemas.microsoft.com/office/drawing/2014/main" id="{B0E2FB59-48D4-F3A0-7F25-6979FEDE3633}"/>
              </a:ext>
            </a:extLst>
          </p:cNvPr>
          <p:cNvSpPr>
            <a:spLocks noGrp="1"/>
          </p:cNvSpPr>
          <p:nvPr>
            <p:ph type="title"/>
          </p:nvPr>
        </p:nvSpPr>
        <p:spPr>
          <a:xfrm>
            <a:off x="611188" y="1685925"/>
            <a:ext cx="7896225" cy="4876800"/>
          </a:xfrm>
        </p:spPr>
        <p:txBody>
          <a:bodyPr/>
          <a:lstStyle/>
          <a:p>
            <a:pPr algn="l">
              <a:lnSpc>
                <a:spcPct val="150000"/>
              </a:lnSpc>
            </a:pPr>
            <a:r>
              <a:rPr lang="it-IT" altLang="it-IT" sz="1600" b="1">
                <a:solidFill>
                  <a:srgbClr val="FF0000"/>
                </a:solidFill>
              </a:rPr>
              <a:t>	</a:t>
            </a:r>
            <a:br>
              <a:rPr lang="it-IT" altLang="it-IT" sz="1600" b="1">
                <a:solidFill>
                  <a:srgbClr val="FF0000"/>
                </a:solidFill>
              </a:rPr>
            </a:br>
            <a:br>
              <a:rPr lang="it-IT" altLang="it-IT" sz="1600"/>
            </a:br>
            <a:br>
              <a:rPr lang="it-IT" altLang="it-IT" sz="1600"/>
            </a:br>
            <a:br>
              <a:rPr lang="it-IT" altLang="it-IT" sz="1600"/>
            </a:br>
            <a:br>
              <a:rPr lang="it-IT" altLang="it-IT" sz="1600"/>
            </a:br>
            <a:br>
              <a:rPr lang="it-IT" altLang="it-IT" sz="1600"/>
            </a:br>
            <a:endParaRPr lang="it-IT" altLang="it-IT" sz="1600"/>
          </a:p>
        </p:txBody>
      </p:sp>
      <p:sp>
        <p:nvSpPr>
          <p:cNvPr id="295941" name="Rettangolo 16">
            <a:extLst>
              <a:ext uri="{FF2B5EF4-FFF2-40B4-BE49-F238E27FC236}">
                <a16:creationId xmlns:a16="http://schemas.microsoft.com/office/drawing/2014/main" id="{B74AE1C8-11FF-331C-229B-2AC950B621FD}"/>
              </a:ext>
            </a:extLst>
          </p:cNvPr>
          <p:cNvSpPr>
            <a:spLocks noChangeArrowheads="1"/>
          </p:cNvSpPr>
          <p:nvPr/>
        </p:nvSpPr>
        <p:spPr bwMode="auto">
          <a:xfrm>
            <a:off x="676275" y="944563"/>
            <a:ext cx="7629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600" b="1" u="sng">
                <a:solidFill>
                  <a:srgbClr val="FF0000"/>
                </a:solidFill>
              </a:rPr>
              <a:t>Procedure di revisione </a:t>
            </a:r>
            <a:r>
              <a:rPr lang="it-IT" altLang="it-IT" sz="1600" b="1">
                <a:solidFill>
                  <a:srgbClr val="FF0000"/>
                </a:solidFill>
              </a:rPr>
              <a:t>MODULO ABI REV – CONFERMA ESTERNA ISA ITALIA 505 – ISTITUTI DI CREDITO</a:t>
            </a:r>
            <a:endParaRPr lang="it-IT" altLang="it-IT" sz="1600"/>
          </a:p>
        </p:txBody>
      </p:sp>
      <p:pic>
        <p:nvPicPr>
          <p:cNvPr id="295942" name="Immagine 1">
            <a:extLst>
              <a:ext uri="{FF2B5EF4-FFF2-40B4-BE49-F238E27FC236}">
                <a16:creationId xmlns:a16="http://schemas.microsoft.com/office/drawing/2014/main" id="{00962292-2DD4-CBEB-6690-483A6ED38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3438"/>
            <a:ext cx="9144000"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FC01CC6-B4D1-83E6-021D-7913A62E9B7B}"/>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97987" name="Group 25">
            <a:extLst>
              <a:ext uri="{FF2B5EF4-FFF2-40B4-BE49-F238E27FC236}">
                <a16:creationId xmlns:a16="http://schemas.microsoft.com/office/drawing/2014/main" id="{9ADEB334-989A-F51B-402F-9C0E10BA8A5A}"/>
              </a:ext>
            </a:extLst>
          </p:cNvPr>
          <p:cNvGrpSpPr>
            <a:grpSpLocks/>
          </p:cNvGrpSpPr>
          <p:nvPr/>
        </p:nvGrpSpPr>
        <p:grpSpPr bwMode="auto">
          <a:xfrm>
            <a:off x="190500" y="150813"/>
            <a:ext cx="2492375" cy="677862"/>
            <a:chOff x="200590" y="418099"/>
            <a:chExt cx="1505050" cy="747149"/>
          </a:xfrm>
        </p:grpSpPr>
        <p:grpSp>
          <p:nvGrpSpPr>
            <p:cNvPr id="297991" name="Group 26">
              <a:extLst>
                <a:ext uri="{FF2B5EF4-FFF2-40B4-BE49-F238E27FC236}">
                  <a16:creationId xmlns:a16="http://schemas.microsoft.com/office/drawing/2014/main" id="{29120BCC-1070-4CF0-6B88-5FBA23B8FCCE}"/>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FA6EA4EA-43D6-ABE8-0512-D434F0F08064}"/>
                  </a:ext>
                </a:extLst>
              </p:cNvPr>
              <p:cNvSpPr/>
              <p:nvPr/>
            </p:nvSpPr>
            <p:spPr>
              <a:xfrm>
                <a:off x="1587611" y="661376"/>
                <a:ext cx="896320" cy="393697"/>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97996" name="Group 31">
                <a:extLst>
                  <a:ext uri="{FF2B5EF4-FFF2-40B4-BE49-F238E27FC236}">
                    <a16:creationId xmlns:a16="http://schemas.microsoft.com/office/drawing/2014/main" id="{F8F25A0E-DAAE-350F-A233-1E5BA65E9141}"/>
                  </a:ext>
                </a:extLst>
              </p:cNvPr>
              <p:cNvGrpSpPr>
                <a:grpSpLocks/>
              </p:cNvGrpSpPr>
              <p:nvPr/>
            </p:nvGrpSpPr>
            <p:grpSpPr bwMode="auto">
              <a:xfrm>
                <a:off x="1604481" y="615882"/>
                <a:ext cx="886681" cy="461665"/>
                <a:chOff x="1604481" y="615882"/>
                <a:chExt cx="886681" cy="461665"/>
              </a:xfrm>
            </p:grpSpPr>
            <p:sp>
              <p:nvSpPr>
                <p:cNvPr id="297997" name="TextBox 32">
                  <a:extLst>
                    <a:ext uri="{FF2B5EF4-FFF2-40B4-BE49-F238E27FC236}">
                      <a16:creationId xmlns:a16="http://schemas.microsoft.com/office/drawing/2014/main" id="{D8771D14-D19F-269E-694F-34BB7045DB70}"/>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17BF7344-5474-4BF1-8AEC-7BB99AF283D0}"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97998" name="TextBox 33">
                  <a:extLst>
                    <a:ext uri="{FF2B5EF4-FFF2-40B4-BE49-F238E27FC236}">
                      <a16:creationId xmlns:a16="http://schemas.microsoft.com/office/drawing/2014/main" id="{8D5BC11D-E4EE-BD3E-1EC0-5A21847F539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97992" name="Group 27">
              <a:extLst>
                <a:ext uri="{FF2B5EF4-FFF2-40B4-BE49-F238E27FC236}">
                  <a16:creationId xmlns:a16="http://schemas.microsoft.com/office/drawing/2014/main" id="{765E9266-16DB-8886-CB3B-3F7A78ACB96A}"/>
                </a:ext>
              </a:extLst>
            </p:cNvPr>
            <p:cNvGrpSpPr>
              <a:grpSpLocks/>
            </p:cNvGrpSpPr>
            <p:nvPr/>
          </p:nvGrpSpPr>
          <p:grpSpPr bwMode="auto">
            <a:xfrm>
              <a:off x="200590" y="843937"/>
              <a:ext cx="1505050" cy="321311"/>
              <a:chOff x="224691" y="1351963"/>
              <a:chExt cx="1505050" cy="321311"/>
            </a:xfrm>
          </p:grpSpPr>
          <p:sp>
            <p:nvSpPr>
              <p:cNvPr id="297993" name="TextBox 28">
                <a:extLst>
                  <a:ext uri="{FF2B5EF4-FFF2-40B4-BE49-F238E27FC236}">
                    <a16:creationId xmlns:a16="http://schemas.microsoft.com/office/drawing/2014/main" id="{5991CF32-C654-E38D-8BBE-293526A41F3F}"/>
                  </a:ext>
                </a:extLst>
              </p:cNvPr>
              <p:cNvSpPr txBox="1">
                <a:spLocks noChangeArrowheads="1"/>
              </p:cNvSpPr>
              <p:nvPr/>
            </p:nvSpPr>
            <p:spPr bwMode="auto">
              <a:xfrm>
                <a:off x="224691" y="1351963"/>
                <a:ext cx="1035539" cy="28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97994" name="TextBox 29">
                <a:extLst>
                  <a:ext uri="{FF2B5EF4-FFF2-40B4-BE49-F238E27FC236}">
                    <a16:creationId xmlns:a16="http://schemas.microsoft.com/office/drawing/2014/main" id="{CE1A1ED3-6E0A-BE29-44D1-D52CA05C0468}"/>
                  </a:ext>
                </a:extLst>
              </p:cNvPr>
              <p:cNvSpPr txBox="1">
                <a:spLocks noChangeArrowheads="1"/>
              </p:cNvSpPr>
              <p:nvPr/>
            </p:nvSpPr>
            <p:spPr bwMode="auto">
              <a:xfrm>
                <a:off x="694202" y="1367788"/>
                <a:ext cx="1035539" cy="30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97988" name="Titolo 2">
            <a:extLst>
              <a:ext uri="{FF2B5EF4-FFF2-40B4-BE49-F238E27FC236}">
                <a16:creationId xmlns:a16="http://schemas.microsoft.com/office/drawing/2014/main" id="{4D95772A-EFE7-3363-1C2A-1060AFBA9FCF}"/>
              </a:ext>
            </a:extLst>
          </p:cNvPr>
          <p:cNvSpPr>
            <a:spLocks noGrp="1"/>
          </p:cNvSpPr>
          <p:nvPr>
            <p:ph type="title"/>
          </p:nvPr>
        </p:nvSpPr>
        <p:spPr>
          <a:xfrm>
            <a:off x="611188" y="1685925"/>
            <a:ext cx="7896225" cy="4876800"/>
          </a:xfrm>
        </p:spPr>
        <p:txBody>
          <a:bodyPr/>
          <a:lstStyle/>
          <a:p>
            <a:pPr algn="l">
              <a:lnSpc>
                <a:spcPct val="150000"/>
              </a:lnSpc>
            </a:pPr>
            <a:r>
              <a:rPr lang="it-IT" altLang="it-IT" sz="1600" b="1">
                <a:solidFill>
                  <a:srgbClr val="FF0000"/>
                </a:solidFill>
              </a:rPr>
              <a:t>	</a:t>
            </a:r>
            <a:br>
              <a:rPr lang="it-IT" altLang="it-IT" sz="1600" b="1">
                <a:solidFill>
                  <a:srgbClr val="FF0000"/>
                </a:solidFill>
              </a:rPr>
            </a:br>
            <a:br>
              <a:rPr lang="it-IT" altLang="it-IT" sz="1600"/>
            </a:br>
            <a:br>
              <a:rPr lang="it-IT" altLang="it-IT" sz="1600"/>
            </a:br>
            <a:br>
              <a:rPr lang="it-IT" altLang="it-IT" sz="1600"/>
            </a:br>
            <a:br>
              <a:rPr lang="it-IT" altLang="it-IT" sz="1600"/>
            </a:br>
            <a:br>
              <a:rPr lang="it-IT" altLang="it-IT" sz="1600"/>
            </a:br>
            <a:endParaRPr lang="it-IT" altLang="it-IT" sz="1600"/>
          </a:p>
        </p:txBody>
      </p:sp>
      <p:sp>
        <p:nvSpPr>
          <p:cNvPr id="297989" name="Rettangolo 16">
            <a:extLst>
              <a:ext uri="{FF2B5EF4-FFF2-40B4-BE49-F238E27FC236}">
                <a16:creationId xmlns:a16="http://schemas.microsoft.com/office/drawing/2014/main" id="{C77CBC9B-0464-FAE3-7CD6-5113DAF5FFE6}"/>
              </a:ext>
            </a:extLst>
          </p:cNvPr>
          <p:cNvSpPr>
            <a:spLocks noChangeArrowheads="1"/>
          </p:cNvSpPr>
          <p:nvPr/>
        </p:nvSpPr>
        <p:spPr bwMode="auto">
          <a:xfrm>
            <a:off x="760413" y="1206500"/>
            <a:ext cx="7629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600" b="1" u="sng">
                <a:solidFill>
                  <a:srgbClr val="FF0000"/>
                </a:solidFill>
              </a:rPr>
              <a:t>Procedure di revisione </a:t>
            </a:r>
            <a:r>
              <a:rPr lang="it-IT" altLang="it-IT" sz="1600" b="1">
                <a:solidFill>
                  <a:srgbClr val="FF0000"/>
                </a:solidFill>
              </a:rPr>
              <a:t>MODULO ABI REV – CONFERMA ESTERNA ISA ITALIA 505 – ISTITUTI DI CREDITO</a:t>
            </a:r>
            <a:endParaRPr lang="it-IT" altLang="it-IT" sz="1600"/>
          </a:p>
        </p:txBody>
      </p:sp>
      <p:pic>
        <p:nvPicPr>
          <p:cNvPr id="297990" name="Immagine 1">
            <a:extLst>
              <a:ext uri="{FF2B5EF4-FFF2-40B4-BE49-F238E27FC236}">
                <a16:creationId xmlns:a16="http://schemas.microsoft.com/office/drawing/2014/main" id="{A182384B-343D-6ADE-AC75-A19A356C2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877888"/>
            <a:ext cx="9170988" cy="598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DF8520E-D067-0A1E-A6CA-533C63477BBD}"/>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00035" name="Group 25">
            <a:extLst>
              <a:ext uri="{FF2B5EF4-FFF2-40B4-BE49-F238E27FC236}">
                <a16:creationId xmlns:a16="http://schemas.microsoft.com/office/drawing/2014/main" id="{2F8DD3C5-833C-FB51-018B-5FE71F6E6818}"/>
              </a:ext>
            </a:extLst>
          </p:cNvPr>
          <p:cNvGrpSpPr>
            <a:grpSpLocks/>
          </p:cNvGrpSpPr>
          <p:nvPr/>
        </p:nvGrpSpPr>
        <p:grpSpPr bwMode="auto">
          <a:xfrm>
            <a:off x="192088" y="247650"/>
            <a:ext cx="1712912" cy="785813"/>
            <a:chOff x="200590" y="418099"/>
            <a:chExt cx="1035539" cy="937321"/>
          </a:xfrm>
        </p:grpSpPr>
        <p:grpSp>
          <p:nvGrpSpPr>
            <p:cNvPr id="300038" name="Group 26">
              <a:extLst>
                <a:ext uri="{FF2B5EF4-FFF2-40B4-BE49-F238E27FC236}">
                  <a16:creationId xmlns:a16="http://schemas.microsoft.com/office/drawing/2014/main" id="{68E6A7CE-16E1-F27B-8CD5-12163B485325}"/>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4EA051C-5319-5B60-76DD-560F9CF26CC1}"/>
                  </a:ext>
                </a:extLst>
              </p:cNvPr>
              <p:cNvSpPr/>
              <p:nvPr/>
            </p:nvSpPr>
            <p:spPr>
              <a:xfrm>
                <a:off x="1588610" y="661328"/>
                <a:ext cx="893500" cy="393864"/>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00043" name="Group 31">
                <a:extLst>
                  <a:ext uri="{FF2B5EF4-FFF2-40B4-BE49-F238E27FC236}">
                    <a16:creationId xmlns:a16="http://schemas.microsoft.com/office/drawing/2014/main" id="{2FA0BB07-BB6A-52DE-F2BE-191ABC9FDFCB}"/>
                  </a:ext>
                </a:extLst>
              </p:cNvPr>
              <p:cNvGrpSpPr>
                <a:grpSpLocks/>
              </p:cNvGrpSpPr>
              <p:nvPr/>
            </p:nvGrpSpPr>
            <p:grpSpPr bwMode="auto">
              <a:xfrm>
                <a:off x="1604481" y="615882"/>
                <a:ext cx="886681" cy="461665"/>
                <a:chOff x="1604481" y="615882"/>
                <a:chExt cx="886681" cy="461665"/>
              </a:xfrm>
            </p:grpSpPr>
            <p:sp>
              <p:nvSpPr>
                <p:cNvPr id="300044" name="TextBox 32">
                  <a:extLst>
                    <a:ext uri="{FF2B5EF4-FFF2-40B4-BE49-F238E27FC236}">
                      <a16:creationId xmlns:a16="http://schemas.microsoft.com/office/drawing/2014/main" id="{6D7B0C3A-987A-F36E-0881-40EE3BA2C03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D35F83E-9BD3-48F4-9E8A-07A88D92EB97}"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00045" name="TextBox 33">
                  <a:extLst>
                    <a:ext uri="{FF2B5EF4-FFF2-40B4-BE49-F238E27FC236}">
                      <a16:creationId xmlns:a16="http://schemas.microsoft.com/office/drawing/2014/main" id="{0C6DC03A-79B0-3B68-6E29-12C62EE1EA4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00039" name="Group 27">
              <a:extLst>
                <a:ext uri="{FF2B5EF4-FFF2-40B4-BE49-F238E27FC236}">
                  <a16:creationId xmlns:a16="http://schemas.microsoft.com/office/drawing/2014/main" id="{EBDB44A1-9F71-1E9B-4F88-74BF3B6E5B02}"/>
                </a:ext>
              </a:extLst>
            </p:cNvPr>
            <p:cNvGrpSpPr>
              <a:grpSpLocks/>
            </p:cNvGrpSpPr>
            <p:nvPr/>
          </p:nvGrpSpPr>
          <p:grpSpPr bwMode="auto">
            <a:xfrm>
              <a:off x="200590" y="780098"/>
              <a:ext cx="1035539" cy="575322"/>
              <a:chOff x="224691" y="1288124"/>
              <a:chExt cx="1035539" cy="575322"/>
            </a:xfrm>
          </p:grpSpPr>
          <p:sp>
            <p:nvSpPr>
              <p:cNvPr id="300040" name="TextBox 28">
                <a:extLst>
                  <a:ext uri="{FF2B5EF4-FFF2-40B4-BE49-F238E27FC236}">
                    <a16:creationId xmlns:a16="http://schemas.microsoft.com/office/drawing/2014/main" id="{82644B6D-DB62-43D1-177D-8358FD8DDA5E}"/>
                  </a:ext>
                </a:extLst>
              </p:cNvPr>
              <p:cNvSpPr txBox="1">
                <a:spLocks noChangeArrowheads="1"/>
              </p:cNvSpPr>
              <p:nvPr/>
            </p:nvSpPr>
            <p:spPr bwMode="auto">
              <a:xfrm>
                <a:off x="224691" y="1288124"/>
                <a:ext cx="995231" cy="3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00041" name="TextBox 29">
                <a:extLst>
                  <a:ext uri="{FF2B5EF4-FFF2-40B4-BE49-F238E27FC236}">
                    <a16:creationId xmlns:a16="http://schemas.microsoft.com/office/drawing/2014/main" id="{4B600706-1749-DAE7-1DE9-C660EBCCF838}"/>
                  </a:ext>
                </a:extLst>
              </p:cNvPr>
              <p:cNvSpPr txBox="1">
                <a:spLocks noChangeArrowheads="1"/>
              </p:cNvSpPr>
              <p:nvPr/>
            </p:nvSpPr>
            <p:spPr bwMode="auto">
              <a:xfrm>
                <a:off x="224691" y="1533263"/>
                <a:ext cx="1035539" cy="33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00036" name="Titolo 2">
            <a:extLst>
              <a:ext uri="{FF2B5EF4-FFF2-40B4-BE49-F238E27FC236}">
                <a16:creationId xmlns:a16="http://schemas.microsoft.com/office/drawing/2014/main" id="{EE925246-86FF-2A63-30FA-915E9B2E118D}"/>
              </a:ext>
            </a:extLst>
          </p:cNvPr>
          <p:cNvSpPr>
            <a:spLocks noGrp="1"/>
          </p:cNvSpPr>
          <p:nvPr>
            <p:ph type="title"/>
          </p:nvPr>
        </p:nvSpPr>
        <p:spPr>
          <a:xfrm>
            <a:off x="415925" y="1733550"/>
            <a:ext cx="8274050" cy="4876800"/>
          </a:xfrm>
        </p:spPr>
        <p:txBody>
          <a:bodyPr/>
          <a:lstStyle/>
          <a:p>
            <a:pPr algn="l">
              <a:lnSpc>
                <a:spcPts val="2200"/>
              </a:lnSpc>
            </a:pP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Analisi e verifica del MOD. ABI / REV ovvero la risposta alle </a:t>
            </a:r>
            <a:r>
              <a:rPr lang="it-IT" altLang="it-IT" sz="1800" dirty="0" err="1">
                <a:latin typeface="Cambria" panose="02040503050406030204" pitchFamily="18" charset="0"/>
                <a:ea typeface="Cambria" panose="02040503050406030204" pitchFamily="18" charset="0"/>
              </a:rPr>
              <a:t>circolarizzazioni</a:t>
            </a:r>
            <a:r>
              <a:rPr lang="it-IT" altLang="it-IT" sz="1800" dirty="0">
                <a:latin typeface="Cambria" panose="02040503050406030204" pitchFamily="18" charset="0"/>
                <a:ea typeface="Cambria" panose="02040503050406030204" pitchFamily="18" charset="0"/>
              </a:rPr>
              <a:t> degli </a:t>
            </a:r>
            <a:r>
              <a:rPr lang="it-IT" altLang="it-IT" sz="1800" dirty="0" err="1">
                <a:latin typeface="Cambria" panose="02040503050406030204" pitchFamily="18" charset="0"/>
                <a:ea typeface="Cambria" panose="02040503050406030204" pitchFamily="18" charset="0"/>
              </a:rPr>
              <a:t>istiti</a:t>
            </a:r>
            <a:r>
              <a:rPr lang="it-IT" altLang="it-IT" sz="1800" dirty="0">
                <a:latin typeface="Cambria" panose="02040503050406030204" pitchFamily="18" charset="0"/>
                <a:ea typeface="Cambria" panose="02040503050406030204" pitchFamily="18" charset="0"/>
              </a:rPr>
              <a:t> di credito ed è importante che TUTTE le banche rispondano alla CONFERMA ESTERNA  e che si effettui il controllo del suddetto modulo ABI / REV</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I dati riportati nei MOD. ABI / REV per gli istituti di credito sono standard e riportano le seguenti informazioni: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conti correnti in essere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fidi</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garanzie a favore di terzi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garanzie a favore proprio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effetti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titoli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cassette di sicurezza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poteri di firma (importanti per testare il sistema di controllo interno e il proprio aggiornamento)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derivati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altre note e informazioni.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Il revisore ottenute le risposte svolge un controllo ed una lettura CRITICA  del contenuto di ciascun MOD. </a:t>
            </a:r>
            <a:r>
              <a:rPr lang="it-IT" altLang="it-IT" sz="1800" dirty="0"/>
              <a:t>ABI / REV ed effettua un riscontro con il bilancio d’esercizio di tutte le informazioni. </a:t>
            </a:r>
            <a:br>
              <a:rPr lang="it-IT" altLang="it-IT" sz="1400" dirty="0"/>
            </a:br>
            <a:br>
              <a:rPr lang="it-IT" altLang="it-IT" sz="1600" dirty="0"/>
            </a:br>
            <a:br>
              <a:rPr lang="it-IT" altLang="it-IT" sz="1600" dirty="0"/>
            </a:br>
            <a:br>
              <a:rPr lang="it-IT" altLang="it-IT" sz="1600" dirty="0"/>
            </a:br>
            <a:br>
              <a:rPr lang="it-IT" altLang="it-IT" sz="1600" dirty="0"/>
            </a:br>
            <a:br>
              <a:rPr lang="it-IT" altLang="it-IT" sz="1600" dirty="0"/>
            </a:br>
            <a:endParaRPr lang="it-IT" altLang="it-IT" sz="1600" dirty="0"/>
          </a:p>
        </p:txBody>
      </p:sp>
      <p:sp>
        <p:nvSpPr>
          <p:cNvPr id="300037" name="Rettangolo 16">
            <a:extLst>
              <a:ext uri="{FF2B5EF4-FFF2-40B4-BE49-F238E27FC236}">
                <a16:creationId xmlns:a16="http://schemas.microsoft.com/office/drawing/2014/main" id="{946C2386-DEB0-886C-61C1-1E1C6C78BC59}"/>
              </a:ext>
            </a:extLst>
          </p:cNvPr>
          <p:cNvSpPr>
            <a:spLocks noChangeArrowheads="1"/>
          </p:cNvSpPr>
          <p:nvPr/>
        </p:nvSpPr>
        <p:spPr bwMode="auto">
          <a:xfrm>
            <a:off x="720725" y="989013"/>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 – MOD. ABI / REV </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CA38128-91BC-6F25-5BFE-C9E42DD0ECF7}"/>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02083" name="Group 25">
            <a:extLst>
              <a:ext uri="{FF2B5EF4-FFF2-40B4-BE49-F238E27FC236}">
                <a16:creationId xmlns:a16="http://schemas.microsoft.com/office/drawing/2014/main" id="{CEF56BA1-2533-B39B-C13B-D653EEF0CC46}"/>
              </a:ext>
            </a:extLst>
          </p:cNvPr>
          <p:cNvGrpSpPr>
            <a:grpSpLocks/>
          </p:cNvGrpSpPr>
          <p:nvPr/>
        </p:nvGrpSpPr>
        <p:grpSpPr bwMode="auto">
          <a:xfrm>
            <a:off x="92075" y="603250"/>
            <a:ext cx="1725613" cy="909638"/>
            <a:chOff x="200590" y="418099"/>
            <a:chExt cx="1035539" cy="872663"/>
          </a:xfrm>
        </p:grpSpPr>
        <p:grpSp>
          <p:nvGrpSpPr>
            <p:cNvPr id="302086" name="Group 26">
              <a:extLst>
                <a:ext uri="{FF2B5EF4-FFF2-40B4-BE49-F238E27FC236}">
                  <a16:creationId xmlns:a16="http://schemas.microsoft.com/office/drawing/2014/main" id="{35269D05-347E-1A10-3B95-889D060F2824}"/>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BD3E9BA5-4AAA-EE4C-0D95-55DBD7B0C1B7}"/>
                  </a:ext>
                </a:extLst>
              </p:cNvPr>
              <p:cNvSpPr/>
              <p:nvPr/>
            </p:nvSpPr>
            <p:spPr>
              <a:xfrm>
                <a:off x="1587389" y="661571"/>
                <a:ext cx="895498" cy="394450"/>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02091" name="Group 31">
                <a:extLst>
                  <a:ext uri="{FF2B5EF4-FFF2-40B4-BE49-F238E27FC236}">
                    <a16:creationId xmlns:a16="http://schemas.microsoft.com/office/drawing/2014/main" id="{F6682FD5-FD69-042B-A54D-19537836CF82}"/>
                  </a:ext>
                </a:extLst>
              </p:cNvPr>
              <p:cNvGrpSpPr>
                <a:grpSpLocks/>
              </p:cNvGrpSpPr>
              <p:nvPr/>
            </p:nvGrpSpPr>
            <p:grpSpPr bwMode="auto">
              <a:xfrm>
                <a:off x="1604481" y="615882"/>
                <a:ext cx="886681" cy="461665"/>
                <a:chOff x="1604481" y="615882"/>
                <a:chExt cx="886681" cy="461665"/>
              </a:xfrm>
            </p:grpSpPr>
            <p:sp>
              <p:nvSpPr>
                <p:cNvPr id="302092" name="TextBox 32">
                  <a:extLst>
                    <a:ext uri="{FF2B5EF4-FFF2-40B4-BE49-F238E27FC236}">
                      <a16:creationId xmlns:a16="http://schemas.microsoft.com/office/drawing/2014/main" id="{35314686-21C8-99E1-4F6B-7FDE2DF20A7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C24B545-FD56-4171-A932-CB7CB1D7F98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02093" name="TextBox 33">
                  <a:extLst>
                    <a:ext uri="{FF2B5EF4-FFF2-40B4-BE49-F238E27FC236}">
                      <a16:creationId xmlns:a16="http://schemas.microsoft.com/office/drawing/2014/main" id="{871E24DB-3206-F50F-0C2D-4F6BE1A35105}"/>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02087" name="Group 27">
              <a:extLst>
                <a:ext uri="{FF2B5EF4-FFF2-40B4-BE49-F238E27FC236}">
                  <a16:creationId xmlns:a16="http://schemas.microsoft.com/office/drawing/2014/main" id="{CEB3A9BA-6156-A36B-7FED-35B9A6D88258}"/>
                </a:ext>
              </a:extLst>
            </p:cNvPr>
            <p:cNvGrpSpPr>
              <a:grpSpLocks/>
            </p:cNvGrpSpPr>
            <p:nvPr/>
          </p:nvGrpSpPr>
          <p:grpSpPr bwMode="auto">
            <a:xfrm>
              <a:off x="200590" y="843937"/>
              <a:ext cx="1035539" cy="446825"/>
              <a:chOff x="224691" y="1351963"/>
              <a:chExt cx="1035539" cy="446825"/>
            </a:xfrm>
          </p:grpSpPr>
          <p:sp>
            <p:nvSpPr>
              <p:cNvPr id="302088" name="TextBox 28">
                <a:extLst>
                  <a:ext uri="{FF2B5EF4-FFF2-40B4-BE49-F238E27FC236}">
                    <a16:creationId xmlns:a16="http://schemas.microsoft.com/office/drawing/2014/main" id="{73DE0670-227B-E5E5-9994-D89F73047643}"/>
                  </a:ext>
                </a:extLst>
              </p:cNvPr>
              <p:cNvSpPr txBox="1">
                <a:spLocks noChangeArrowheads="1"/>
              </p:cNvSpPr>
              <p:nvPr/>
            </p:nvSpPr>
            <p:spPr bwMode="auto">
              <a:xfrm>
                <a:off x="224691" y="1351963"/>
                <a:ext cx="1035539" cy="25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02089" name="TextBox 29">
                <a:extLst>
                  <a:ext uri="{FF2B5EF4-FFF2-40B4-BE49-F238E27FC236}">
                    <a16:creationId xmlns:a16="http://schemas.microsoft.com/office/drawing/2014/main" id="{B5AE2E46-5BCD-3A4E-4321-C1FD4D05AAD5}"/>
                  </a:ext>
                </a:extLst>
              </p:cNvPr>
              <p:cNvSpPr txBox="1">
                <a:spLocks noChangeArrowheads="1"/>
              </p:cNvSpPr>
              <p:nvPr/>
            </p:nvSpPr>
            <p:spPr bwMode="auto">
              <a:xfrm>
                <a:off x="224691" y="1533262"/>
                <a:ext cx="1035539" cy="26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02084" name="Titolo 2">
            <a:extLst>
              <a:ext uri="{FF2B5EF4-FFF2-40B4-BE49-F238E27FC236}">
                <a16:creationId xmlns:a16="http://schemas.microsoft.com/office/drawing/2014/main" id="{2EA5FF2F-45D7-3CD5-DBFF-150617030910}"/>
              </a:ext>
            </a:extLst>
          </p:cNvPr>
          <p:cNvSpPr>
            <a:spLocks noGrp="1"/>
          </p:cNvSpPr>
          <p:nvPr>
            <p:ph type="title"/>
          </p:nvPr>
        </p:nvSpPr>
        <p:spPr>
          <a:xfrm>
            <a:off x="611188" y="1685925"/>
            <a:ext cx="7896225" cy="4876800"/>
          </a:xfrm>
        </p:spPr>
        <p:txBody>
          <a:bodyPr/>
          <a:lstStyle/>
          <a:p>
            <a:pPr algn="l">
              <a:lnSpc>
                <a:spcPct val="150000"/>
              </a:lnSpc>
            </a:pPr>
            <a:br>
              <a:rPr lang="it-IT" altLang="it-IT" sz="1600" dirty="0"/>
            </a:br>
            <a:br>
              <a:rPr lang="it-IT" altLang="it-IT" sz="1600" dirty="0"/>
            </a:br>
            <a:br>
              <a:rPr lang="it-IT" altLang="it-IT" sz="1600" dirty="0"/>
            </a:br>
            <a:br>
              <a:rPr lang="it-IT" altLang="it-IT" sz="1600" dirty="0"/>
            </a:br>
            <a:br>
              <a:rPr lang="it-IT" altLang="it-IT" sz="16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E’ collegato al rischio della competenza delle operazioni che determinano i saldi delle disponibilità liquide e dei debiti verso banche ed in collegamento alle altre voci tra le quali i crediti e debiti commerciali. E’ un rischio significativo quando esistono incentivi a raggiungere un certo livello di un indicatore patrimoniale ad esempio rispettare un determinato valore della Posizione finanziaria netta (PFN) nell’ambito di un covenant finanziario imposto da un contratto di finanziamento. Secondo </a:t>
            </a:r>
            <a:r>
              <a:rPr lang="it-IT" altLang="it-IT" sz="1800" i="1" dirty="0">
                <a:latin typeface="Cambria" panose="02040503050406030204" pitchFamily="18" charset="0"/>
                <a:ea typeface="Cambria" panose="02040503050406030204" pitchFamily="18" charset="0"/>
              </a:rPr>
              <a:t>l’OIC n. 14 «i saldi dei conti bancari includono assegni emessi ed i bonifici disposti entro la data di chiusura dell’esercizio e gli incassi ricevuti dalle banche o da altri enti finanziari ed accreditati nei conti entro la chiusura dell’esercizio anche se la documentazione bancaria è pervenuta nell’esercizio successivo». </a:t>
            </a:r>
            <a:br>
              <a:rPr lang="it-IT" altLang="it-IT" sz="1600" dirty="0">
                <a:latin typeface="Cambria" panose="02040503050406030204" pitchFamily="18" charset="0"/>
                <a:ea typeface="Cambria" panose="02040503050406030204" pitchFamily="18" charset="0"/>
              </a:rPr>
            </a:br>
            <a:br>
              <a:rPr lang="it-IT" altLang="it-IT" sz="1600" dirty="0"/>
            </a:br>
            <a:br>
              <a:rPr lang="it-IT" altLang="it-IT" sz="1600" dirty="0"/>
            </a:br>
            <a:br>
              <a:rPr lang="it-IT" altLang="it-IT" sz="1600" dirty="0"/>
            </a:br>
            <a:br>
              <a:rPr lang="it-IT" altLang="it-IT" sz="1600" dirty="0"/>
            </a:br>
            <a:endParaRPr lang="it-IT" altLang="it-IT" sz="1600" dirty="0"/>
          </a:p>
        </p:txBody>
      </p:sp>
      <p:sp>
        <p:nvSpPr>
          <p:cNvPr id="302085" name="Rettangolo 16">
            <a:extLst>
              <a:ext uri="{FF2B5EF4-FFF2-40B4-BE49-F238E27FC236}">
                <a16:creationId xmlns:a16="http://schemas.microsoft.com/office/drawing/2014/main" id="{0D40C6BC-57EC-268A-3CB3-0766E59C2D1B}"/>
              </a:ext>
            </a:extLst>
          </p:cNvPr>
          <p:cNvSpPr>
            <a:spLocks noChangeArrowheads="1"/>
          </p:cNvSpPr>
          <p:nvPr/>
        </p:nvSpPr>
        <p:spPr bwMode="auto">
          <a:xfrm>
            <a:off x="744538" y="1285875"/>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 – CUT OFF FINANZIARIO   </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ABB432F-464C-F4E4-89C8-680463FEA4F8}"/>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04131" name="Group 25">
            <a:extLst>
              <a:ext uri="{FF2B5EF4-FFF2-40B4-BE49-F238E27FC236}">
                <a16:creationId xmlns:a16="http://schemas.microsoft.com/office/drawing/2014/main" id="{299AF02E-00E5-8D0F-DF51-3BEA694A3665}"/>
              </a:ext>
            </a:extLst>
          </p:cNvPr>
          <p:cNvGrpSpPr>
            <a:grpSpLocks/>
          </p:cNvGrpSpPr>
          <p:nvPr/>
        </p:nvGrpSpPr>
        <p:grpSpPr bwMode="auto">
          <a:xfrm>
            <a:off x="92075" y="242888"/>
            <a:ext cx="1638300" cy="877887"/>
            <a:chOff x="200590" y="418099"/>
            <a:chExt cx="1035539" cy="887312"/>
          </a:xfrm>
        </p:grpSpPr>
        <p:grpSp>
          <p:nvGrpSpPr>
            <p:cNvPr id="304134" name="Group 26">
              <a:extLst>
                <a:ext uri="{FF2B5EF4-FFF2-40B4-BE49-F238E27FC236}">
                  <a16:creationId xmlns:a16="http://schemas.microsoft.com/office/drawing/2014/main" id="{17CA87A1-D13B-155D-908C-95B1DB2BA478}"/>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5F6F89F-39D7-9CF7-B71D-6E4A8E6058BD}"/>
                  </a:ext>
                </a:extLst>
              </p:cNvPr>
              <p:cNvSpPr/>
              <p:nvPr/>
            </p:nvSpPr>
            <p:spPr>
              <a:xfrm>
                <a:off x="1587261" y="662413"/>
                <a:ext cx="896062" cy="393114"/>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04139" name="Group 31">
                <a:extLst>
                  <a:ext uri="{FF2B5EF4-FFF2-40B4-BE49-F238E27FC236}">
                    <a16:creationId xmlns:a16="http://schemas.microsoft.com/office/drawing/2014/main" id="{9933473E-60B3-35D8-63E3-B65EDD003841}"/>
                  </a:ext>
                </a:extLst>
              </p:cNvPr>
              <p:cNvGrpSpPr>
                <a:grpSpLocks/>
              </p:cNvGrpSpPr>
              <p:nvPr/>
            </p:nvGrpSpPr>
            <p:grpSpPr bwMode="auto">
              <a:xfrm>
                <a:off x="1604481" y="615882"/>
                <a:ext cx="886681" cy="461665"/>
                <a:chOff x="1604481" y="615882"/>
                <a:chExt cx="886681" cy="461665"/>
              </a:xfrm>
            </p:grpSpPr>
            <p:sp>
              <p:nvSpPr>
                <p:cNvPr id="304140" name="TextBox 32">
                  <a:extLst>
                    <a:ext uri="{FF2B5EF4-FFF2-40B4-BE49-F238E27FC236}">
                      <a16:creationId xmlns:a16="http://schemas.microsoft.com/office/drawing/2014/main" id="{0E253970-EC61-D892-6033-F0FB178E9EB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E4220592-417D-4956-9FB9-32F2D4A7A5E1}"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04141" name="TextBox 33">
                  <a:extLst>
                    <a:ext uri="{FF2B5EF4-FFF2-40B4-BE49-F238E27FC236}">
                      <a16:creationId xmlns:a16="http://schemas.microsoft.com/office/drawing/2014/main" id="{FF6E3DC8-D503-C577-3815-4CCAC4A03EF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04135" name="Group 27">
              <a:extLst>
                <a:ext uri="{FF2B5EF4-FFF2-40B4-BE49-F238E27FC236}">
                  <a16:creationId xmlns:a16="http://schemas.microsoft.com/office/drawing/2014/main" id="{158E2412-8639-6FAB-690F-FA5210DB2B7E}"/>
                </a:ext>
              </a:extLst>
            </p:cNvPr>
            <p:cNvGrpSpPr>
              <a:grpSpLocks/>
            </p:cNvGrpSpPr>
            <p:nvPr/>
          </p:nvGrpSpPr>
          <p:grpSpPr bwMode="auto">
            <a:xfrm>
              <a:off x="200590" y="843937"/>
              <a:ext cx="1035539" cy="461474"/>
              <a:chOff x="224691" y="1351963"/>
              <a:chExt cx="1035539" cy="461474"/>
            </a:xfrm>
          </p:grpSpPr>
          <p:sp>
            <p:nvSpPr>
              <p:cNvPr id="304136" name="TextBox 28">
                <a:extLst>
                  <a:ext uri="{FF2B5EF4-FFF2-40B4-BE49-F238E27FC236}">
                    <a16:creationId xmlns:a16="http://schemas.microsoft.com/office/drawing/2014/main" id="{A6ACE1BD-CEAA-C8D0-CDBC-6445008CD5B7}"/>
                  </a:ext>
                </a:extLst>
              </p:cNvPr>
              <p:cNvSpPr txBox="1">
                <a:spLocks noChangeArrowheads="1"/>
              </p:cNvSpPr>
              <p:nvPr/>
            </p:nvSpPr>
            <p:spPr bwMode="auto">
              <a:xfrm>
                <a:off x="224691" y="1351963"/>
                <a:ext cx="1035539" cy="26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04137" name="TextBox 29">
                <a:extLst>
                  <a:ext uri="{FF2B5EF4-FFF2-40B4-BE49-F238E27FC236}">
                    <a16:creationId xmlns:a16="http://schemas.microsoft.com/office/drawing/2014/main" id="{33899755-339A-9320-E216-160E83AD7052}"/>
                  </a:ext>
                </a:extLst>
              </p:cNvPr>
              <p:cNvSpPr txBox="1">
                <a:spLocks noChangeArrowheads="1"/>
              </p:cNvSpPr>
              <p:nvPr/>
            </p:nvSpPr>
            <p:spPr bwMode="auto">
              <a:xfrm>
                <a:off x="224691" y="1533262"/>
                <a:ext cx="1035539" cy="2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04132" name="Titolo 2">
            <a:extLst>
              <a:ext uri="{FF2B5EF4-FFF2-40B4-BE49-F238E27FC236}">
                <a16:creationId xmlns:a16="http://schemas.microsoft.com/office/drawing/2014/main" id="{F97F2D1E-5D6B-A021-D502-925246B3C91E}"/>
              </a:ext>
            </a:extLst>
          </p:cNvPr>
          <p:cNvSpPr>
            <a:spLocks noGrp="1"/>
          </p:cNvSpPr>
          <p:nvPr>
            <p:ph type="title"/>
          </p:nvPr>
        </p:nvSpPr>
        <p:spPr>
          <a:xfrm>
            <a:off x="611188" y="1685925"/>
            <a:ext cx="7896225" cy="4876800"/>
          </a:xfrm>
        </p:spPr>
        <p:txBody>
          <a:bodyPr/>
          <a:lstStyle/>
          <a:p>
            <a:pPr algn="l">
              <a:lnSpc>
                <a:spcPct val="150000"/>
              </a:lnSpc>
            </a:pPr>
            <a:br>
              <a:rPr lang="it-IT" altLang="it-IT" sz="1600" dirty="0"/>
            </a:br>
            <a:br>
              <a:rPr lang="it-IT" altLang="it-IT" sz="1600" dirty="0"/>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Il revisore verifica che i saldi dei conti correnti attivi o passivi tengano in considerazione tutti i PAGAMENTI DISPOSTI, compresi gli assegni emessi, dall’azienda entro la data di chiusura dell’esercizio indipendentemente dal momento di recepimento dell’operazione nell’estratto conto bancario. Il revisore accerta che nei saldi bancari al termine del periodo amministrativo siano inclusi gli incassi accreditati nei conti prima della chiusura dell’esercizio anche se le contabili bancarie sono pervenute nell’esercizio successivo.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Operativamente il revisore dovrà lavorare sull’estratto conto del mese di chiusura dell’esercizio e del primo mese dell’esercizio successivo e verificherà la competenza degli incassi come data di registrazione degli stessi da parte della banca (senza considerare la valuta che non è utilizzata per la rilevazione contabile del saldo) e dei pagamenti da registrare nella data di effettuazione degli stessi da </a:t>
            </a:r>
            <a:r>
              <a:rPr lang="it-IT" altLang="it-IT" sz="1800" dirty="0"/>
              <a:t>parte dell’impresa. </a:t>
            </a:r>
            <a:br>
              <a:rPr lang="it-IT" altLang="it-IT" sz="1600" dirty="0"/>
            </a:br>
            <a:br>
              <a:rPr lang="it-IT" altLang="it-IT" sz="1600" dirty="0"/>
            </a:br>
            <a:br>
              <a:rPr lang="it-IT" altLang="it-IT" sz="1600" dirty="0"/>
            </a:br>
            <a:br>
              <a:rPr lang="it-IT" altLang="it-IT" sz="1600" dirty="0"/>
            </a:br>
            <a:endParaRPr lang="it-IT" altLang="it-IT" sz="1600" dirty="0"/>
          </a:p>
        </p:txBody>
      </p:sp>
      <p:sp>
        <p:nvSpPr>
          <p:cNvPr id="304133" name="Rettangolo 16">
            <a:extLst>
              <a:ext uri="{FF2B5EF4-FFF2-40B4-BE49-F238E27FC236}">
                <a16:creationId xmlns:a16="http://schemas.microsoft.com/office/drawing/2014/main" id="{1237E317-8499-F1BF-22DF-E06A48779FD3}"/>
              </a:ext>
            </a:extLst>
          </p:cNvPr>
          <p:cNvSpPr>
            <a:spLocks noChangeArrowheads="1"/>
          </p:cNvSpPr>
          <p:nvPr/>
        </p:nvSpPr>
        <p:spPr bwMode="auto">
          <a:xfrm>
            <a:off x="147638" y="857236"/>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 – CUT OFF FINANZIARIO   </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0582325-6322-4A37-254A-94B19171DCA7}"/>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06179" name="Group 25">
            <a:extLst>
              <a:ext uri="{FF2B5EF4-FFF2-40B4-BE49-F238E27FC236}">
                <a16:creationId xmlns:a16="http://schemas.microsoft.com/office/drawing/2014/main" id="{113078BE-E311-EB04-98A3-5DABB830105C}"/>
              </a:ext>
            </a:extLst>
          </p:cNvPr>
          <p:cNvGrpSpPr>
            <a:grpSpLocks/>
          </p:cNvGrpSpPr>
          <p:nvPr/>
        </p:nvGrpSpPr>
        <p:grpSpPr bwMode="auto">
          <a:xfrm>
            <a:off x="92075" y="603250"/>
            <a:ext cx="1439863" cy="835025"/>
            <a:chOff x="200590" y="418099"/>
            <a:chExt cx="1035539" cy="908447"/>
          </a:xfrm>
        </p:grpSpPr>
        <p:grpSp>
          <p:nvGrpSpPr>
            <p:cNvPr id="306182" name="Group 26">
              <a:extLst>
                <a:ext uri="{FF2B5EF4-FFF2-40B4-BE49-F238E27FC236}">
                  <a16:creationId xmlns:a16="http://schemas.microsoft.com/office/drawing/2014/main" id="{1FBE3263-9F77-17C7-516C-FB4F58E4FCDE}"/>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E9CF4A9-7EC5-7081-E760-B71EDC124A60}"/>
                  </a:ext>
                </a:extLst>
              </p:cNvPr>
              <p:cNvSpPr/>
              <p:nvPr/>
            </p:nvSpPr>
            <p:spPr>
              <a:xfrm>
                <a:off x="1587535" y="662514"/>
                <a:ext cx="895107" cy="392047"/>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06187" name="Group 31">
                <a:extLst>
                  <a:ext uri="{FF2B5EF4-FFF2-40B4-BE49-F238E27FC236}">
                    <a16:creationId xmlns:a16="http://schemas.microsoft.com/office/drawing/2014/main" id="{F4D51D7A-2BCD-F6DC-AFD7-29512CD8EA3B}"/>
                  </a:ext>
                </a:extLst>
              </p:cNvPr>
              <p:cNvGrpSpPr>
                <a:grpSpLocks/>
              </p:cNvGrpSpPr>
              <p:nvPr/>
            </p:nvGrpSpPr>
            <p:grpSpPr bwMode="auto">
              <a:xfrm>
                <a:off x="1604481" y="615882"/>
                <a:ext cx="886681" cy="461665"/>
                <a:chOff x="1604481" y="615882"/>
                <a:chExt cx="886681" cy="461665"/>
              </a:xfrm>
            </p:grpSpPr>
            <p:sp>
              <p:nvSpPr>
                <p:cNvPr id="306188" name="TextBox 32">
                  <a:extLst>
                    <a:ext uri="{FF2B5EF4-FFF2-40B4-BE49-F238E27FC236}">
                      <a16:creationId xmlns:a16="http://schemas.microsoft.com/office/drawing/2014/main" id="{2EB74EBB-37E9-B170-35EA-A8603C7BB5A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627852AC-6990-4F65-8261-79777DB6E9C9}"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149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06189" name="TextBox 33">
                  <a:extLst>
                    <a:ext uri="{FF2B5EF4-FFF2-40B4-BE49-F238E27FC236}">
                      <a16:creationId xmlns:a16="http://schemas.microsoft.com/office/drawing/2014/main" id="{D9712C0A-F32A-E17A-BF64-FD25232E828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06183" name="Group 27">
              <a:extLst>
                <a:ext uri="{FF2B5EF4-FFF2-40B4-BE49-F238E27FC236}">
                  <a16:creationId xmlns:a16="http://schemas.microsoft.com/office/drawing/2014/main" id="{AB4A128A-31AC-1D4A-86C1-37B3C8E47A7E}"/>
                </a:ext>
              </a:extLst>
            </p:cNvPr>
            <p:cNvGrpSpPr>
              <a:grpSpLocks/>
            </p:cNvGrpSpPr>
            <p:nvPr/>
          </p:nvGrpSpPr>
          <p:grpSpPr bwMode="auto">
            <a:xfrm>
              <a:off x="200590" y="843937"/>
              <a:ext cx="1035539" cy="482609"/>
              <a:chOff x="224691" y="1351963"/>
              <a:chExt cx="1035539" cy="482609"/>
            </a:xfrm>
          </p:grpSpPr>
          <p:sp>
            <p:nvSpPr>
              <p:cNvPr id="306184" name="TextBox 28">
                <a:extLst>
                  <a:ext uri="{FF2B5EF4-FFF2-40B4-BE49-F238E27FC236}">
                    <a16:creationId xmlns:a16="http://schemas.microsoft.com/office/drawing/2014/main" id="{89EE3E16-C21F-77CD-580F-91249D26D7CF}"/>
                  </a:ext>
                </a:extLst>
              </p:cNvPr>
              <p:cNvSpPr txBox="1">
                <a:spLocks noChangeArrowheads="1"/>
              </p:cNvSpPr>
              <p:nvPr/>
            </p:nvSpPr>
            <p:spPr bwMode="auto">
              <a:xfrm>
                <a:off x="224691" y="1351963"/>
                <a:ext cx="1035539" cy="2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06185" name="TextBox 29">
                <a:extLst>
                  <a:ext uri="{FF2B5EF4-FFF2-40B4-BE49-F238E27FC236}">
                    <a16:creationId xmlns:a16="http://schemas.microsoft.com/office/drawing/2014/main" id="{DF2041BD-4216-8693-F48A-00104002C2D8}"/>
                  </a:ext>
                </a:extLst>
              </p:cNvPr>
              <p:cNvSpPr txBox="1">
                <a:spLocks noChangeArrowheads="1"/>
              </p:cNvSpPr>
              <p:nvPr/>
            </p:nvSpPr>
            <p:spPr bwMode="auto">
              <a:xfrm>
                <a:off x="224691" y="1533262"/>
                <a:ext cx="1035539" cy="30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06180" name="Titolo 2">
            <a:extLst>
              <a:ext uri="{FF2B5EF4-FFF2-40B4-BE49-F238E27FC236}">
                <a16:creationId xmlns:a16="http://schemas.microsoft.com/office/drawing/2014/main" id="{736C3C22-1054-5CD0-D594-518876478F38}"/>
              </a:ext>
            </a:extLst>
          </p:cNvPr>
          <p:cNvSpPr>
            <a:spLocks noGrp="1"/>
          </p:cNvSpPr>
          <p:nvPr>
            <p:ph type="title"/>
          </p:nvPr>
        </p:nvSpPr>
        <p:spPr>
          <a:xfrm>
            <a:off x="611188" y="1685925"/>
            <a:ext cx="7896225" cy="4876800"/>
          </a:xfrm>
        </p:spPr>
        <p:txBody>
          <a:bodyPr/>
          <a:lstStyle/>
          <a:p>
            <a:pPr algn="l">
              <a:lnSpc>
                <a:spcPct val="150000"/>
              </a:lnSpc>
            </a:pPr>
            <a:br>
              <a:rPr lang="it-IT" altLang="it-IT" sz="1600" dirty="0"/>
            </a:br>
            <a:br>
              <a:rPr lang="it-IT" altLang="it-IT" sz="1600" dirty="0"/>
            </a:b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Il revisore deve verificare che NON CI SIANO STATE COMPENSAZIONI TRA CONTI CORRENTI, questo in applicazione di un postulato di formazione del bilancio d’esercizio (art. 2423 – ter- comma 6 del Codice Civile) in cui si prefigura il divieto di compensazione di partite di saldi di conti bancari attivi e passivi anche se hanno la stessa natura e sono accesi presso la stessa banca. Il revisore verifica che non si sono manifestate indebite compensazioni di partite tramite il controllo dei saldi confermati dagli istituti di credito attraverso la procedura di revisione delle conferme esterne (ISA ITALIA n. 505) e con la quadratura dei modelli ABI / REV per ogni singolo conto corrente. </a:t>
            </a:r>
            <a:br>
              <a:rPr lang="it-IT" altLang="it-IT" sz="1800" dirty="0">
                <a:latin typeface="Cambria" panose="02040503050406030204" pitchFamily="18" charset="0"/>
                <a:ea typeface="Cambria" panose="02040503050406030204" pitchFamily="18" charset="0"/>
              </a:rPr>
            </a:br>
            <a:br>
              <a:rPr lang="it-IT" altLang="it-IT" sz="1600" dirty="0"/>
            </a:br>
            <a:br>
              <a:rPr lang="it-IT" altLang="it-IT" sz="1600" dirty="0"/>
            </a:br>
            <a:endParaRPr lang="it-IT" altLang="it-IT" sz="1600" dirty="0"/>
          </a:p>
        </p:txBody>
      </p:sp>
      <p:sp>
        <p:nvSpPr>
          <p:cNvPr id="306181" name="Rettangolo 16">
            <a:extLst>
              <a:ext uri="{FF2B5EF4-FFF2-40B4-BE49-F238E27FC236}">
                <a16:creationId xmlns:a16="http://schemas.microsoft.com/office/drawing/2014/main" id="{5D78ABC5-9632-6DC2-A962-4B89A158E190}"/>
              </a:ext>
            </a:extLst>
          </p:cNvPr>
          <p:cNvSpPr>
            <a:spLocks noChangeArrowheads="1"/>
          </p:cNvSpPr>
          <p:nvPr/>
        </p:nvSpPr>
        <p:spPr bwMode="auto">
          <a:xfrm>
            <a:off x="763588" y="1343025"/>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Procedure di revisione – COMPENSAZIONE TRA CONTI BANCARI  </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7B074C-B02E-644D-93E7-86745FAD28B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3555" name="Group 25">
            <a:extLst>
              <a:ext uri="{FF2B5EF4-FFF2-40B4-BE49-F238E27FC236}">
                <a16:creationId xmlns:a16="http://schemas.microsoft.com/office/drawing/2014/main" id="{8776F070-C85F-E22E-2BA6-5C4EFA61168C}"/>
              </a:ext>
            </a:extLst>
          </p:cNvPr>
          <p:cNvGrpSpPr>
            <a:grpSpLocks/>
          </p:cNvGrpSpPr>
          <p:nvPr/>
        </p:nvGrpSpPr>
        <p:grpSpPr bwMode="auto">
          <a:xfrm>
            <a:off x="92075" y="212725"/>
            <a:ext cx="1036638" cy="884238"/>
            <a:chOff x="200590" y="418099"/>
            <a:chExt cx="1035539" cy="884136"/>
          </a:xfrm>
        </p:grpSpPr>
        <p:grpSp>
          <p:nvGrpSpPr>
            <p:cNvPr id="23608" name="Group 26">
              <a:extLst>
                <a:ext uri="{FF2B5EF4-FFF2-40B4-BE49-F238E27FC236}">
                  <a16:creationId xmlns:a16="http://schemas.microsoft.com/office/drawing/2014/main" id="{EDC82D01-3748-14A0-0323-07D9934D58A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BD82B5B-7E5D-2C11-FFD6-CB14262AD57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3613" name="Group 31">
                <a:extLst>
                  <a:ext uri="{FF2B5EF4-FFF2-40B4-BE49-F238E27FC236}">
                    <a16:creationId xmlns:a16="http://schemas.microsoft.com/office/drawing/2014/main" id="{DD49A41C-0A69-42D9-DC79-EE7D3DF22216}"/>
                  </a:ext>
                </a:extLst>
              </p:cNvPr>
              <p:cNvGrpSpPr>
                <a:grpSpLocks/>
              </p:cNvGrpSpPr>
              <p:nvPr/>
            </p:nvGrpSpPr>
            <p:grpSpPr bwMode="auto">
              <a:xfrm>
                <a:off x="1604481" y="615882"/>
                <a:ext cx="886681" cy="461665"/>
                <a:chOff x="1604481" y="615882"/>
                <a:chExt cx="886681" cy="461665"/>
              </a:xfrm>
            </p:grpSpPr>
            <p:sp>
              <p:nvSpPr>
                <p:cNvPr id="23614" name="TextBox 32">
                  <a:extLst>
                    <a:ext uri="{FF2B5EF4-FFF2-40B4-BE49-F238E27FC236}">
                      <a16:creationId xmlns:a16="http://schemas.microsoft.com/office/drawing/2014/main" id="{F1023D6E-FFF6-9433-7438-A3766D01A13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41BFC076-4B89-4142-9BE5-C1707146B09A}"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3615" name="TextBox 33">
                  <a:extLst>
                    <a:ext uri="{FF2B5EF4-FFF2-40B4-BE49-F238E27FC236}">
                      <a16:creationId xmlns:a16="http://schemas.microsoft.com/office/drawing/2014/main" id="{06D4B78F-518F-FC46-BDD6-98D5E41B2358}"/>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3609" name="Group 27">
              <a:extLst>
                <a:ext uri="{FF2B5EF4-FFF2-40B4-BE49-F238E27FC236}">
                  <a16:creationId xmlns:a16="http://schemas.microsoft.com/office/drawing/2014/main" id="{9D8D26DB-11BD-A501-71A2-F536658BE61E}"/>
                </a:ext>
              </a:extLst>
            </p:cNvPr>
            <p:cNvGrpSpPr>
              <a:grpSpLocks/>
            </p:cNvGrpSpPr>
            <p:nvPr/>
          </p:nvGrpSpPr>
          <p:grpSpPr bwMode="auto">
            <a:xfrm>
              <a:off x="200590" y="843937"/>
              <a:ext cx="1035539" cy="458298"/>
              <a:chOff x="224691" y="1351963"/>
              <a:chExt cx="1035539" cy="458298"/>
            </a:xfrm>
          </p:grpSpPr>
          <p:sp>
            <p:nvSpPr>
              <p:cNvPr id="23610" name="TextBox 28">
                <a:extLst>
                  <a:ext uri="{FF2B5EF4-FFF2-40B4-BE49-F238E27FC236}">
                    <a16:creationId xmlns:a16="http://schemas.microsoft.com/office/drawing/2014/main" id="{B704B0C8-CAB0-9116-FB8A-5C90CAEC01F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3611" name="TextBox 29">
                <a:extLst>
                  <a:ext uri="{FF2B5EF4-FFF2-40B4-BE49-F238E27FC236}">
                    <a16:creationId xmlns:a16="http://schemas.microsoft.com/office/drawing/2014/main" id="{5379AA37-167E-546C-4839-4CD9EF64BB41}"/>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3556" name="Titolo 1">
            <a:extLst>
              <a:ext uri="{FF2B5EF4-FFF2-40B4-BE49-F238E27FC236}">
                <a16:creationId xmlns:a16="http://schemas.microsoft.com/office/drawing/2014/main" id="{9F418A77-9112-045A-D0A8-C39D1F25D545}"/>
              </a:ext>
            </a:extLst>
          </p:cNvPr>
          <p:cNvSpPr>
            <a:spLocks noGrp="1"/>
          </p:cNvSpPr>
          <p:nvPr>
            <p:ph type="title"/>
          </p:nvPr>
        </p:nvSpPr>
        <p:spPr>
          <a:xfrm>
            <a:off x="365125" y="1462088"/>
            <a:ext cx="8229600" cy="4657725"/>
          </a:xfrm>
        </p:spPr>
        <p:txBody>
          <a:bodyPr/>
          <a:lstStyle/>
          <a:p>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endParaRPr lang="it-IT" altLang="it-IT" sz="3200"/>
          </a:p>
        </p:txBody>
      </p:sp>
      <p:sp>
        <p:nvSpPr>
          <p:cNvPr id="14" name="Titolo 1">
            <a:extLst>
              <a:ext uri="{FF2B5EF4-FFF2-40B4-BE49-F238E27FC236}">
                <a16:creationId xmlns:a16="http://schemas.microsoft.com/office/drawing/2014/main" id="{750E02C0-EEAF-7537-641C-CF0D11CE6380}"/>
              </a:ext>
            </a:extLst>
          </p:cNvPr>
          <p:cNvSpPr txBox="1">
            <a:spLocks/>
          </p:cNvSpPr>
          <p:nvPr/>
        </p:nvSpPr>
        <p:spPr bwMode="auto">
          <a:xfrm>
            <a:off x="457200" y="900113"/>
            <a:ext cx="8229600" cy="433387"/>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altLang="it-IT" sz="2000" b="1" dirty="0">
                <a:solidFill>
                  <a:srgbClr val="FF0000"/>
                </a:solidFill>
                <a:latin typeface="Cambria" panose="02040503050406030204" pitchFamily="18" charset="0"/>
                <a:ea typeface="Cambria" panose="02040503050406030204" pitchFamily="18" charset="0"/>
              </a:rPr>
              <a:t>Esempio File di Interim</a:t>
            </a:r>
            <a:br>
              <a:rPr lang="it-IT" altLang="it-IT" sz="3600" b="1" dirty="0">
                <a:solidFill>
                  <a:srgbClr val="FF0000"/>
                </a:solidFill>
              </a:rPr>
            </a:br>
            <a:endParaRPr lang="it-IT" altLang="it-IT" sz="3600" cap="small" dirty="0">
              <a:solidFill>
                <a:srgbClr val="FF0000"/>
              </a:solidFill>
            </a:endParaRPr>
          </a:p>
        </p:txBody>
      </p:sp>
      <p:graphicFrame>
        <p:nvGraphicFramePr>
          <p:cNvPr id="2" name="Tabella 1">
            <a:extLst>
              <a:ext uri="{FF2B5EF4-FFF2-40B4-BE49-F238E27FC236}">
                <a16:creationId xmlns:a16="http://schemas.microsoft.com/office/drawing/2014/main" id="{5E417E90-4EC0-6B99-467B-8EF6A4B938C0}"/>
              </a:ext>
            </a:extLst>
          </p:cNvPr>
          <p:cNvGraphicFramePr>
            <a:graphicFrameLocks noGrp="1"/>
          </p:cNvGraphicFramePr>
          <p:nvPr>
            <p:extLst>
              <p:ext uri="{D42A27DB-BD31-4B8C-83A1-F6EECF244321}">
                <p14:modId xmlns:p14="http://schemas.microsoft.com/office/powerpoint/2010/main" val="297517791"/>
              </p:ext>
            </p:extLst>
          </p:nvPr>
        </p:nvGraphicFramePr>
        <p:xfrm>
          <a:off x="1256223" y="1559309"/>
          <a:ext cx="6631554" cy="5250348"/>
        </p:xfrm>
        <a:graphic>
          <a:graphicData uri="http://schemas.openxmlformats.org/drawingml/2006/table">
            <a:tbl>
              <a:tblPr>
                <a:tableStyleId>{5C22544A-7EE6-4342-B048-85BDC9FD1C3A}</a:tableStyleId>
              </a:tblPr>
              <a:tblGrid>
                <a:gridCol w="562952">
                  <a:extLst>
                    <a:ext uri="{9D8B030D-6E8A-4147-A177-3AD203B41FA5}">
                      <a16:colId xmlns:a16="http://schemas.microsoft.com/office/drawing/2014/main" val="2634708889"/>
                    </a:ext>
                  </a:extLst>
                </a:gridCol>
                <a:gridCol w="3858084">
                  <a:extLst>
                    <a:ext uri="{9D8B030D-6E8A-4147-A177-3AD203B41FA5}">
                      <a16:colId xmlns:a16="http://schemas.microsoft.com/office/drawing/2014/main" val="1479372424"/>
                    </a:ext>
                  </a:extLst>
                </a:gridCol>
                <a:gridCol w="2210518">
                  <a:extLst>
                    <a:ext uri="{9D8B030D-6E8A-4147-A177-3AD203B41FA5}">
                      <a16:colId xmlns:a16="http://schemas.microsoft.com/office/drawing/2014/main" val="213888985"/>
                    </a:ext>
                  </a:extLst>
                </a:gridCol>
              </a:tblGrid>
              <a:tr h="160736">
                <a:tc gridSpan="3">
                  <a:txBody>
                    <a:bodyPr/>
                    <a:lstStyle/>
                    <a:p>
                      <a:pPr algn="ctr" fontAlgn="ctr"/>
                      <a:r>
                        <a:rPr lang="it-IT" sz="600" u="none" strike="noStrike" spc="-10" dirty="0">
                          <a:effectLst/>
                          <a:highlight>
                            <a:srgbClr val="4F81BC"/>
                          </a:highlight>
                        </a:rPr>
                        <a:t>Interim</a:t>
                      </a:r>
                      <a:endParaRPr lang="it-IT" sz="600" b="1" i="0" u="none" strike="noStrike" dirty="0">
                        <a:solidFill>
                          <a:srgbClr val="FFFFFF"/>
                        </a:solidFill>
                        <a:effectLst/>
                        <a:highlight>
                          <a:srgbClr val="4F81BC"/>
                        </a:highlight>
                        <a:latin typeface="Cambria" panose="02040503050406030204" pitchFamily="18" charset="0"/>
                      </a:endParaRPr>
                    </a:p>
                  </a:txBody>
                  <a:tcPr marL="4470" marR="4470" marT="447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57765817"/>
                  </a:ext>
                </a:extLst>
              </a:tr>
              <a:tr h="155550">
                <a:tc>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a:txBody>
                    <a:bodyPr/>
                    <a:lstStyle/>
                    <a:p>
                      <a:pPr algn="ctr" fontAlgn="ctr"/>
                      <a:r>
                        <a:rPr lang="it-IT" sz="900" u="none" strike="noStrike" dirty="0">
                          <a:effectLst/>
                          <a:highlight>
                            <a:srgbClr val="E9ECF4"/>
                          </a:highlight>
                          <a:latin typeface="Cambria" panose="02040503050406030204" pitchFamily="18" charset="0"/>
                          <a:ea typeface="Cambria" panose="02040503050406030204" pitchFamily="18" charset="0"/>
                        </a:rPr>
                        <a:t>CREDITI</a:t>
                      </a:r>
                      <a:endParaRPr lang="it-IT" sz="9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tc>
                  <a:txBody>
                    <a:bodyPr/>
                    <a:lstStyle/>
                    <a:p>
                      <a:pPr algn="ctr" fontAlgn="ctr"/>
                      <a:r>
                        <a:rPr lang="it-IT" sz="900" u="none" strike="noStrike" dirty="0">
                          <a:effectLst/>
                          <a:highlight>
                            <a:srgbClr val="E9ECF4"/>
                          </a:highlight>
                          <a:latin typeface="Cambria" panose="02040503050406030204" pitchFamily="18" charset="0"/>
                          <a:ea typeface="Cambria" panose="02040503050406030204" pitchFamily="18" charset="0"/>
                        </a:rPr>
                        <a:t>Documentazione richiesta</a:t>
                      </a:r>
                      <a:endParaRPr lang="it-IT" sz="9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1509122511"/>
                  </a:ext>
                </a:extLst>
              </a:tr>
              <a:tr h="222956">
                <a:tc>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Scadenzario Crediti alla data di intervento</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3721827814"/>
                  </a:ext>
                </a:extLst>
              </a:tr>
              <a:tr h="403394">
                <a:tc rowSpan="2">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rowSpan="2">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Selezione dei saldi clienti alla data di intervento sui quali effettuare la procedura di </a:t>
                      </a:r>
                      <a:r>
                        <a:rPr lang="it-IT" sz="900" u="none" strike="noStrike" dirty="0" err="1">
                          <a:effectLst/>
                          <a:highlight>
                            <a:srgbClr val="E9ECF4"/>
                          </a:highlight>
                          <a:latin typeface="Cambria" panose="02040503050406030204" pitchFamily="18" charset="0"/>
                          <a:ea typeface="Cambria" panose="02040503050406030204" pitchFamily="18" charset="0"/>
                        </a:rPr>
                        <a:t>circolarizzazione</a:t>
                      </a:r>
                      <a:r>
                        <a:rPr lang="it-IT" sz="900" u="none" strike="noStrike" dirty="0">
                          <a:effectLst/>
                          <a:highlight>
                            <a:srgbClr val="E9ECF4"/>
                          </a:highlight>
                          <a:latin typeface="Cambria" panose="02040503050406030204" pitchFamily="18" charset="0"/>
                          <a:ea typeface="Cambria" panose="02040503050406030204" pitchFamily="18" charset="0"/>
                        </a:rPr>
                        <a:t> (ISA Italia 505 – Conferme esterne)</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Analisi delle movimentazioni avvenute alla data di intervento e copia</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134089" marR="4470" marT="4470" marB="0" anchor="ctr"/>
                </a:tc>
                <a:extLst>
                  <a:ext uri="{0D108BD9-81ED-4DB2-BD59-A6C34878D82A}">
                    <a16:rowId xmlns:a16="http://schemas.microsoft.com/office/drawing/2014/main" val="41365792"/>
                  </a:ext>
                </a:extLst>
              </a:tr>
              <a:tr h="204290">
                <a:tc vMerge="1">
                  <a:txBody>
                    <a:bodyPr/>
                    <a:lstStyle/>
                    <a:p>
                      <a:endParaRPr lang="it-IT"/>
                    </a:p>
                  </a:txBody>
                  <a:tcPr/>
                </a:tc>
                <a:tc vMerge="1">
                  <a:txBody>
                    <a:bodyPr/>
                    <a:lstStyle/>
                    <a:p>
                      <a:endParaRPr lang="it-IT"/>
                    </a:p>
                  </a:txBody>
                  <a:tcP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della documentazione giustificativa</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2524511430"/>
                  </a:ext>
                </a:extLst>
              </a:tr>
              <a:tr h="204290">
                <a:tc>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a:txBody>
                    <a:bodyPr/>
                    <a:lstStyle/>
                    <a:p>
                      <a:pPr algn="ctr" fontAlgn="ctr"/>
                      <a:r>
                        <a:rPr lang="it-IT" sz="900" u="none" strike="noStrike" dirty="0">
                          <a:effectLst/>
                          <a:highlight>
                            <a:srgbClr val="D0D7E8"/>
                          </a:highlight>
                          <a:latin typeface="Cambria" panose="02040503050406030204" pitchFamily="18" charset="0"/>
                          <a:ea typeface="Cambria" panose="02040503050406030204" pitchFamily="18" charset="0"/>
                        </a:rPr>
                        <a:t>T.F.R.</a:t>
                      </a:r>
                      <a:endParaRPr lang="it-IT" sz="9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Documentazione richiesta</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134089" marR="4470" marT="4470" marB="0" anchor="ctr"/>
                </a:tc>
                <a:extLst>
                  <a:ext uri="{0D108BD9-81ED-4DB2-BD59-A6C34878D82A}">
                    <a16:rowId xmlns:a16="http://schemas.microsoft.com/office/drawing/2014/main" val="2143311379"/>
                  </a:ext>
                </a:extLst>
              </a:tr>
              <a:tr h="150366">
                <a:tc rowSpan="3">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tc rowSpan="3">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705966321"/>
                  </a:ext>
                </a:extLst>
              </a:tr>
              <a:tr h="1398917">
                <a:tc vMerge="1">
                  <a:txBody>
                    <a:bodyPr/>
                    <a:lstStyle/>
                    <a:p>
                      <a:endParaRPr lang="it-IT"/>
                    </a:p>
                  </a:txBody>
                  <a:tcP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Lettera di </a:t>
                      </a:r>
                      <a:r>
                        <a:rPr lang="it-IT" sz="900" u="none" strike="noStrike" dirty="0" err="1">
                          <a:effectLst/>
                          <a:highlight>
                            <a:srgbClr val="E9ECF4"/>
                          </a:highlight>
                          <a:latin typeface="Cambria" panose="02040503050406030204" pitchFamily="18" charset="0"/>
                          <a:ea typeface="Cambria" panose="02040503050406030204" pitchFamily="18" charset="0"/>
                        </a:rPr>
                        <a:t>circolarizzazione</a:t>
                      </a:r>
                      <a:r>
                        <a:rPr lang="it-IT" sz="900" u="none" strike="noStrike" dirty="0">
                          <a:effectLst/>
                          <a:highlight>
                            <a:srgbClr val="E9ECF4"/>
                          </a:highlight>
                          <a:latin typeface="Cambria" panose="02040503050406030204" pitchFamily="18" charset="0"/>
                          <a:ea typeface="Cambria" panose="02040503050406030204" pitchFamily="18" charset="0"/>
                        </a:rPr>
                        <a:t> (ISA Italia 505 – Conferme esterne) al consulente del lavoro al fine di avere conferma della regolarità dei costi del personale e degli annessi versamenti contributivi e erariali e di avere informazioni di eventuali contenziosi e richiedere copia dei tabulati dei ratei del personale (mensilità aggiuntive, permessi, ferie.. ) e</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tc vMerge="1">
                  <a:txBody>
                    <a:bodyPr/>
                    <a:lstStyle/>
                    <a:p>
                      <a:endParaRPr lang="it-IT"/>
                    </a:p>
                  </a:txBody>
                  <a:tcPr/>
                </a:tc>
                <a:extLst>
                  <a:ext uri="{0D108BD9-81ED-4DB2-BD59-A6C34878D82A}">
                    <a16:rowId xmlns:a16="http://schemas.microsoft.com/office/drawing/2014/main" val="1779481364"/>
                  </a:ext>
                </a:extLst>
              </a:tr>
              <a:tr h="222956">
                <a:tc vMerge="1">
                  <a:txBody>
                    <a:bodyPr/>
                    <a:lstStyle/>
                    <a:p>
                      <a:endParaRPr lang="it-IT"/>
                    </a:p>
                  </a:txBody>
                  <a:tcP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dell’accantonamento del TFR (trattamento di fine rapporto)</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tc vMerge="1">
                  <a:txBody>
                    <a:bodyPr/>
                    <a:lstStyle/>
                    <a:p>
                      <a:endParaRPr lang="it-IT"/>
                    </a:p>
                  </a:txBody>
                  <a:tcPr/>
                </a:tc>
                <a:extLst>
                  <a:ext uri="{0D108BD9-81ED-4DB2-BD59-A6C34878D82A}">
                    <a16:rowId xmlns:a16="http://schemas.microsoft.com/office/drawing/2014/main" val="1566994622"/>
                  </a:ext>
                </a:extLst>
              </a:tr>
              <a:tr h="155550">
                <a:tc>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DEBITI VERSO FORNITORI</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tc>
                  <a:txBody>
                    <a:bodyPr/>
                    <a:lstStyle/>
                    <a:p>
                      <a:pPr algn="ctr" fontAlgn="ctr"/>
                      <a:r>
                        <a:rPr lang="it-IT" sz="900" u="none" strike="noStrike" dirty="0">
                          <a:effectLst/>
                          <a:highlight>
                            <a:srgbClr val="D0D7E8"/>
                          </a:highlight>
                          <a:latin typeface="Cambria" panose="02040503050406030204" pitchFamily="18" charset="0"/>
                          <a:ea typeface="Cambria" panose="02040503050406030204" pitchFamily="18" charset="0"/>
                        </a:rPr>
                        <a:t>Documentazione richiesta</a:t>
                      </a:r>
                      <a:endParaRPr lang="it-IT" sz="9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2983018884"/>
                  </a:ext>
                </a:extLst>
              </a:tr>
              <a:tr h="326656">
                <a:tc rowSpan="2">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Partitario fornitori al 30.11.2023 e riconciliazione con</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File (preferibilmente in </a:t>
                      </a:r>
                      <a:r>
                        <a:rPr lang="it-IT" sz="900" u="none" strike="noStrike" dirty="0" err="1">
                          <a:effectLst/>
                          <a:highlight>
                            <a:srgbClr val="E9ECF4"/>
                          </a:highlight>
                          <a:latin typeface="Cambria" panose="02040503050406030204" pitchFamily="18" charset="0"/>
                          <a:ea typeface="Cambria" panose="02040503050406030204" pitchFamily="18" charset="0"/>
                        </a:rPr>
                        <a:t>excel</a:t>
                      </a:r>
                      <a:r>
                        <a:rPr lang="it-IT" sz="900" u="none" strike="noStrike" dirty="0">
                          <a:effectLst/>
                          <a:highlight>
                            <a:srgbClr val="E9ECF4"/>
                          </a:highlight>
                          <a:latin typeface="Cambria" panose="02040503050406030204" pitchFamily="18" charset="0"/>
                          <a:ea typeface="Cambria" panose="02040503050406030204" pitchFamily="18" charset="0"/>
                        </a:rPr>
                        <a:t> con evidenza del debito progressivo</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4055136129"/>
                  </a:ext>
                </a:extLst>
              </a:tr>
              <a:tr h="303842">
                <a:tc vMerge="1">
                  <a:txBody>
                    <a:bodyPr/>
                    <a:lstStyle/>
                    <a:p>
                      <a:endParaRPr lang="it-IT"/>
                    </a:p>
                  </a:txBody>
                  <a:tcP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scadenziario e con conti contabili alla medesima data.</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relativo al periodo dal 01/01/2023 fino alla data di Interim</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154546410"/>
                  </a:ext>
                </a:extLst>
              </a:tr>
              <a:tr h="326656">
                <a:tc rowSpan="2">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Scadenziario fornitori al 30.11.2023 e alla data di effettuazione</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tc rowSpan="2">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2915981455"/>
                  </a:ext>
                </a:extLst>
              </a:tr>
              <a:tr h="155550">
                <a:tc vMerge="1">
                  <a:txBody>
                    <a:bodyPr/>
                    <a:lstStyle/>
                    <a:p>
                      <a:endParaRPr lang="it-IT"/>
                    </a:p>
                  </a:txBody>
                  <a:tcP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dell'intervento di interim</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tc vMerge="1">
                  <a:txBody>
                    <a:bodyPr/>
                    <a:lstStyle/>
                    <a:p>
                      <a:endParaRPr lang="it-IT"/>
                    </a:p>
                  </a:txBody>
                  <a:tcPr/>
                </a:tc>
                <a:extLst>
                  <a:ext uri="{0D108BD9-81ED-4DB2-BD59-A6C34878D82A}">
                    <a16:rowId xmlns:a16="http://schemas.microsoft.com/office/drawing/2014/main" val="2107146975"/>
                  </a:ext>
                </a:extLst>
              </a:tr>
              <a:tr h="303842">
                <a:tc rowSpan="2">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Dettaglio dei fornitori relativi all'esercizio 2023, con evidenza</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tc rowSpan="2">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1775338334"/>
                  </a:ext>
                </a:extLst>
              </a:tr>
              <a:tr h="222956">
                <a:tc vMerge="1">
                  <a:txBody>
                    <a:bodyPr/>
                    <a:lstStyle/>
                    <a:p>
                      <a:endParaRPr lang="it-IT"/>
                    </a:p>
                  </a:txBody>
                  <a:tcP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del costo generato al 30.11.2023</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4470" marR="4470" marT="4470" marB="0" anchor="ctr"/>
                </a:tc>
                <a:tc vMerge="1">
                  <a:txBody>
                    <a:bodyPr/>
                    <a:lstStyle/>
                    <a:p>
                      <a:endParaRPr lang="it-IT"/>
                    </a:p>
                  </a:txBody>
                  <a:tcPr/>
                </a:tc>
                <a:extLst>
                  <a:ext uri="{0D108BD9-81ED-4DB2-BD59-A6C34878D82A}">
                    <a16:rowId xmlns:a16="http://schemas.microsoft.com/office/drawing/2014/main" val="3366938287"/>
                  </a:ext>
                </a:extLst>
              </a:tr>
              <a:tr h="331841">
                <a:tc>
                  <a:txBody>
                    <a:bodyPr/>
                    <a:lstStyle/>
                    <a:p>
                      <a:pPr algn="l" fontAlgn="ctr"/>
                      <a:r>
                        <a:rPr lang="it-IT" sz="600" u="none" strike="noStrike">
                          <a:effectLst/>
                          <a:highlight>
                            <a:srgbClr val="4F81BC"/>
                          </a:highlight>
                        </a:rPr>
                        <a:t> </a:t>
                      </a:r>
                      <a:endParaRPr lang="it-IT" sz="600" b="0" i="0" u="none" strike="noStrike">
                        <a:solidFill>
                          <a:srgbClr val="000000"/>
                        </a:solidFill>
                        <a:effectLst/>
                        <a:highlight>
                          <a:srgbClr val="4F81BC"/>
                        </a:highlight>
                        <a:latin typeface="Cambria" panose="02040503050406030204" pitchFamily="18" charset="0"/>
                      </a:endParaRPr>
                    </a:p>
                  </a:txBody>
                  <a:tcPr marL="4470" marR="4470" marT="4470"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Pianificazione ed estrazione saldi / fornitori da circolarizzare</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4470" marR="4470" marT="4470" marB="0" anchor="ctr"/>
                </a:tc>
                <a:extLst>
                  <a:ext uri="{0D108BD9-81ED-4DB2-BD59-A6C34878D82A}">
                    <a16:rowId xmlns:a16="http://schemas.microsoft.com/office/drawing/2014/main" val="369153083"/>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30D8A-080C-2E40-569B-96B348DE501E}"/>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08227" name="Group 25">
            <a:extLst>
              <a:ext uri="{FF2B5EF4-FFF2-40B4-BE49-F238E27FC236}">
                <a16:creationId xmlns:a16="http://schemas.microsoft.com/office/drawing/2014/main" id="{A2A46537-33FA-C596-7DE3-D304AE62DAB8}"/>
              </a:ext>
            </a:extLst>
          </p:cNvPr>
          <p:cNvGrpSpPr>
            <a:grpSpLocks/>
          </p:cNvGrpSpPr>
          <p:nvPr/>
        </p:nvGrpSpPr>
        <p:grpSpPr bwMode="auto">
          <a:xfrm>
            <a:off x="92075" y="212725"/>
            <a:ext cx="1479550" cy="884238"/>
            <a:chOff x="200590" y="418099"/>
            <a:chExt cx="1035539" cy="884136"/>
          </a:xfrm>
        </p:grpSpPr>
        <p:grpSp>
          <p:nvGrpSpPr>
            <p:cNvPr id="308231" name="Group 26">
              <a:extLst>
                <a:ext uri="{FF2B5EF4-FFF2-40B4-BE49-F238E27FC236}">
                  <a16:creationId xmlns:a16="http://schemas.microsoft.com/office/drawing/2014/main" id="{547312B7-5E0A-70D9-0699-CB9C6967355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37B87D22-57B6-25F5-DB03-B021A2D36A3C}"/>
                  </a:ext>
                </a:extLst>
              </p:cNvPr>
              <p:cNvSpPr/>
              <p:nvPr/>
            </p:nvSpPr>
            <p:spPr>
              <a:xfrm>
                <a:off x="1587696" y="661915"/>
                <a:ext cx="895541"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08236" name="Group 31">
                <a:extLst>
                  <a:ext uri="{FF2B5EF4-FFF2-40B4-BE49-F238E27FC236}">
                    <a16:creationId xmlns:a16="http://schemas.microsoft.com/office/drawing/2014/main" id="{3961B013-D4EF-43D0-7AB2-4CF3EC630A50}"/>
                  </a:ext>
                </a:extLst>
              </p:cNvPr>
              <p:cNvGrpSpPr>
                <a:grpSpLocks/>
              </p:cNvGrpSpPr>
              <p:nvPr/>
            </p:nvGrpSpPr>
            <p:grpSpPr bwMode="auto">
              <a:xfrm>
                <a:off x="1604481" y="615882"/>
                <a:ext cx="886681" cy="461665"/>
                <a:chOff x="1604481" y="615882"/>
                <a:chExt cx="886681" cy="461665"/>
              </a:xfrm>
            </p:grpSpPr>
            <p:sp>
              <p:nvSpPr>
                <p:cNvPr id="308237" name="TextBox 32">
                  <a:extLst>
                    <a:ext uri="{FF2B5EF4-FFF2-40B4-BE49-F238E27FC236}">
                      <a16:creationId xmlns:a16="http://schemas.microsoft.com/office/drawing/2014/main" id="{D75E9DDC-E2B0-938C-6730-3F34002C01E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D462FC93-1172-4B9C-9908-6025E58C8E34}"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08238" name="TextBox 33">
                  <a:extLst>
                    <a:ext uri="{FF2B5EF4-FFF2-40B4-BE49-F238E27FC236}">
                      <a16:creationId xmlns:a16="http://schemas.microsoft.com/office/drawing/2014/main" id="{CD019CC7-5126-C6E0-2DCD-5191143BF9B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08232" name="Group 27">
              <a:extLst>
                <a:ext uri="{FF2B5EF4-FFF2-40B4-BE49-F238E27FC236}">
                  <a16:creationId xmlns:a16="http://schemas.microsoft.com/office/drawing/2014/main" id="{C31276B5-F34C-EF91-4445-EFA876EB4436}"/>
                </a:ext>
              </a:extLst>
            </p:cNvPr>
            <p:cNvGrpSpPr>
              <a:grpSpLocks/>
            </p:cNvGrpSpPr>
            <p:nvPr/>
          </p:nvGrpSpPr>
          <p:grpSpPr bwMode="auto">
            <a:xfrm>
              <a:off x="200590" y="843937"/>
              <a:ext cx="1035539" cy="458298"/>
              <a:chOff x="224691" y="1351963"/>
              <a:chExt cx="1035539" cy="458298"/>
            </a:xfrm>
          </p:grpSpPr>
          <p:sp>
            <p:nvSpPr>
              <p:cNvPr id="308233" name="TextBox 28">
                <a:extLst>
                  <a:ext uri="{FF2B5EF4-FFF2-40B4-BE49-F238E27FC236}">
                    <a16:creationId xmlns:a16="http://schemas.microsoft.com/office/drawing/2014/main" id="{06E91621-450F-F07D-62B9-9197850D2BF2}"/>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08234" name="TextBox 29">
                <a:extLst>
                  <a:ext uri="{FF2B5EF4-FFF2-40B4-BE49-F238E27FC236}">
                    <a16:creationId xmlns:a16="http://schemas.microsoft.com/office/drawing/2014/main" id="{FFCC09E6-3D33-E545-8029-77137E4A045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08228" name="Titolo 4">
            <a:extLst>
              <a:ext uri="{FF2B5EF4-FFF2-40B4-BE49-F238E27FC236}">
                <a16:creationId xmlns:a16="http://schemas.microsoft.com/office/drawing/2014/main" id="{52D1D844-EB7E-4F83-1084-4C32D10A3786}"/>
              </a:ext>
            </a:extLst>
          </p:cNvPr>
          <p:cNvSpPr>
            <a:spLocks noGrp="1"/>
          </p:cNvSpPr>
          <p:nvPr>
            <p:ph type="title"/>
          </p:nvPr>
        </p:nvSpPr>
        <p:spPr>
          <a:xfrm>
            <a:off x="509588" y="1212850"/>
            <a:ext cx="8229600" cy="696913"/>
          </a:xfrm>
        </p:spPr>
        <p:txBody>
          <a:bodyPr/>
          <a:lstStyle/>
          <a:p>
            <a:r>
              <a:rPr lang="it-IT" altLang="it-IT" sz="2000" b="1" dirty="0">
                <a:solidFill>
                  <a:srgbClr val="FF0000"/>
                </a:solidFill>
                <a:latin typeface="Cambria" panose="02040503050406030204" pitchFamily="18" charset="0"/>
                <a:ea typeface="Cambria" panose="02040503050406030204" pitchFamily="18" charset="0"/>
              </a:rPr>
              <a:t>Debiti verso Fornitori</a:t>
            </a:r>
          </a:p>
        </p:txBody>
      </p:sp>
      <p:sp>
        <p:nvSpPr>
          <p:cNvPr id="308229" name="Titolo 4">
            <a:extLst>
              <a:ext uri="{FF2B5EF4-FFF2-40B4-BE49-F238E27FC236}">
                <a16:creationId xmlns:a16="http://schemas.microsoft.com/office/drawing/2014/main" id="{FCDE89AC-330B-AB6A-C820-09B70B96B252}"/>
              </a:ext>
            </a:extLst>
          </p:cNvPr>
          <p:cNvSpPr txBox="1">
            <a:spLocks/>
          </p:cNvSpPr>
          <p:nvPr/>
        </p:nvSpPr>
        <p:spPr bwMode="auto">
          <a:xfrm>
            <a:off x="1023937" y="1665288"/>
            <a:ext cx="7610475"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200000"/>
              </a:lnSpc>
            </a:pPr>
            <a:r>
              <a:rPr lang="it-IT" sz="2000" dirty="0">
                <a:latin typeface="Cambria" panose="02040503050406030204" pitchFamily="18" charset="0"/>
                <a:ea typeface="Cambria" panose="02040503050406030204" pitchFamily="18" charset="0"/>
              </a:rPr>
              <a:t>Codice Civile: art. 2424, 2424-bis, 2425-bis, 2427 </a:t>
            </a:r>
          </a:p>
          <a:p>
            <a:pPr>
              <a:lnSpc>
                <a:spcPct val="200000"/>
              </a:lnSpc>
            </a:pPr>
            <a:r>
              <a:rPr lang="it-IT" sz="2000" dirty="0">
                <a:latin typeface="Cambria" panose="02040503050406030204" pitchFamily="18" charset="0"/>
                <a:ea typeface="Cambria" panose="02040503050406030204" pitchFamily="18" charset="0"/>
              </a:rPr>
              <a:t>Principio contabile OIC n. </a:t>
            </a:r>
            <a:r>
              <a:rPr lang="it-IT" sz="1800" dirty="0">
                <a:latin typeface="Cambria" panose="02040503050406030204" pitchFamily="18" charset="0"/>
                <a:ea typeface="Cambria" panose="02040503050406030204" pitchFamily="18" charset="0"/>
              </a:rPr>
              <a:t>19</a:t>
            </a:r>
          </a:p>
          <a:p>
            <a:pPr>
              <a:lnSpc>
                <a:spcPct val="200000"/>
              </a:lnSpc>
            </a:pPr>
            <a:r>
              <a:rPr lang="it-IT" sz="2000" dirty="0">
                <a:latin typeface="Cambria" panose="02040503050406030204" pitchFamily="18" charset="0"/>
                <a:ea typeface="Cambria" panose="02040503050406030204" pitchFamily="18" charset="0"/>
              </a:rPr>
              <a:t>Principio internazionale IAS n. </a:t>
            </a:r>
            <a:r>
              <a:rPr lang="it-IT" sz="1800" dirty="0">
                <a:latin typeface="Cambria" panose="02040503050406030204" pitchFamily="18" charset="0"/>
                <a:ea typeface="Cambria" panose="02040503050406030204" pitchFamily="18" charset="0"/>
              </a:rPr>
              <a:t>12 e 37 </a:t>
            </a:r>
          </a:p>
          <a:p>
            <a:pPr>
              <a:lnSpc>
                <a:spcPct val="200000"/>
              </a:lnSpc>
            </a:pPr>
            <a:endParaRPr lang="it-IT" sz="1800" dirty="0">
              <a:latin typeface="Cambria" panose="02040503050406030204" pitchFamily="18" charset="0"/>
              <a:ea typeface="Cambria" panose="02040503050406030204" pitchFamily="18" charset="0"/>
            </a:endParaRPr>
          </a:p>
        </p:txBody>
      </p:sp>
      <p:sp>
        <p:nvSpPr>
          <p:cNvPr id="308230" name="Rectangle 6">
            <a:extLst>
              <a:ext uri="{FF2B5EF4-FFF2-40B4-BE49-F238E27FC236}">
                <a16:creationId xmlns:a16="http://schemas.microsoft.com/office/drawing/2014/main" id="{CECF6AE4-7A42-5780-EC5B-F50E263D2B0B}"/>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6DCC6FE-E943-9E5A-608D-421C1178C0C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16419" name="Group 25">
            <a:extLst>
              <a:ext uri="{FF2B5EF4-FFF2-40B4-BE49-F238E27FC236}">
                <a16:creationId xmlns:a16="http://schemas.microsoft.com/office/drawing/2014/main" id="{2A115D24-EB35-7C3B-63EA-982D8634D75D}"/>
              </a:ext>
            </a:extLst>
          </p:cNvPr>
          <p:cNvGrpSpPr>
            <a:grpSpLocks/>
          </p:cNvGrpSpPr>
          <p:nvPr/>
        </p:nvGrpSpPr>
        <p:grpSpPr bwMode="auto">
          <a:xfrm>
            <a:off x="92075" y="212725"/>
            <a:ext cx="1493838" cy="869950"/>
            <a:chOff x="200590" y="418099"/>
            <a:chExt cx="1035539" cy="890723"/>
          </a:xfrm>
        </p:grpSpPr>
        <p:grpSp>
          <p:nvGrpSpPr>
            <p:cNvPr id="316423" name="Group 26">
              <a:extLst>
                <a:ext uri="{FF2B5EF4-FFF2-40B4-BE49-F238E27FC236}">
                  <a16:creationId xmlns:a16="http://schemas.microsoft.com/office/drawing/2014/main" id="{E1FB4D92-BF1C-25C7-0BC2-CF5FB9137C6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651D4D67-D2F0-6D09-F85F-FA29C220609D}"/>
                  </a:ext>
                </a:extLst>
              </p:cNvPr>
              <p:cNvSpPr/>
              <p:nvPr/>
            </p:nvSpPr>
            <p:spPr>
              <a:xfrm>
                <a:off x="1587356" y="661393"/>
                <a:ext cx="895779" cy="393349"/>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16428" name="Group 31">
                <a:extLst>
                  <a:ext uri="{FF2B5EF4-FFF2-40B4-BE49-F238E27FC236}">
                    <a16:creationId xmlns:a16="http://schemas.microsoft.com/office/drawing/2014/main" id="{025F892A-600C-C538-2164-BF575B769BAF}"/>
                  </a:ext>
                </a:extLst>
              </p:cNvPr>
              <p:cNvGrpSpPr>
                <a:grpSpLocks/>
              </p:cNvGrpSpPr>
              <p:nvPr/>
            </p:nvGrpSpPr>
            <p:grpSpPr bwMode="auto">
              <a:xfrm>
                <a:off x="1604481" y="615882"/>
                <a:ext cx="886681" cy="461665"/>
                <a:chOff x="1604481" y="615882"/>
                <a:chExt cx="886681" cy="461665"/>
              </a:xfrm>
            </p:grpSpPr>
            <p:sp>
              <p:nvSpPr>
                <p:cNvPr id="316429" name="TextBox 32">
                  <a:extLst>
                    <a:ext uri="{FF2B5EF4-FFF2-40B4-BE49-F238E27FC236}">
                      <a16:creationId xmlns:a16="http://schemas.microsoft.com/office/drawing/2014/main" id="{491E197F-47C3-F952-9879-7C114C6A17B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CF89770-928A-49CC-9212-03C01B7B77CE}"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16430" name="TextBox 33">
                  <a:extLst>
                    <a:ext uri="{FF2B5EF4-FFF2-40B4-BE49-F238E27FC236}">
                      <a16:creationId xmlns:a16="http://schemas.microsoft.com/office/drawing/2014/main" id="{1184B269-D852-7BA0-8309-E8166ADFA9DD}"/>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16424" name="Group 27">
              <a:extLst>
                <a:ext uri="{FF2B5EF4-FFF2-40B4-BE49-F238E27FC236}">
                  <a16:creationId xmlns:a16="http://schemas.microsoft.com/office/drawing/2014/main" id="{A7FD35AB-B4A8-27F0-A390-FAB9098B9DD5}"/>
                </a:ext>
              </a:extLst>
            </p:cNvPr>
            <p:cNvGrpSpPr>
              <a:grpSpLocks/>
            </p:cNvGrpSpPr>
            <p:nvPr/>
          </p:nvGrpSpPr>
          <p:grpSpPr bwMode="auto">
            <a:xfrm>
              <a:off x="200590" y="843937"/>
              <a:ext cx="1035539" cy="464885"/>
              <a:chOff x="224691" y="1351963"/>
              <a:chExt cx="1035539" cy="464885"/>
            </a:xfrm>
          </p:grpSpPr>
          <p:sp>
            <p:nvSpPr>
              <p:cNvPr id="316425" name="TextBox 28">
                <a:extLst>
                  <a:ext uri="{FF2B5EF4-FFF2-40B4-BE49-F238E27FC236}">
                    <a16:creationId xmlns:a16="http://schemas.microsoft.com/office/drawing/2014/main" id="{B51261FF-F08A-6B9E-EF63-BE37D5EE71D6}"/>
                  </a:ext>
                </a:extLst>
              </p:cNvPr>
              <p:cNvSpPr txBox="1">
                <a:spLocks noChangeArrowheads="1"/>
              </p:cNvSpPr>
              <p:nvPr/>
            </p:nvSpPr>
            <p:spPr bwMode="auto">
              <a:xfrm>
                <a:off x="224691" y="1351963"/>
                <a:ext cx="1035539" cy="26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16426" name="TextBox 29">
                <a:extLst>
                  <a:ext uri="{FF2B5EF4-FFF2-40B4-BE49-F238E27FC236}">
                    <a16:creationId xmlns:a16="http://schemas.microsoft.com/office/drawing/2014/main" id="{FFE1DF70-4A3F-769A-253E-845EC44E2CD2}"/>
                  </a:ext>
                </a:extLst>
              </p:cNvPr>
              <p:cNvSpPr txBox="1">
                <a:spLocks noChangeArrowheads="1"/>
              </p:cNvSpPr>
              <p:nvPr/>
            </p:nvSpPr>
            <p:spPr bwMode="auto">
              <a:xfrm>
                <a:off x="224691" y="1533262"/>
                <a:ext cx="1035539" cy="28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16420" name="Titolo 4">
            <a:extLst>
              <a:ext uri="{FF2B5EF4-FFF2-40B4-BE49-F238E27FC236}">
                <a16:creationId xmlns:a16="http://schemas.microsoft.com/office/drawing/2014/main" id="{4C457358-730F-30B1-A90D-D2C94DDCBB7A}"/>
              </a:ext>
            </a:extLst>
          </p:cNvPr>
          <p:cNvSpPr>
            <a:spLocks noGrp="1"/>
          </p:cNvSpPr>
          <p:nvPr>
            <p:ph type="title"/>
          </p:nvPr>
        </p:nvSpPr>
        <p:spPr>
          <a:xfrm>
            <a:off x="509588" y="968375"/>
            <a:ext cx="8229600" cy="696913"/>
          </a:xfrm>
        </p:spPr>
        <p:txBody>
          <a:bodyPr/>
          <a:lstStyle/>
          <a:p>
            <a:r>
              <a:rPr lang="it-IT" altLang="it-IT" sz="2000" b="1" dirty="0">
                <a:solidFill>
                  <a:srgbClr val="FF0000"/>
                </a:solidFill>
                <a:latin typeface="Cambria" panose="02040503050406030204" pitchFamily="18" charset="0"/>
                <a:ea typeface="Cambria" panose="02040503050406030204" pitchFamily="18" charset="0"/>
              </a:rPr>
              <a:t>Procedura di revisione – Debiti verso Fornitori  </a:t>
            </a:r>
          </a:p>
        </p:txBody>
      </p:sp>
      <p:sp>
        <p:nvSpPr>
          <p:cNvPr id="316421" name="Titolo 4">
            <a:extLst>
              <a:ext uri="{FF2B5EF4-FFF2-40B4-BE49-F238E27FC236}">
                <a16:creationId xmlns:a16="http://schemas.microsoft.com/office/drawing/2014/main" id="{313D859E-5729-5206-CA58-7B47430F67F0}"/>
              </a:ext>
            </a:extLst>
          </p:cNvPr>
          <p:cNvSpPr txBox="1">
            <a:spLocks/>
          </p:cNvSpPr>
          <p:nvPr/>
        </p:nvSpPr>
        <p:spPr bwMode="auto">
          <a:xfrm>
            <a:off x="668338" y="1619250"/>
            <a:ext cx="8050212"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50000"/>
              </a:lnSpc>
              <a:buFont typeface="Arial" panose="020B0604020202020204" pitchFamily="34" charset="0"/>
              <a:buNone/>
            </a:pPr>
            <a:r>
              <a:rPr lang="it-IT" altLang="it-IT" sz="1800" dirty="0">
                <a:latin typeface="Cambria" panose="02040503050406030204" pitchFamily="18" charset="0"/>
                <a:ea typeface="Cambria" panose="02040503050406030204" pitchFamily="18" charset="0"/>
              </a:rPr>
              <a:t>Le asserzioni sulla voce «Debiti vs Fornitori» sono: </a:t>
            </a:r>
          </a:p>
          <a:p>
            <a:pPr algn="just">
              <a:lnSpc>
                <a:spcPct val="150000"/>
              </a:lnSpc>
              <a:buFont typeface="Arial" panose="020B0604020202020204" pitchFamily="34" charset="0"/>
              <a:buNone/>
            </a:pPr>
            <a:r>
              <a:rPr lang="it-IT" altLang="it-IT" sz="1800" b="1" dirty="0">
                <a:latin typeface="Cambria" panose="02040503050406030204" pitchFamily="18" charset="0"/>
                <a:ea typeface="Cambria" panose="02040503050406030204" pitchFamily="18" charset="0"/>
              </a:rPr>
              <a:t>Completezza</a:t>
            </a:r>
            <a:r>
              <a:rPr lang="it-IT" altLang="it-IT" sz="1800" dirty="0">
                <a:latin typeface="Cambria" panose="02040503050406030204" pitchFamily="18" charset="0"/>
                <a:ea typeface="Cambria" panose="02040503050406030204" pitchFamily="18" charset="0"/>
              </a:rPr>
              <a:t>: il revisore deve accertare che i debiti siano completi includendo tutte le transazioni per le quali alla data di bilancio un terzo abbia un diritto certo a ricevere disponibilità liquide da parte dell’azienda</a:t>
            </a:r>
          </a:p>
          <a:p>
            <a:pPr algn="just">
              <a:lnSpc>
                <a:spcPct val="150000"/>
              </a:lnSpc>
              <a:buFont typeface="Arial" panose="020B0604020202020204" pitchFamily="34" charset="0"/>
              <a:buNone/>
            </a:pPr>
            <a:r>
              <a:rPr lang="it-IT" altLang="it-IT" sz="1800" b="1" dirty="0">
                <a:latin typeface="Cambria" panose="02040503050406030204" pitchFamily="18" charset="0"/>
                <a:ea typeface="Cambria" panose="02040503050406030204" pitchFamily="18" charset="0"/>
              </a:rPr>
              <a:t>Accuratezza e Valutazione</a:t>
            </a:r>
            <a:r>
              <a:rPr lang="it-IT" altLang="it-IT" sz="1800" dirty="0">
                <a:latin typeface="Cambria" panose="02040503050406030204" pitchFamily="18" charset="0"/>
                <a:ea typeface="Cambria" panose="02040503050406030204" pitchFamily="18" charset="0"/>
              </a:rPr>
              <a:t>: il revisore deve verificare che i debiti vengano registrati in contabilità a seguito di operazioni di acquisto di beni o servizi di competenza dell’esercizio oggetto di revisione legale</a:t>
            </a:r>
          </a:p>
          <a:p>
            <a:pPr algn="just">
              <a:lnSpc>
                <a:spcPct val="150000"/>
              </a:lnSpc>
              <a:buFont typeface="Arial" panose="020B0604020202020204" pitchFamily="34" charset="0"/>
              <a:buNone/>
            </a:pPr>
            <a:r>
              <a:rPr lang="it-IT" altLang="it-IT" sz="1800" b="1" dirty="0">
                <a:latin typeface="Cambria" panose="02040503050406030204" pitchFamily="18" charset="0"/>
                <a:ea typeface="Cambria" panose="02040503050406030204" pitchFamily="18" charset="0"/>
              </a:rPr>
              <a:t>Presentazione</a:t>
            </a:r>
            <a:r>
              <a:rPr lang="it-IT" altLang="it-IT" sz="1800" dirty="0">
                <a:latin typeface="Cambria" panose="02040503050406030204" pitchFamily="18" charset="0"/>
                <a:ea typeface="Cambria" panose="02040503050406030204" pitchFamily="18" charset="0"/>
              </a:rPr>
              <a:t>: il revisore deve accertare che non vi siano state compensazioni tra saldi attivi e passivi nei confronti della stessa controparte a meno che non sia previsto da un contratto o da uno specifico accordo tra le parti e che sia fornita adeguata informativa in Nota Integrativa in accordo all’art. 2427 del Codice Civile.</a:t>
            </a:r>
          </a:p>
        </p:txBody>
      </p:sp>
      <p:sp>
        <p:nvSpPr>
          <p:cNvPr id="316422" name="Rectangle 6">
            <a:extLst>
              <a:ext uri="{FF2B5EF4-FFF2-40B4-BE49-F238E27FC236}">
                <a16:creationId xmlns:a16="http://schemas.microsoft.com/office/drawing/2014/main" id="{BCA543D0-7FB3-95AF-41B2-596A359E8DA3}"/>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E82A090-9E87-58D5-E944-601E36BA0764}"/>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18467" name="Group 25">
            <a:extLst>
              <a:ext uri="{FF2B5EF4-FFF2-40B4-BE49-F238E27FC236}">
                <a16:creationId xmlns:a16="http://schemas.microsoft.com/office/drawing/2014/main" id="{237963BE-FC6F-F76A-79E6-13DAFE3F47DC}"/>
              </a:ext>
            </a:extLst>
          </p:cNvPr>
          <p:cNvGrpSpPr>
            <a:grpSpLocks/>
          </p:cNvGrpSpPr>
          <p:nvPr/>
        </p:nvGrpSpPr>
        <p:grpSpPr bwMode="auto">
          <a:xfrm>
            <a:off x="92075" y="517525"/>
            <a:ext cx="1736725" cy="898525"/>
            <a:chOff x="200590" y="418099"/>
            <a:chExt cx="1035539" cy="884136"/>
          </a:xfrm>
        </p:grpSpPr>
        <p:grpSp>
          <p:nvGrpSpPr>
            <p:cNvPr id="318471" name="Group 26">
              <a:extLst>
                <a:ext uri="{FF2B5EF4-FFF2-40B4-BE49-F238E27FC236}">
                  <a16:creationId xmlns:a16="http://schemas.microsoft.com/office/drawing/2014/main" id="{5B860F9E-5353-F5FF-E5FD-334BD82CA09A}"/>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6FB26A64-FAAF-3210-A693-05CB4D9982BB}"/>
                  </a:ext>
                </a:extLst>
              </p:cNvPr>
              <p:cNvSpPr/>
              <p:nvPr/>
            </p:nvSpPr>
            <p:spPr>
              <a:xfrm>
                <a:off x="1587164" y="662744"/>
                <a:ext cx="895448" cy="393644"/>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18476" name="Group 31">
                <a:extLst>
                  <a:ext uri="{FF2B5EF4-FFF2-40B4-BE49-F238E27FC236}">
                    <a16:creationId xmlns:a16="http://schemas.microsoft.com/office/drawing/2014/main" id="{4408E27F-2ABF-D641-1421-E742AFE9D1D4}"/>
                  </a:ext>
                </a:extLst>
              </p:cNvPr>
              <p:cNvGrpSpPr>
                <a:grpSpLocks/>
              </p:cNvGrpSpPr>
              <p:nvPr/>
            </p:nvGrpSpPr>
            <p:grpSpPr bwMode="auto">
              <a:xfrm>
                <a:off x="1604481" y="615882"/>
                <a:ext cx="886681" cy="461665"/>
                <a:chOff x="1604481" y="615882"/>
                <a:chExt cx="886681" cy="461665"/>
              </a:xfrm>
            </p:grpSpPr>
            <p:sp>
              <p:nvSpPr>
                <p:cNvPr id="318477" name="TextBox 32">
                  <a:extLst>
                    <a:ext uri="{FF2B5EF4-FFF2-40B4-BE49-F238E27FC236}">
                      <a16:creationId xmlns:a16="http://schemas.microsoft.com/office/drawing/2014/main" id="{627387F9-C81E-15F9-0BD7-346D2496FE2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2D9314E5-AAB5-4372-938A-BDD7BCDB89FF}"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18478" name="TextBox 33">
                  <a:extLst>
                    <a:ext uri="{FF2B5EF4-FFF2-40B4-BE49-F238E27FC236}">
                      <a16:creationId xmlns:a16="http://schemas.microsoft.com/office/drawing/2014/main" id="{34725B17-0A18-7E71-4AD3-FBC3CDEB14F4}"/>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18472" name="Group 27">
              <a:extLst>
                <a:ext uri="{FF2B5EF4-FFF2-40B4-BE49-F238E27FC236}">
                  <a16:creationId xmlns:a16="http://schemas.microsoft.com/office/drawing/2014/main" id="{36DEF4C7-AAFE-4683-5576-1B845DCB5B36}"/>
                </a:ext>
              </a:extLst>
            </p:cNvPr>
            <p:cNvGrpSpPr>
              <a:grpSpLocks/>
            </p:cNvGrpSpPr>
            <p:nvPr/>
          </p:nvGrpSpPr>
          <p:grpSpPr bwMode="auto">
            <a:xfrm>
              <a:off x="200590" y="843937"/>
              <a:ext cx="1035539" cy="458298"/>
              <a:chOff x="224691" y="1351963"/>
              <a:chExt cx="1035539" cy="458298"/>
            </a:xfrm>
          </p:grpSpPr>
          <p:sp>
            <p:nvSpPr>
              <p:cNvPr id="318473" name="TextBox 28">
                <a:extLst>
                  <a:ext uri="{FF2B5EF4-FFF2-40B4-BE49-F238E27FC236}">
                    <a16:creationId xmlns:a16="http://schemas.microsoft.com/office/drawing/2014/main" id="{EB32DA28-870D-F50C-DE48-73E8368065CE}"/>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18474" name="TextBox 29">
                <a:extLst>
                  <a:ext uri="{FF2B5EF4-FFF2-40B4-BE49-F238E27FC236}">
                    <a16:creationId xmlns:a16="http://schemas.microsoft.com/office/drawing/2014/main" id="{66B730BB-8D92-4C9E-DCA2-181CE11738A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18468" name="Titolo 4">
            <a:extLst>
              <a:ext uri="{FF2B5EF4-FFF2-40B4-BE49-F238E27FC236}">
                <a16:creationId xmlns:a16="http://schemas.microsoft.com/office/drawing/2014/main" id="{066CF906-5AE9-0230-BE41-82BD08E6B3E1}"/>
              </a:ext>
            </a:extLst>
          </p:cNvPr>
          <p:cNvSpPr>
            <a:spLocks noGrp="1"/>
          </p:cNvSpPr>
          <p:nvPr>
            <p:ph type="title"/>
          </p:nvPr>
        </p:nvSpPr>
        <p:spPr>
          <a:xfrm>
            <a:off x="509588" y="998538"/>
            <a:ext cx="8229600" cy="696912"/>
          </a:xfrm>
        </p:spPr>
        <p:txBody>
          <a:bodyPr/>
          <a:lstStyle/>
          <a:p>
            <a:r>
              <a:rPr lang="it-IT" altLang="it-IT" sz="2000" b="1" dirty="0">
                <a:solidFill>
                  <a:srgbClr val="FF0000"/>
                </a:solidFill>
                <a:latin typeface="Cambria" panose="02040503050406030204" pitchFamily="18" charset="0"/>
                <a:ea typeface="Cambria" panose="02040503050406030204" pitchFamily="18" charset="0"/>
              </a:rPr>
              <a:t>Procedura di revisione – Debiti verso Fornitori  </a:t>
            </a:r>
          </a:p>
        </p:txBody>
      </p:sp>
      <p:sp>
        <p:nvSpPr>
          <p:cNvPr id="209925" name="Titolo 4">
            <a:extLst>
              <a:ext uri="{FF2B5EF4-FFF2-40B4-BE49-F238E27FC236}">
                <a16:creationId xmlns:a16="http://schemas.microsoft.com/office/drawing/2014/main" id="{0E1E4FE5-E9D6-B765-4BA5-D0389DF505A4}"/>
              </a:ext>
            </a:extLst>
          </p:cNvPr>
          <p:cNvSpPr txBox="1">
            <a:spLocks/>
          </p:cNvSpPr>
          <p:nvPr/>
        </p:nvSpPr>
        <p:spPr bwMode="auto">
          <a:xfrm>
            <a:off x="674688" y="1495425"/>
            <a:ext cx="8050212" cy="4645025"/>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50000"/>
              </a:lnSpc>
              <a:buFont typeface="Arial" panose="020B0604020202020204" pitchFamily="34" charset="0"/>
              <a:buNone/>
              <a:defRPr/>
            </a:pPr>
            <a:r>
              <a:rPr lang="it-IT" altLang="it-IT" sz="1800" dirty="0">
                <a:latin typeface="Cambria" panose="02040503050406030204" pitchFamily="18" charset="0"/>
                <a:ea typeface="Cambria" panose="02040503050406030204" pitchFamily="18" charset="0"/>
              </a:rPr>
              <a:t>Per testare le asserzioni indicate, la risposta al rischio di revisione consiste nell’effettuare delle procedure di validità: </a:t>
            </a:r>
          </a:p>
          <a:p>
            <a:pPr marL="285750" indent="-285750" algn="just">
              <a:lnSpc>
                <a:spcPct val="150000"/>
              </a:lnSpc>
              <a:buFontTx/>
              <a:buChar char="-"/>
              <a:defRPr/>
            </a:pPr>
            <a:r>
              <a:rPr lang="it-IT" altLang="it-IT" sz="1800" dirty="0">
                <a:latin typeface="Cambria" panose="02040503050406030204" pitchFamily="18" charset="0"/>
                <a:ea typeface="Cambria" panose="02040503050406030204" pitchFamily="18" charset="0"/>
              </a:rPr>
              <a:t>Predisposizione di una Capo Scheda – Lead Schedule e verifica di quadratura con il bilancio di verifica e il prospetto di bilancio d’esercizio</a:t>
            </a:r>
          </a:p>
          <a:p>
            <a:pPr marL="285750" indent="-285750" algn="just">
              <a:lnSpc>
                <a:spcPct val="150000"/>
              </a:lnSpc>
              <a:buFontTx/>
              <a:buChar char="-"/>
              <a:defRPr/>
            </a:pPr>
            <a:r>
              <a:rPr lang="it-IT" altLang="it-IT" sz="1800" dirty="0">
                <a:latin typeface="Cambria" panose="02040503050406030204" pitchFamily="18" charset="0"/>
                <a:ea typeface="Cambria" panose="02040503050406030204" pitchFamily="18" charset="0"/>
              </a:rPr>
              <a:t>Analisi comparative </a:t>
            </a:r>
          </a:p>
          <a:p>
            <a:pPr marL="285750" indent="-285750" algn="just">
              <a:lnSpc>
                <a:spcPct val="150000"/>
              </a:lnSpc>
              <a:buFontTx/>
              <a:buChar char="-"/>
              <a:defRPr/>
            </a:pPr>
            <a:r>
              <a:rPr lang="it-IT" altLang="it-IT" sz="1800" dirty="0">
                <a:latin typeface="Cambria" panose="02040503050406030204" pitchFamily="18" charset="0"/>
                <a:ea typeface="Cambria" panose="02040503050406030204" pitchFamily="18" charset="0"/>
              </a:rPr>
              <a:t>Effettuazione di procedure di conferma esterna  (c.d. «Circolarizzazione») dei creditori attraverso un invio di una lettera con la richiesta di conferma saldo alla data di chiusura di bilancio</a:t>
            </a:r>
          </a:p>
          <a:p>
            <a:pPr marL="285750" indent="-285750" algn="just">
              <a:lnSpc>
                <a:spcPct val="150000"/>
              </a:lnSpc>
              <a:buFontTx/>
              <a:buChar char="-"/>
              <a:defRPr/>
            </a:pPr>
            <a:r>
              <a:rPr lang="it-IT" altLang="it-IT" sz="1800" dirty="0">
                <a:latin typeface="Cambria" panose="02040503050406030204" pitchFamily="18" charset="0"/>
                <a:ea typeface="Cambria" panose="02040503050406030204" pitchFamily="18" charset="0"/>
              </a:rPr>
              <a:t>Ricerca di eventuali passività non registrate (test « </a:t>
            </a:r>
            <a:r>
              <a:rPr lang="it-IT" altLang="it-IT" sz="1800" dirty="0" err="1">
                <a:latin typeface="Cambria" panose="02040503050406030204" pitchFamily="18" charset="0"/>
                <a:ea typeface="Cambria" panose="02040503050406030204" pitchFamily="18" charset="0"/>
              </a:rPr>
              <a:t>search</a:t>
            </a:r>
            <a:r>
              <a:rPr lang="it-IT" altLang="it-IT" sz="1800" dirty="0">
                <a:latin typeface="Cambria" panose="02040503050406030204" pitchFamily="18" charset="0"/>
                <a:ea typeface="Cambria" panose="02040503050406030204" pitchFamily="18" charset="0"/>
              </a:rPr>
              <a:t> for </a:t>
            </a:r>
            <a:r>
              <a:rPr lang="it-IT" altLang="it-IT" sz="1800" dirty="0" err="1">
                <a:latin typeface="Cambria" panose="02040503050406030204" pitchFamily="18" charset="0"/>
                <a:ea typeface="Cambria" panose="02040503050406030204" pitchFamily="18" charset="0"/>
              </a:rPr>
              <a:t>unrecorded</a:t>
            </a:r>
            <a:r>
              <a:rPr lang="it-IT" altLang="it-IT" sz="1800" dirty="0">
                <a:latin typeface="Cambria" panose="02040503050406030204" pitchFamily="18" charset="0"/>
                <a:ea typeface="Cambria" panose="02040503050406030204" pitchFamily="18" charset="0"/>
              </a:rPr>
              <a:t> liabilities») attraverso un test volto a verificare la competenza delle fatture passive e delle note credito emesse (test sulle fatture da ricevere) </a:t>
            </a:r>
          </a:p>
        </p:txBody>
      </p:sp>
      <p:sp>
        <p:nvSpPr>
          <p:cNvPr id="318470" name="Rectangle 6">
            <a:extLst>
              <a:ext uri="{FF2B5EF4-FFF2-40B4-BE49-F238E27FC236}">
                <a16:creationId xmlns:a16="http://schemas.microsoft.com/office/drawing/2014/main" id="{B713F441-5F63-0786-D6F4-A1B4A122E34A}"/>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FD0631-7550-D5B1-8B82-D3BDB303602C}"/>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20515" name="Group 25">
            <a:extLst>
              <a:ext uri="{FF2B5EF4-FFF2-40B4-BE49-F238E27FC236}">
                <a16:creationId xmlns:a16="http://schemas.microsoft.com/office/drawing/2014/main" id="{2D9C3D05-8F1D-AABF-55C7-B3E5F434BFC4}"/>
              </a:ext>
            </a:extLst>
          </p:cNvPr>
          <p:cNvGrpSpPr>
            <a:grpSpLocks/>
          </p:cNvGrpSpPr>
          <p:nvPr/>
        </p:nvGrpSpPr>
        <p:grpSpPr bwMode="auto">
          <a:xfrm>
            <a:off x="92075" y="603250"/>
            <a:ext cx="1638300" cy="952500"/>
            <a:chOff x="200590" y="418099"/>
            <a:chExt cx="1035539" cy="856363"/>
          </a:xfrm>
        </p:grpSpPr>
        <p:grpSp>
          <p:nvGrpSpPr>
            <p:cNvPr id="320519" name="Group 26">
              <a:extLst>
                <a:ext uri="{FF2B5EF4-FFF2-40B4-BE49-F238E27FC236}">
                  <a16:creationId xmlns:a16="http://schemas.microsoft.com/office/drawing/2014/main" id="{F0CC656C-83F9-1437-D8CD-026A5C5A569E}"/>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F1AC0FC6-D61A-3E33-98E1-4DEB1771C692}"/>
                  </a:ext>
                </a:extLst>
              </p:cNvPr>
              <p:cNvSpPr/>
              <p:nvPr/>
            </p:nvSpPr>
            <p:spPr>
              <a:xfrm>
                <a:off x="1587261" y="661555"/>
                <a:ext cx="896062" cy="393927"/>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20524" name="Group 31">
                <a:extLst>
                  <a:ext uri="{FF2B5EF4-FFF2-40B4-BE49-F238E27FC236}">
                    <a16:creationId xmlns:a16="http://schemas.microsoft.com/office/drawing/2014/main" id="{6E0073CD-3C4A-73E6-8C9C-D83A2843DDBC}"/>
                  </a:ext>
                </a:extLst>
              </p:cNvPr>
              <p:cNvGrpSpPr>
                <a:grpSpLocks/>
              </p:cNvGrpSpPr>
              <p:nvPr/>
            </p:nvGrpSpPr>
            <p:grpSpPr bwMode="auto">
              <a:xfrm>
                <a:off x="1604481" y="615882"/>
                <a:ext cx="886681" cy="461665"/>
                <a:chOff x="1604481" y="615882"/>
                <a:chExt cx="886681" cy="461665"/>
              </a:xfrm>
            </p:grpSpPr>
            <p:sp>
              <p:nvSpPr>
                <p:cNvPr id="320525" name="TextBox 32">
                  <a:extLst>
                    <a:ext uri="{FF2B5EF4-FFF2-40B4-BE49-F238E27FC236}">
                      <a16:creationId xmlns:a16="http://schemas.microsoft.com/office/drawing/2014/main" id="{09E8DFDF-B595-4342-D2F7-1E793AA482D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3FDFFC99-6F57-4434-B484-4B025F1BEF5D}"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20526" name="TextBox 33">
                  <a:extLst>
                    <a:ext uri="{FF2B5EF4-FFF2-40B4-BE49-F238E27FC236}">
                      <a16:creationId xmlns:a16="http://schemas.microsoft.com/office/drawing/2014/main" id="{A7029F8F-8EE1-766C-6232-959039D6AF59}"/>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20520" name="Group 27">
              <a:extLst>
                <a:ext uri="{FF2B5EF4-FFF2-40B4-BE49-F238E27FC236}">
                  <a16:creationId xmlns:a16="http://schemas.microsoft.com/office/drawing/2014/main" id="{A18E6015-E702-A256-196C-BDE39BBB9C25}"/>
                </a:ext>
              </a:extLst>
            </p:cNvPr>
            <p:cNvGrpSpPr>
              <a:grpSpLocks/>
            </p:cNvGrpSpPr>
            <p:nvPr/>
          </p:nvGrpSpPr>
          <p:grpSpPr bwMode="auto">
            <a:xfrm>
              <a:off x="200590" y="843937"/>
              <a:ext cx="1035539" cy="430525"/>
              <a:chOff x="224691" y="1351963"/>
              <a:chExt cx="1035539" cy="430525"/>
            </a:xfrm>
          </p:grpSpPr>
          <p:sp>
            <p:nvSpPr>
              <p:cNvPr id="320521" name="TextBox 28">
                <a:extLst>
                  <a:ext uri="{FF2B5EF4-FFF2-40B4-BE49-F238E27FC236}">
                    <a16:creationId xmlns:a16="http://schemas.microsoft.com/office/drawing/2014/main" id="{79BB9B48-C5D5-B5C2-F1CD-21815707B061}"/>
                  </a:ext>
                </a:extLst>
              </p:cNvPr>
              <p:cNvSpPr txBox="1">
                <a:spLocks noChangeArrowheads="1"/>
              </p:cNvSpPr>
              <p:nvPr/>
            </p:nvSpPr>
            <p:spPr bwMode="auto">
              <a:xfrm>
                <a:off x="224691" y="1351963"/>
                <a:ext cx="1035539" cy="23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20522" name="TextBox 29">
                <a:extLst>
                  <a:ext uri="{FF2B5EF4-FFF2-40B4-BE49-F238E27FC236}">
                    <a16:creationId xmlns:a16="http://schemas.microsoft.com/office/drawing/2014/main" id="{558978FC-4E52-2D62-2814-BB0F93141D3B}"/>
                  </a:ext>
                </a:extLst>
              </p:cNvPr>
              <p:cNvSpPr txBox="1">
                <a:spLocks noChangeArrowheads="1"/>
              </p:cNvSpPr>
              <p:nvPr/>
            </p:nvSpPr>
            <p:spPr bwMode="auto">
              <a:xfrm>
                <a:off x="224691" y="1533262"/>
                <a:ext cx="1035539" cy="24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20516" name="Titolo 4">
            <a:extLst>
              <a:ext uri="{FF2B5EF4-FFF2-40B4-BE49-F238E27FC236}">
                <a16:creationId xmlns:a16="http://schemas.microsoft.com/office/drawing/2014/main" id="{906D6742-C3A5-5E34-9794-5E589A310240}"/>
              </a:ext>
            </a:extLst>
          </p:cNvPr>
          <p:cNvSpPr>
            <a:spLocks noGrp="1"/>
          </p:cNvSpPr>
          <p:nvPr>
            <p:ph type="title"/>
          </p:nvPr>
        </p:nvSpPr>
        <p:spPr>
          <a:xfrm>
            <a:off x="-96804" y="876991"/>
            <a:ext cx="8229600" cy="696913"/>
          </a:xfrm>
        </p:spPr>
        <p:txBody>
          <a:bodyPr/>
          <a:lstStyle/>
          <a:p>
            <a:r>
              <a:rPr lang="it-IT" altLang="it-IT" sz="2000" b="1" dirty="0">
                <a:solidFill>
                  <a:srgbClr val="FF0000"/>
                </a:solidFill>
                <a:latin typeface="Cambria" panose="02040503050406030204" pitchFamily="18" charset="0"/>
                <a:ea typeface="Cambria" panose="02040503050406030204" pitchFamily="18" charset="0"/>
              </a:rPr>
              <a:t>Procedura di revisione – Debiti verso Fornitori </a:t>
            </a:r>
          </a:p>
        </p:txBody>
      </p:sp>
      <p:sp>
        <p:nvSpPr>
          <p:cNvPr id="209925" name="Titolo 4">
            <a:extLst>
              <a:ext uri="{FF2B5EF4-FFF2-40B4-BE49-F238E27FC236}">
                <a16:creationId xmlns:a16="http://schemas.microsoft.com/office/drawing/2014/main" id="{6D0FF0D9-7560-9CA1-B6C6-A0044A1BF759}"/>
              </a:ext>
            </a:extLst>
          </p:cNvPr>
          <p:cNvSpPr txBox="1">
            <a:spLocks/>
          </p:cNvSpPr>
          <p:nvPr/>
        </p:nvSpPr>
        <p:spPr bwMode="auto">
          <a:xfrm>
            <a:off x="688975" y="1806575"/>
            <a:ext cx="8050213" cy="4645025"/>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50000"/>
              </a:lnSpc>
              <a:buFont typeface="Arial" panose="020B0604020202020204" pitchFamily="34" charset="0"/>
              <a:buNone/>
              <a:defRPr/>
            </a:pPr>
            <a:r>
              <a:rPr lang="it-IT" altLang="it-IT" sz="1800" dirty="0">
                <a:latin typeface="Cambria" panose="02040503050406030204" pitchFamily="18" charset="0"/>
                <a:ea typeface="Cambria" panose="02040503050406030204" pitchFamily="18" charset="0"/>
              </a:rPr>
              <a:t>Per testare le asserzioni indicate, la risposta al rischio di revisione consiste nell’effettuare delle procedure di validità (continua): </a:t>
            </a:r>
          </a:p>
          <a:p>
            <a:pPr marL="285750" indent="-285750" algn="just">
              <a:lnSpc>
                <a:spcPct val="150000"/>
              </a:lnSpc>
              <a:buFontTx/>
              <a:buChar char="-"/>
              <a:defRPr/>
            </a:pPr>
            <a:r>
              <a:rPr lang="it-IT" altLang="it-IT" sz="1800" dirty="0">
                <a:latin typeface="Cambria" panose="02040503050406030204" pitchFamily="18" charset="0"/>
                <a:ea typeface="Cambria" panose="02040503050406030204" pitchFamily="18" charset="0"/>
              </a:rPr>
              <a:t>Verifica della conversione delle poste in valuta al corretto tasso di cambio (alla data dell’operazione) e alla fine di esercizio (valutazione della posta in valuta)</a:t>
            </a:r>
          </a:p>
          <a:p>
            <a:pPr marL="285750" indent="-285750" algn="just">
              <a:lnSpc>
                <a:spcPct val="150000"/>
              </a:lnSpc>
              <a:buFontTx/>
              <a:buChar char="-"/>
              <a:defRPr/>
            </a:pPr>
            <a:r>
              <a:rPr lang="it-IT" altLang="it-IT" sz="1800" dirty="0">
                <a:latin typeface="Cambria" panose="02040503050406030204" pitchFamily="18" charset="0"/>
                <a:ea typeface="Cambria" panose="02040503050406030204" pitchFamily="18" charset="0"/>
              </a:rPr>
              <a:t>Verifica della corretta applicazione del costo ammortizzato ai debiti verso fornitori (ove applicabile) </a:t>
            </a:r>
          </a:p>
          <a:p>
            <a:pPr marL="285750" indent="-285750" algn="just">
              <a:lnSpc>
                <a:spcPct val="150000"/>
              </a:lnSpc>
              <a:buFontTx/>
              <a:buChar char="-"/>
              <a:defRPr/>
            </a:pPr>
            <a:r>
              <a:rPr lang="it-IT" altLang="it-IT" sz="1800" dirty="0">
                <a:latin typeface="Cambria" panose="02040503050406030204" pitchFamily="18" charset="0"/>
                <a:ea typeface="Cambria" panose="02040503050406030204" pitchFamily="18" charset="0"/>
              </a:rPr>
              <a:t>Verifica di eventuali compensazioni di saldi a credito con saldi a debiti verso stesse o differenti controparti</a:t>
            </a:r>
          </a:p>
          <a:p>
            <a:pPr marL="285750" indent="-285750" algn="just">
              <a:lnSpc>
                <a:spcPct val="150000"/>
              </a:lnSpc>
              <a:buFontTx/>
              <a:buChar char="-"/>
              <a:defRPr/>
            </a:pPr>
            <a:r>
              <a:rPr lang="it-IT" altLang="it-IT" sz="1800" dirty="0">
                <a:latin typeface="Cambria" panose="02040503050406030204" pitchFamily="18" charset="0"/>
                <a:ea typeface="Cambria" panose="02040503050406030204" pitchFamily="18" charset="0"/>
              </a:rPr>
              <a:t>Verifica della corretta classificazione e rappresentazione di bilancio e l’informativa fornita in Nota Integrativa  e se predisposta nella Relazione sulla Gestione. </a:t>
            </a:r>
          </a:p>
        </p:txBody>
      </p:sp>
      <p:sp>
        <p:nvSpPr>
          <p:cNvPr id="320518" name="Rectangle 6">
            <a:extLst>
              <a:ext uri="{FF2B5EF4-FFF2-40B4-BE49-F238E27FC236}">
                <a16:creationId xmlns:a16="http://schemas.microsoft.com/office/drawing/2014/main" id="{87CACB97-6FE8-1F23-B20E-A453043AD3A7}"/>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5B6E641-C4E2-4771-DB07-1A30929A435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22563" name="Group 25">
            <a:extLst>
              <a:ext uri="{FF2B5EF4-FFF2-40B4-BE49-F238E27FC236}">
                <a16:creationId xmlns:a16="http://schemas.microsoft.com/office/drawing/2014/main" id="{C97A0126-6D9D-7FB6-BBA9-DF3F49C80DE8}"/>
              </a:ext>
            </a:extLst>
          </p:cNvPr>
          <p:cNvGrpSpPr>
            <a:grpSpLocks/>
          </p:cNvGrpSpPr>
          <p:nvPr/>
        </p:nvGrpSpPr>
        <p:grpSpPr bwMode="auto">
          <a:xfrm>
            <a:off x="92075" y="603250"/>
            <a:ext cx="1681163" cy="835025"/>
            <a:chOff x="200590" y="418099"/>
            <a:chExt cx="1035539" cy="908447"/>
          </a:xfrm>
        </p:grpSpPr>
        <p:grpSp>
          <p:nvGrpSpPr>
            <p:cNvPr id="322568" name="Group 26">
              <a:extLst>
                <a:ext uri="{FF2B5EF4-FFF2-40B4-BE49-F238E27FC236}">
                  <a16:creationId xmlns:a16="http://schemas.microsoft.com/office/drawing/2014/main" id="{D11F8431-9044-F934-54ED-AC095939F37B}"/>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EF5FD7C-1D04-A387-602A-4DA5F5D589AB}"/>
                  </a:ext>
                </a:extLst>
              </p:cNvPr>
              <p:cNvSpPr/>
              <p:nvPr/>
            </p:nvSpPr>
            <p:spPr>
              <a:xfrm>
                <a:off x="1587344" y="662514"/>
                <a:ext cx="895707" cy="392047"/>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22573" name="Group 31">
                <a:extLst>
                  <a:ext uri="{FF2B5EF4-FFF2-40B4-BE49-F238E27FC236}">
                    <a16:creationId xmlns:a16="http://schemas.microsoft.com/office/drawing/2014/main" id="{970B968A-7544-2E5D-A051-D5ED89380830}"/>
                  </a:ext>
                </a:extLst>
              </p:cNvPr>
              <p:cNvGrpSpPr>
                <a:grpSpLocks/>
              </p:cNvGrpSpPr>
              <p:nvPr/>
            </p:nvGrpSpPr>
            <p:grpSpPr bwMode="auto">
              <a:xfrm>
                <a:off x="1604481" y="615882"/>
                <a:ext cx="886681" cy="461665"/>
                <a:chOff x="1604481" y="615882"/>
                <a:chExt cx="886681" cy="461665"/>
              </a:xfrm>
            </p:grpSpPr>
            <p:sp>
              <p:nvSpPr>
                <p:cNvPr id="322574" name="TextBox 32">
                  <a:extLst>
                    <a:ext uri="{FF2B5EF4-FFF2-40B4-BE49-F238E27FC236}">
                      <a16:creationId xmlns:a16="http://schemas.microsoft.com/office/drawing/2014/main" id="{E09A37D6-F0E4-9278-87C8-3C103E672E1F}"/>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D25AC38-C98C-4584-8793-046596390F3D}"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22575" name="TextBox 33">
                  <a:extLst>
                    <a:ext uri="{FF2B5EF4-FFF2-40B4-BE49-F238E27FC236}">
                      <a16:creationId xmlns:a16="http://schemas.microsoft.com/office/drawing/2014/main" id="{A76529EF-E76D-4DD7-E069-88044594BB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22569" name="Group 27">
              <a:extLst>
                <a:ext uri="{FF2B5EF4-FFF2-40B4-BE49-F238E27FC236}">
                  <a16:creationId xmlns:a16="http://schemas.microsoft.com/office/drawing/2014/main" id="{6B589C32-07A7-37CD-5BF0-BB6AEDB40B4C}"/>
                </a:ext>
              </a:extLst>
            </p:cNvPr>
            <p:cNvGrpSpPr>
              <a:grpSpLocks/>
            </p:cNvGrpSpPr>
            <p:nvPr/>
          </p:nvGrpSpPr>
          <p:grpSpPr bwMode="auto">
            <a:xfrm>
              <a:off x="200590" y="843937"/>
              <a:ext cx="1035539" cy="482609"/>
              <a:chOff x="224691" y="1351963"/>
              <a:chExt cx="1035539" cy="482609"/>
            </a:xfrm>
          </p:grpSpPr>
          <p:sp>
            <p:nvSpPr>
              <p:cNvPr id="322570" name="TextBox 28">
                <a:extLst>
                  <a:ext uri="{FF2B5EF4-FFF2-40B4-BE49-F238E27FC236}">
                    <a16:creationId xmlns:a16="http://schemas.microsoft.com/office/drawing/2014/main" id="{9A151707-484B-F1E3-EBE2-4F23EF5C75FE}"/>
                  </a:ext>
                </a:extLst>
              </p:cNvPr>
              <p:cNvSpPr txBox="1">
                <a:spLocks noChangeArrowheads="1"/>
              </p:cNvSpPr>
              <p:nvPr/>
            </p:nvSpPr>
            <p:spPr bwMode="auto">
              <a:xfrm>
                <a:off x="224691" y="1351963"/>
                <a:ext cx="1035539" cy="2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22571" name="TextBox 29">
                <a:extLst>
                  <a:ext uri="{FF2B5EF4-FFF2-40B4-BE49-F238E27FC236}">
                    <a16:creationId xmlns:a16="http://schemas.microsoft.com/office/drawing/2014/main" id="{1006711D-4DB7-15A2-57C2-C36A0D965F08}"/>
                  </a:ext>
                </a:extLst>
              </p:cNvPr>
              <p:cNvSpPr txBox="1">
                <a:spLocks noChangeArrowheads="1"/>
              </p:cNvSpPr>
              <p:nvPr/>
            </p:nvSpPr>
            <p:spPr bwMode="auto">
              <a:xfrm>
                <a:off x="224691" y="1533262"/>
                <a:ext cx="1035539" cy="30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22564" name="Titolo 4">
            <a:extLst>
              <a:ext uri="{FF2B5EF4-FFF2-40B4-BE49-F238E27FC236}">
                <a16:creationId xmlns:a16="http://schemas.microsoft.com/office/drawing/2014/main" id="{D06FBFDD-5576-5189-24AE-1A72C1D0B34A}"/>
              </a:ext>
            </a:extLst>
          </p:cNvPr>
          <p:cNvSpPr>
            <a:spLocks noGrp="1"/>
          </p:cNvSpPr>
          <p:nvPr>
            <p:ph type="title"/>
          </p:nvPr>
        </p:nvSpPr>
        <p:spPr>
          <a:xfrm>
            <a:off x="509588" y="1212850"/>
            <a:ext cx="8229600" cy="696913"/>
          </a:xfrm>
        </p:spPr>
        <p:txBody>
          <a:bodyPr/>
          <a:lstStyle/>
          <a:p>
            <a:r>
              <a:rPr lang="it-IT" altLang="it-IT" sz="2000" b="1" dirty="0">
                <a:solidFill>
                  <a:srgbClr val="FF0000"/>
                </a:solidFill>
                <a:latin typeface="Cambria" panose="02040503050406030204" pitchFamily="18" charset="0"/>
                <a:ea typeface="Cambria" panose="02040503050406030204" pitchFamily="18" charset="0"/>
              </a:rPr>
              <a:t>Procedura di revisione – Debiti verso Fornitori </a:t>
            </a:r>
          </a:p>
        </p:txBody>
      </p:sp>
      <p:sp>
        <p:nvSpPr>
          <p:cNvPr id="322565" name="Titolo 4">
            <a:extLst>
              <a:ext uri="{FF2B5EF4-FFF2-40B4-BE49-F238E27FC236}">
                <a16:creationId xmlns:a16="http://schemas.microsoft.com/office/drawing/2014/main" id="{43E0477B-A808-29A0-B572-B76C8204A174}"/>
              </a:ext>
            </a:extLst>
          </p:cNvPr>
          <p:cNvSpPr txBox="1">
            <a:spLocks/>
          </p:cNvSpPr>
          <p:nvPr/>
        </p:nvSpPr>
        <p:spPr bwMode="auto">
          <a:xfrm>
            <a:off x="509588" y="1991621"/>
            <a:ext cx="8229600" cy="459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r>
              <a:rPr lang="it-IT" altLang="it-IT" sz="1800" b="1" dirty="0">
                <a:latin typeface="Cambria" panose="02040503050406030204" pitchFamily="18" charset="0"/>
                <a:ea typeface="Cambria" panose="02040503050406030204" pitchFamily="18" charset="0"/>
              </a:rPr>
              <a:t>Capo scheda Lead Schedule dei debiti verso fornitori – analisi comparativa</a:t>
            </a:r>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r>
              <a:rPr lang="it-IT" altLang="it-IT" sz="1800" dirty="0"/>
              <a:t> </a:t>
            </a:r>
          </a:p>
        </p:txBody>
      </p:sp>
      <p:sp>
        <p:nvSpPr>
          <p:cNvPr id="322566" name="Rectangle 6">
            <a:extLst>
              <a:ext uri="{FF2B5EF4-FFF2-40B4-BE49-F238E27FC236}">
                <a16:creationId xmlns:a16="http://schemas.microsoft.com/office/drawing/2014/main" id="{B5F5EE62-8036-52B6-95A5-292B2B3FF8FD}"/>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pic>
        <p:nvPicPr>
          <p:cNvPr id="3" name="Immagine 2">
            <a:extLst>
              <a:ext uri="{FF2B5EF4-FFF2-40B4-BE49-F238E27FC236}">
                <a16:creationId xmlns:a16="http://schemas.microsoft.com/office/drawing/2014/main" id="{BE0E4978-FA3B-F9B8-79C7-53CF86B318B7}"/>
              </a:ext>
            </a:extLst>
          </p:cNvPr>
          <p:cNvPicPr>
            <a:picLocks noChangeAspect="1"/>
          </p:cNvPicPr>
          <p:nvPr/>
        </p:nvPicPr>
        <p:blipFill>
          <a:blip r:embed="rId4"/>
          <a:stretch>
            <a:fillRect/>
          </a:stretch>
        </p:blipFill>
        <p:spPr>
          <a:xfrm>
            <a:off x="734297" y="4301298"/>
            <a:ext cx="7675406" cy="778664"/>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D58E9BB-941E-16C6-F4A5-83A4789B67B9}"/>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24611" name="Group 25">
            <a:extLst>
              <a:ext uri="{FF2B5EF4-FFF2-40B4-BE49-F238E27FC236}">
                <a16:creationId xmlns:a16="http://schemas.microsoft.com/office/drawing/2014/main" id="{0AD968A0-64FE-0B9F-CF76-63B54216BECB}"/>
              </a:ext>
            </a:extLst>
          </p:cNvPr>
          <p:cNvGrpSpPr>
            <a:grpSpLocks/>
          </p:cNvGrpSpPr>
          <p:nvPr/>
        </p:nvGrpSpPr>
        <p:grpSpPr bwMode="auto">
          <a:xfrm>
            <a:off x="92075" y="400050"/>
            <a:ext cx="1571625" cy="912813"/>
            <a:chOff x="200590" y="418099"/>
            <a:chExt cx="1035539" cy="884136"/>
          </a:xfrm>
        </p:grpSpPr>
        <p:grpSp>
          <p:nvGrpSpPr>
            <p:cNvPr id="324615" name="Group 26">
              <a:extLst>
                <a:ext uri="{FF2B5EF4-FFF2-40B4-BE49-F238E27FC236}">
                  <a16:creationId xmlns:a16="http://schemas.microsoft.com/office/drawing/2014/main" id="{44448A90-E922-3BA9-CDD6-29E8C8AB5537}"/>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548A8AF-1778-EBAE-53F1-34400CA20905}"/>
                  </a:ext>
                </a:extLst>
              </p:cNvPr>
              <p:cNvSpPr/>
              <p:nvPr/>
            </p:nvSpPr>
            <p:spPr>
              <a:xfrm>
                <a:off x="1587705" y="662011"/>
                <a:ext cx="895375" cy="39209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24620" name="Group 31">
                <a:extLst>
                  <a:ext uri="{FF2B5EF4-FFF2-40B4-BE49-F238E27FC236}">
                    <a16:creationId xmlns:a16="http://schemas.microsoft.com/office/drawing/2014/main" id="{504481CA-E2CD-92F1-790A-D122FDB930E7}"/>
                  </a:ext>
                </a:extLst>
              </p:cNvPr>
              <p:cNvGrpSpPr>
                <a:grpSpLocks/>
              </p:cNvGrpSpPr>
              <p:nvPr/>
            </p:nvGrpSpPr>
            <p:grpSpPr bwMode="auto">
              <a:xfrm>
                <a:off x="1604481" y="615882"/>
                <a:ext cx="886681" cy="461665"/>
                <a:chOff x="1604481" y="615882"/>
                <a:chExt cx="886681" cy="461665"/>
              </a:xfrm>
            </p:grpSpPr>
            <p:sp>
              <p:nvSpPr>
                <p:cNvPr id="324621" name="TextBox 32">
                  <a:extLst>
                    <a:ext uri="{FF2B5EF4-FFF2-40B4-BE49-F238E27FC236}">
                      <a16:creationId xmlns:a16="http://schemas.microsoft.com/office/drawing/2014/main" id="{7C2D5BE5-1B05-9955-3C8F-9D5B6AADBE1C}"/>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EF1FF0C-14D8-4069-84E4-F9AFDDC3941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24622" name="TextBox 33">
                  <a:extLst>
                    <a:ext uri="{FF2B5EF4-FFF2-40B4-BE49-F238E27FC236}">
                      <a16:creationId xmlns:a16="http://schemas.microsoft.com/office/drawing/2014/main" id="{4BACF4A1-8C0F-3C4C-078D-1853D7275EF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24616" name="Group 27">
              <a:extLst>
                <a:ext uri="{FF2B5EF4-FFF2-40B4-BE49-F238E27FC236}">
                  <a16:creationId xmlns:a16="http://schemas.microsoft.com/office/drawing/2014/main" id="{FA448B38-2700-85AD-F926-FFF566B4AFB8}"/>
                </a:ext>
              </a:extLst>
            </p:cNvPr>
            <p:cNvGrpSpPr>
              <a:grpSpLocks/>
            </p:cNvGrpSpPr>
            <p:nvPr/>
          </p:nvGrpSpPr>
          <p:grpSpPr bwMode="auto">
            <a:xfrm>
              <a:off x="200590" y="843937"/>
              <a:ext cx="1035539" cy="458298"/>
              <a:chOff x="224691" y="1351963"/>
              <a:chExt cx="1035539" cy="458298"/>
            </a:xfrm>
          </p:grpSpPr>
          <p:sp>
            <p:nvSpPr>
              <p:cNvPr id="324617" name="TextBox 28">
                <a:extLst>
                  <a:ext uri="{FF2B5EF4-FFF2-40B4-BE49-F238E27FC236}">
                    <a16:creationId xmlns:a16="http://schemas.microsoft.com/office/drawing/2014/main" id="{6E3D4C2F-B1A4-D22B-B0C8-0EF02235B94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24618" name="TextBox 29">
                <a:extLst>
                  <a:ext uri="{FF2B5EF4-FFF2-40B4-BE49-F238E27FC236}">
                    <a16:creationId xmlns:a16="http://schemas.microsoft.com/office/drawing/2014/main" id="{115A00E1-235F-1C1E-9F9C-6977447C08D8}"/>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24612" name="Titolo 4">
            <a:extLst>
              <a:ext uri="{FF2B5EF4-FFF2-40B4-BE49-F238E27FC236}">
                <a16:creationId xmlns:a16="http://schemas.microsoft.com/office/drawing/2014/main" id="{349AE834-084E-DDE9-9740-5BF1FF6DFB9A}"/>
              </a:ext>
            </a:extLst>
          </p:cNvPr>
          <p:cNvSpPr>
            <a:spLocks noGrp="1"/>
          </p:cNvSpPr>
          <p:nvPr>
            <p:ph type="title"/>
          </p:nvPr>
        </p:nvSpPr>
        <p:spPr>
          <a:xfrm>
            <a:off x="509588" y="1212850"/>
            <a:ext cx="8229600" cy="696913"/>
          </a:xfrm>
        </p:spPr>
        <p:txBody>
          <a:bodyPr/>
          <a:lstStyle/>
          <a:p>
            <a:r>
              <a:rPr lang="it-IT" altLang="it-IT" sz="2000" b="1" dirty="0">
                <a:solidFill>
                  <a:srgbClr val="FF0000"/>
                </a:solidFill>
                <a:latin typeface="Cambria" panose="02040503050406030204" pitchFamily="18" charset="0"/>
                <a:ea typeface="Cambria" panose="02040503050406030204" pitchFamily="18" charset="0"/>
              </a:rPr>
              <a:t>Procedura di revisione – Debiti verso Fornitori </a:t>
            </a:r>
          </a:p>
        </p:txBody>
      </p:sp>
      <p:sp>
        <p:nvSpPr>
          <p:cNvPr id="324613" name="Titolo 4">
            <a:extLst>
              <a:ext uri="{FF2B5EF4-FFF2-40B4-BE49-F238E27FC236}">
                <a16:creationId xmlns:a16="http://schemas.microsoft.com/office/drawing/2014/main" id="{A9B606FE-9006-4954-EA23-AAE4792733F1}"/>
              </a:ext>
            </a:extLst>
          </p:cNvPr>
          <p:cNvSpPr txBox="1">
            <a:spLocks/>
          </p:cNvSpPr>
          <p:nvPr/>
        </p:nvSpPr>
        <p:spPr bwMode="auto">
          <a:xfrm>
            <a:off x="600075" y="3030538"/>
            <a:ext cx="8050213"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628650" indent="-17938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pPr>
            <a:r>
              <a:rPr lang="it-IT" altLang="it-IT" sz="1800" b="1" dirty="0">
                <a:solidFill>
                  <a:srgbClr val="FF0000"/>
                </a:solidFill>
                <a:latin typeface="Cambria" panose="02040503050406030204" pitchFamily="18" charset="0"/>
                <a:ea typeface="Cambria" panose="02040503050406030204" pitchFamily="18" charset="0"/>
              </a:rPr>
              <a:t>Conferma esterna «</a:t>
            </a:r>
            <a:r>
              <a:rPr lang="it-IT" altLang="it-IT" sz="1800" b="1" dirty="0" err="1">
                <a:solidFill>
                  <a:srgbClr val="FF0000"/>
                </a:solidFill>
                <a:latin typeface="Cambria" panose="02040503050406030204" pitchFamily="18" charset="0"/>
                <a:ea typeface="Cambria" panose="02040503050406030204" pitchFamily="18" charset="0"/>
              </a:rPr>
              <a:t>Circolarizzazione</a:t>
            </a:r>
            <a:r>
              <a:rPr lang="it-IT" altLang="it-IT" sz="1800" b="1" dirty="0">
                <a:solidFill>
                  <a:srgbClr val="FF0000"/>
                </a:solidFill>
                <a:latin typeface="Cambria" panose="02040503050406030204" pitchFamily="18" charset="0"/>
                <a:ea typeface="Cambria" panose="02040503050406030204" pitchFamily="18" charset="0"/>
              </a:rPr>
              <a:t>» ai sensi dell’ISA ITALIA n. 505</a:t>
            </a:r>
            <a:endParaRPr lang="it-IT" altLang="it-IT" dirty="0">
              <a:solidFill>
                <a:srgbClr val="FF0000"/>
              </a:solidFill>
              <a:latin typeface="Cambria" panose="02040503050406030204" pitchFamily="18" charset="0"/>
              <a:ea typeface="Cambria" panose="02040503050406030204" pitchFamily="18" charset="0"/>
            </a:endParaRPr>
          </a:p>
          <a:p>
            <a:pPr algn="just"/>
            <a:endParaRPr lang="it-IT" altLang="it-IT" dirty="0">
              <a:solidFill>
                <a:srgbClr val="00448B"/>
              </a:solidFill>
            </a:endParaRPr>
          </a:p>
          <a:p>
            <a:pPr algn="just">
              <a:buFont typeface="Arial" panose="020B0604020202020204" pitchFamily="34" charset="0"/>
              <a:buNone/>
            </a:pPr>
            <a:endParaRPr lang="it-IT" altLang="it-IT" sz="1600" dirty="0">
              <a:solidFill>
                <a:srgbClr val="00448B"/>
              </a:solidFill>
              <a:latin typeface="Cambria" panose="02040503050406030204" pitchFamily="18" charset="0"/>
              <a:ea typeface="Cambria" panose="02040503050406030204" pitchFamily="18" charset="0"/>
            </a:endParaRPr>
          </a:p>
          <a:p>
            <a:pPr algn="just">
              <a:buFont typeface="Arial" panose="020B0604020202020204" pitchFamily="34" charset="0"/>
              <a:buNone/>
            </a:pPr>
            <a:r>
              <a:rPr lang="it-IT" altLang="it-IT" sz="1800" dirty="0">
                <a:latin typeface="Cambria" panose="02040503050406030204" pitchFamily="18" charset="0"/>
                <a:ea typeface="Cambria" panose="02040503050406030204" pitchFamily="18" charset="0"/>
              </a:rPr>
              <a:t>Il sindaco revisore invia la selezione dei soggetti da «</a:t>
            </a:r>
            <a:r>
              <a:rPr lang="it-IT" altLang="it-IT" sz="1800" dirty="0" err="1">
                <a:latin typeface="Cambria" panose="02040503050406030204" pitchFamily="18" charset="0"/>
                <a:ea typeface="Cambria" panose="02040503050406030204" pitchFamily="18" charset="0"/>
              </a:rPr>
              <a:t>circolarizzare</a:t>
            </a:r>
            <a:r>
              <a:rPr lang="it-IT" altLang="it-IT" sz="1800" dirty="0">
                <a:latin typeface="Cambria" panose="02040503050406030204" pitchFamily="18" charset="0"/>
                <a:ea typeface="Cambria" panose="02040503050406030204" pitchFamily="18" charset="0"/>
              </a:rPr>
              <a:t>» alla società. </a:t>
            </a:r>
          </a:p>
          <a:p>
            <a:pPr algn="just">
              <a:buFont typeface="Arial" panose="020B0604020202020204" pitchFamily="34" charset="0"/>
              <a:buNone/>
            </a:pPr>
            <a:endParaRPr lang="it-IT" altLang="it-IT" sz="1600" dirty="0">
              <a:latin typeface="Cambria" panose="02040503050406030204" pitchFamily="18" charset="0"/>
              <a:ea typeface="Cambria" panose="02040503050406030204" pitchFamily="18" charset="0"/>
            </a:endParaRPr>
          </a:p>
          <a:p>
            <a:pPr algn="just">
              <a:buFont typeface="Arial" panose="020B0604020202020204" pitchFamily="34" charset="0"/>
              <a:buNone/>
            </a:pPr>
            <a:r>
              <a:rPr lang="it-IT" altLang="it-IT" sz="1800" dirty="0">
                <a:latin typeface="Cambria" panose="02040503050406030204" pitchFamily="18" charset="0"/>
                <a:ea typeface="Cambria" panose="02040503050406030204" pitchFamily="18" charset="0"/>
              </a:rPr>
              <a:t>La società</a:t>
            </a:r>
          </a:p>
          <a:p>
            <a:pPr lvl="1" algn="just">
              <a:buFont typeface="Arial" panose="020B0604020202020204" pitchFamily="34" charset="0"/>
              <a:buChar char="•"/>
            </a:pPr>
            <a:r>
              <a:rPr lang="it-IT" altLang="it-IT" sz="1800" dirty="0">
                <a:latin typeface="Cambria" panose="02040503050406030204" pitchFamily="18" charset="0"/>
                <a:ea typeface="Cambria" panose="02040503050406030204" pitchFamily="18" charset="0"/>
              </a:rPr>
              <a:t>Individuare per ciascun fornitore da «</a:t>
            </a:r>
            <a:r>
              <a:rPr lang="it-IT" altLang="it-IT" sz="1800" dirty="0" err="1">
                <a:latin typeface="Cambria" panose="02040503050406030204" pitchFamily="18" charset="0"/>
                <a:ea typeface="Cambria" panose="02040503050406030204" pitchFamily="18" charset="0"/>
              </a:rPr>
              <a:t>circolarizzare</a:t>
            </a:r>
            <a:r>
              <a:rPr lang="it-IT" altLang="it-IT" sz="1800" dirty="0">
                <a:latin typeface="Cambria" panose="02040503050406030204" pitchFamily="18" charset="0"/>
                <a:ea typeface="Cambria" panose="02040503050406030204" pitchFamily="18" charset="0"/>
              </a:rPr>
              <a:t>» la lettera di «</a:t>
            </a:r>
            <a:r>
              <a:rPr lang="it-IT" altLang="it-IT" sz="1800" dirty="0" err="1">
                <a:latin typeface="Cambria" panose="02040503050406030204" pitchFamily="18" charset="0"/>
                <a:ea typeface="Cambria" panose="02040503050406030204" pitchFamily="18" charset="0"/>
              </a:rPr>
              <a:t>circolarizzazione</a:t>
            </a:r>
            <a:r>
              <a:rPr lang="it-IT" altLang="it-IT" sz="1800" dirty="0">
                <a:latin typeface="Cambria" panose="02040503050406030204" pitchFamily="18" charset="0"/>
                <a:ea typeface="Cambria" panose="02040503050406030204" pitchFamily="18" charset="0"/>
              </a:rPr>
              <a:t>» corrispondente;</a:t>
            </a:r>
          </a:p>
          <a:p>
            <a:pPr lvl="1" algn="just">
              <a:buFont typeface="Arial" panose="020B0604020202020204" pitchFamily="34" charset="0"/>
              <a:buChar char="•"/>
            </a:pPr>
            <a:r>
              <a:rPr lang="it-IT" altLang="it-IT" sz="1800" dirty="0">
                <a:latin typeface="Cambria" panose="02040503050406030204" pitchFamily="18" charset="0"/>
                <a:ea typeface="Cambria" panose="02040503050406030204" pitchFamily="18" charset="0"/>
              </a:rPr>
              <a:t>Riversa il contenuto della lettera su carta intestata della società ;</a:t>
            </a:r>
          </a:p>
          <a:p>
            <a:pPr lvl="1" algn="just">
              <a:buFont typeface="Arial" panose="020B0604020202020204" pitchFamily="34" charset="0"/>
              <a:buChar char="•"/>
            </a:pPr>
            <a:r>
              <a:rPr lang="it-IT" altLang="it-IT" sz="1800" dirty="0">
                <a:latin typeface="Cambria" panose="02040503050406030204" pitchFamily="18" charset="0"/>
                <a:ea typeface="Cambria" panose="02040503050406030204" pitchFamily="18" charset="0"/>
              </a:rPr>
              <a:t>Inserisce l’indirizzo del destinatario;</a:t>
            </a:r>
          </a:p>
          <a:p>
            <a:pPr lvl="1" algn="just">
              <a:buFont typeface="Arial" panose="020B0604020202020204" pitchFamily="34" charset="0"/>
              <a:buChar char="•"/>
            </a:pPr>
            <a:r>
              <a:rPr lang="it-IT" altLang="it-IT" sz="1800" dirty="0">
                <a:latin typeface="Cambria" panose="02040503050406030204" pitchFamily="18" charset="0"/>
                <a:ea typeface="Cambria" panose="02040503050406030204" pitchFamily="18" charset="0"/>
              </a:rPr>
              <a:t>Le lettere devono essere firmate dal legale rappresentante della società;</a:t>
            </a:r>
          </a:p>
          <a:p>
            <a:pPr lvl="1" algn="just">
              <a:buFont typeface="Arial" panose="020B0604020202020204" pitchFamily="34" charset="0"/>
              <a:buChar char="•"/>
            </a:pPr>
            <a:r>
              <a:rPr lang="it-IT" altLang="it-IT" sz="1800" dirty="0">
                <a:latin typeface="Cambria" panose="02040503050406030204" pitchFamily="18" charset="0"/>
                <a:ea typeface="Cambria" panose="02040503050406030204" pitchFamily="18" charset="0"/>
              </a:rPr>
              <a:t>Inviare le lettere all’ufficio del Sindaco - Revisore;</a:t>
            </a:r>
          </a:p>
          <a:p>
            <a:pPr algn="just">
              <a:lnSpc>
                <a:spcPct val="150000"/>
              </a:lnSpc>
              <a:buFont typeface="Arial" panose="020B0604020202020204" pitchFamily="34" charset="0"/>
              <a:buNone/>
            </a:pPr>
            <a:endParaRPr lang="it-IT" altLang="it-IT" sz="1600" b="1" dirty="0"/>
          </a:p>
          <a:p>
            <a:pPr algn="just">
              <a:lnSpc>
                <a:spcPct val="150000"/>
              </a:lnSpc>
              <a:buFont typeface="Arial" panose="020B0604020202020204" pitchFamily="34" charset="0"/>
              <a:buNone/>
            </a:pPr>
            <a:endParaRPr lang="it-IT" altLang="it-IT" sz="16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r>
              <a:rPr lang="it-IT" altLang="it-IT" sz="1800" dirty="0"/>
              <a:t> </a:t>
            </a:r>
          </a:p>
        </p:txBody>
      </p:sp>
      <p:sp>
        <p:nvSpPr>
          <p:cNvPr id="324614" name="Rectangle 6">
            <a:extLst>
              <a:ext uri="{FF2B5EF4-FFF2-40B4-BE49-F238E27FC236}">
                <a16:creationId xmlns:a16="http://schemas.microsoft.com/office/drawing/2014/main" id="{B3B2E5F8-BD90-5475-19E5-1F906D475442}"/>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F40CAC7-442D-D374-F309-913CFAF8F71B}"/>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26659" name="Group 25">
            <a:extLst>
              <a:ext uri="{FF2B5EF4-FFF2-40B4-BE49-F238E27FC236}">
                <a16:creationId xmlns:a16="http://schemas.microsoft.com/office/drawing/2014/main" id="{2853D586-3F4D-0002-D132-24B2C9687224}"/>
              </a:ext>
            </a:extLst>
          </p:cNvPr>
          <p:cNvGrpSpPr>
            <a:grpSpLocks/>
          </p:cNvGrpSpPr>
          <p:nvPr/>
        </p:nvGrpSpPr>
        <p:grpSpPr bwMode="auto">
          <a:xfrm>
            <a:off x="92075" y="212725"/>
            <a:ext cx="1703388" cy="896938"/>
            <a:chOff x="200590" y="418099"/>
            <a:chExt cx="1035539" cy="884136"/>
          </a:xfrm>
        </p:grpSpPr>
        <p:grpSp>
          <p:nvGrpSpPr>
            <p:cNvPr id="326664" name="Group 26">
              <a:extLst>
                <a:ext uri="{FF2B5EF4-FFF2-40B4-BE49-F238E27FC236}">
                  <a16:creationId xmlns:a16="http://schemas.microsoft.com/office/drawing/2014/main" id="{19D1893A-298F-6145-57A1-16E4CB85EEA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74EEE788-4370-D154-9799-01A80B7A1665}"/>
                  </a:ext>
                </a:extLst>
              </p:cNvPr>
              <p:cNvSpPr/>
              <p:nvPr/>
            </p:nvSpPr>
            <p:spPr>
              <a:xfrm>
                <a:off x="1586884" y="662827"/>
                <a:ext cx="896567" cy="392776"/>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26669" name="Group 31">
                <a:extLst>
                  <a:ext uri="{FF2B5EF4-FFF2-40B4-BE49-F238E27FC236}">
                    <a16:creationId xmlns:a16="http://schemas.microsoft.com/office/drawing/2014/main" id="{EDF2A720-78A3-9475-B866-5750AC256FD8}"/>
                  </a:ext>
                </a:extLst>
              </p:cNvPr>
              <p:cNvGrpSpPr>
                <a:grpSpLocks/>
              </p:cNvGrpSpPr>
              <p:nvPr/>
            </p:nvGrpSpPr>
            <p:grpSpPr bwMode="auto">
              <a:xfrm>
                <a:off x="1604481" y="615882"/>
                <a:ext cx="886681" cy="461665"/>
                <a:chOff x="1604481" y="615882"/>
                <a:chExt cx="886681" cy="461665"/>
              </a:xfrm>
            </p:grpSpPr>
            <p:sp>
              <p:nvSpPr>
                <p:cNvPr id="326670" name="TextBox 32">
                  <a:extLst>
                    <a:ext uri="{FF2B5EF4-FFF2-40B4-BE49-F238E27FC236}">
                      <a16:creationId xmlns:a16="http://schemas.microsoft.com/office/drawing/2014/main" id="{D0137629-339E-DF6E-F1BA-5554BCA6B4BB}"/>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1749C56-442B-41B3-B7D2-95B8041C44F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26671" name="TextBox 33">
                  <a:extLst>
                    <a:ext uri="{FF2B5EF4-FFF2-40B4-BE49-F238E27FC236}">
                      <a16:creationId xmlns:a16="http://schemas.microsoft.com/office/drawing/2014/main" id="{3723C1F4-AC47-8E98-BD88-8A7C804C2309}"/>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26665" name="Group 27">
              <a:extLst>
                <a:ext uri="{FF2B5EF4-FFF2-40B4-BE49-F238E27FC236}">
                  <a16:creationId xmlns:a16="http://schemas.microsoft.com/office/drawing/2014/main" id="{42E25DCD-8E4E-0AD6-9572-E3AA670E6DD0}"/>
                </a:ext>
              </a:extLst>
            </p:cNvPr>
            <p:cNvGrpSpPr>
              <a:grpSpLocks/>
            </p:cNvGrpSpPr>
            <p:nvPr/>
          </p:nvGrpSpPr>
          <p:grpSpPr bwMode="auto">
            <a:xfrm>
              <a:off x="200590" y="843937"/>
              <a:ext cx="1035539" cy="458298"/>
              <a:chOff x="224691" y="1351963"/>
              <a:chExt cx="1035539" cy="458298"/>
            </a:xfrm>
          </p:grpSpPr>
          <p:sp>
            <p:nvSpPr>
              <p:cNvPr id="326666" name="TextBox 28">
                <a:extLst>
                  <a:ext uri="{FF2B5EF4-FFF2-40B4-BE49-F238E27FC236}">
                    <a16:creationId xmlns:a16="http://schemas.microsoft.com/office/drawing/2014/main" id="{6875D078-3273-F002-266D-6A092B050D15}"/>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26667" name="TextBox 29">
                <a:extLst>
                  <a:ext uri="{FF2B5EF4-FFF2-40B4-BE49-F238E27FC236}">
                    <a16:creationId xmlns:a16="http://schemas.microsoft.com/office/drawing/2014/main" id="{D06B4436-77A9-E577-3973-E8E4A35E26C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26660" name="Titolo 4">
            <a:extLst>
              <a:ext uri="{FF2B5EF4-FFF2-40B4-BE49-F238E27FC236}">
                <a16:creationId xmlns:a16="http://schemas.microsoft.com/office/drawing/2014/main" id="{159CD37B-7AC7-C550-ADB0-69A31CAFD68D}"/>
              </a:ext>
            </a:extLst>
          </p:cNvPr>
          <p:cNvSpPr>
            <a:spLocks noGrp="1"/>
          </p:cNvSpPr>
          <p:nvPr>
            <p:ph type="title"/>
          </p:nvPr>
        </p:nvSpPr>
        <p:spPr>
          <a:xfrm>
            <a:off x="509588" y="1663700"/>
            <a:ext cx="8229600" cy="696913"/>
          </a:xfrm>
        </p:spPr>
        <p:txBody>
          <a:bodyPr/>
          <a:lstStyle/>
          <a:p>
            <a:r>
              <a:rPr lang="it-IT" altLang="it-IT" sz="2000" b="1">
                <a:solidFill>
                  <a:srgbClr val="FF0000"/>
                </a:solidFill>
              </a:rPr>
              <a:t>Procedura di revisione – DEBITI VERSO FORNITORI </a:t>
            </a:r>
          </a:p>
        </p:txBody>
      </p:sp>
      <p:sp>
        <p:nvSpPr>
          <p:cNvPr id="326661" name="Titolo 4">
            <a:extLst>
              <a:ext uri="{FF2B5EF4-FFF2-40B4-BE49-F238E27FC236}">
                <a16:creationId xmlns:a16="http://schemas.microsoft.com/office/drawing/2014/main" id="{D1917C88-D6C3-A645-2814-0FCBABB62D99}"/>
              </a:ext>
            </a:extLst>
          </p:cNvPr>
          <p:cNvSpPr txBox="1">
            <a:spLocks/>
          </p:cNvSpPr>
          <p:nvPr/>
        </p:nvSpPr>
        <p:spPr bwMode="auto">
          <a:xfrm>
            <a:off x="374011" y="2890232"/>
            <a:ext cx="8229599"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628650" indent="-17938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Font typeface="Arial" panose="020B0604020202020204" pitchFamily="34" charset="0"/>
              <a:buNone/>
            </a:pPr>
            <a:endParaRPr lang="it-IT" altLang="it-IT" sz="1600" dirty="0">
              <a:solidFill>
                <a:srgbClr val="00448B"/>
              </a:solidFill>
            </a:endParaRPr>
          </a:p>
          <a:p>
            <a:pPr algn="just">
              <a:buFont typeface="Arial" panose="020B0604020202020204" pitchFamily="34" charset="0"/>
              <a:buNone/>
            </a:pPr>
            <a:endParaRPr lang="it-IT" altLang="it-IT" sz="2000" dirty="0"/>
          </a:p>
          <a:p>
            <a:pPr algn="just">
              <a:buFont typeface="Arial" panose="020B0604020202020204" pitchFamily="34" charset="0"/>
              <a:buNone/>
            </a:pPr>
            <a:endParaRPr lang="it-IT" altLang="it-IT" sz="2000" dirty="0"/>
          </a:p>
          <a:p>
            <a:pPr algn="just">
              <a:buFont typeface="Arial" panose="020B0604020202020204" pitchFamily="34" charset="0"/>
              <a:buNone/>
            </a:pPr>
            <a:r>
              <a:rPr lang="it-IT" altLang="it-IT" sz="2000" dirty="0">
                <a:latin typeface="Cambria" panose="02040503050406030204" pitchFamily="18" charset="0"/>
                <a:ea typeface="Cambria" panose="02040503050406030204" pitchFamily="18" charset="0"/>
              </a:rPr>
              <a:t>Le lettere saranno inviate a cura del Revisore utilizzando le proprie buste intestate alternativamente:</a:t>
            </a:r>
          </a:p>
          <a:p>
            <a:pPr lvl="1" algn="just">
              <a:buFont typeface="Arial" panose="020B0604020202020204" pitchFamily="34" charset="0"/>
              <a:buChar char="•"/>
            </a:pPr>
            <a:r>
              <a:rPr lang="it-IT" altLang="it-IT" sz="2000" dirty="0" err="1">
                <a:latin typeface="Cambria" panose="02040503050406030204" pitchFamily="18" charset="0"/>
                <a:ea typeface="Cambria" panose="02040503050406030204" pitchFamily="18" charset="0"/>
              </a:rPr>
              <a:t>Pec</a:t>
            </a:r>
            <a:r>
              <a:rPr lang="it-IT" altLang="it-IT" sz="2000" dirty="0">
                <a:latin typeface="Cambria" panose="02040503050406030204" pitchFamily="18" charset="0"/>
                <a:ea typeface="Cambria" panose="02040503050406030204" pitchFamily="18" charset="0"/>
              </a:rPr>
              <a:t> o raccomandata</a:t>
            </a:r>
          </a:p>
          <a:p>
            <a:pPr lvl="1" algn="just">
              <a:buFont typeface="Arial" panose="020B0604020202020204" pitchFamily="34" charset="0"/>
              <a:buNone/>
            </a:pPr>
            <a:endParaRPr lang="it-IT" altLang="it-IT" sz="2000" dirty="0">
              <a:latin typeface="Cambria" panose="02040503050406030204" pitchFamily="18" charset="0"/>
              <a:ea typeface="Cambria" panose="02040503050406030204" pitchFamily="18" charset="0"/>
            </a:endParaRPr>
          </a:p>
          <a:p>
            <a:pPr lvl="1" algn="just">
              <a:buFont typeface="Arial" panose="020B0604020202020204" pitchFamily="34" charset="0"/>
              <a:buChar char="•"/>
            </a:pPr>
            <a:r>
              <a:rPr lang="it-IT" altLang="it-IT" sz="2000" dirty="0">
                <a:latin typeface="Cambria" panose="02040503050406030204" pitchFamily="18" charset="0"/>
                <a:ea typeface="Cambria" panose="02040503050406030204" pitchFamily="18" charset="0"/>
              </a:rPr>
              <a:t>Fax</a:t>
            </a:r>
          </a:p>
          <a:p>
            <a:pPr lvl="1" algn="just">
              <a:buFont typeface="Arial" panose="020B0604020202020204" pitchFamily="34" charset="0"/>
              <a:buChar char="•"/>
            </a:pPr>
            <a:endParaRPr lang="it-IT" altLang="it-IT" sz="2000" dirty="0">
              <a:latin typeface="Cambria" panose="02040503050406030204" pitchFamily="18" charset="0"/>
              <a:ea typeface="Cambria" panose="02040503050406030204" pitchFamily="18" charset="0"/>
            </a:endParaRPr>
          </a:p>
          <a:p>
            <a:pPr lvl="1" algn="just">
              <a:buFont typeface="Arial" panose="020B0604020202020204" pitchFamily="34" charset="0"/>
              <a:buChar char="•"/>
            </a:pPr>
            <a:r>
              <a:rPr lang="it-IT" altLang="it-IT" sz="2000" dirty="0">
                <a:latin typeface="Cambria" panose="02040503050406030204" pitchFamily="18" charset="0"/>
                <a:ea typeface="Cambria" panose="02040503050406030204" pitchFamily="18" charset="0"/>
              </a:rPr>
              <a:t>Cartacea (no mail)</a:t>
            </a:r>
          </a:p>
          <a:p>
            <a:pPr lvl="1" algn="just">
              <a:buFont typeface="Arial" panose="020B0604020202020204" pitchFamily="34" charset="0"/>
              <a:buChar char="•"/>
            </a:pPr>
            <a:endParaRPr lang="it-IT" altLang="it-IT" sz="2000" dirty="0">
              <a:latin typeface="Cambria" panose="02040503050406030204" pitchFamily="18" charset="0"/>
              <a:ea typeface="Cambria" panose="02040503050406030204" pitchFamily="18" charset="0"/>
            </a:endParaRPr>
          </a:p>
          <a:p>
            <a:pPr lvl="1" algn="just">
              <a:buFont typeface="Arial" panose="020B0604020202020204" pitchFamily="34" charset="0"/>
              <a:buChar char="•"/>
            </a:pPr>
            <a:endParaRPr lang="it-IT" altLang="it-IT" sz="2000" dirty="0">
              <a:latin typeface="Cambria" panose="02040503050406030204" pitchFamily="18" charset="0"/>
              <a:ea typeface="Cambria" panose="02040503050406030204" pitchFamily="18" charset="0"/>
            </a:endParaRPr>
          </a:p>
          <a:p>
            <a:pPr lvl="1" algn="just">
              <a:buFont typeface="Arial" panose="020B0604020202020204" pitchFamily="34" charset="0"/>
              <a:buNone/>
            </a:pPr>
            <a:r>
              <a:rPr lang="it-IT" altLang="it-IT" sz="2000" dirty="0">
                <a:latin typeface="Cambria" panose="02040503050406030204" pitchFamily="18" charset="0"/>
                <a:ea typeface="Cambria" panose="02040503050406030204" pitchFamily="18" charset="0"/>
              </a:rPr>
              <a:t>NB </a:t>
            </a:r>
            <a:r>
              <a:rPr lang="it-IT" altLang="it-IT" sz="2000" dirty="0">
                <a:latin typeface="Cambria" panose="02040503050406030204" pitchFamily="18" charset="0"/>
                <a:ea typeface="Cambria" panose="02040503050406030204" pitchFamily="18" charset="0"/>
                <a:cs typeface="Arial" panose="020B0604020202020204" pitchFamily="34" charset="0"/>
              </a:rPr>
              <a:t>Verificare alcuni o tutti gli indirizzi (ISA Italia 505 – A.6). Per le PEC, esiste </a:t>
            </a:r>
            <a:r>
              <a:rPr lang="it-IT" altLang="it-IT" sz="2000" dirty="0">
                <a:latin typeface="Cambria" panose="02040503050406030204" pitchFamily="18" charset="0"/>
                <a:ea typeface="Cambria" panose="02040503050406030204" pitchFamily="18" charset="0"/>
                <a:cs typeface="Arial" panose="020B0604020202020204" pitchFamily="34" charset="0"/>
                <a:hlinkClick r:id="rId4"/>
              </a:rPr>
              <a:t>www.inipec.gov.it</a:t>
            </a:r>
            <a:endParaRPr lang="it-IT" altLang="it-IT" sz="2000" dirty="0">
              <a:latin typeface="Cambria" panose="02040503050406030204" pitchFamily="18" charset="0"/>
              <a:ea typeface="Cambria" panose="02040503050406030204" pitchFamily="18" charset="0"/>
              <a:cs typeface="Arial" panose="020B0604020202020204" pitchFamily="34" charset="0"/>
            </a:endParaRPr>
          </a:p>
          <a:p>
            <a:pPr algn="just">
              <a:lnSpc>
                <a:spcPct val="150000"/>
              </a:lnSpc>
              <a:buFont typeface="Arial" panose="020B0604020202020204" pitchFamily="34" charset="0"/>
              <a:buNone/>
            </a:pPr>
            <a:endParaRPr lang="it-IT" altLang="it-IT" sz="1600" b="1" dirty="0">
              <a:latin typeface="Cambria" panose="02040503050406030204" pitchFamily="18" charset="0"/>
              <a:ea typeface="Cambria" panose="02040503050406030204" pitchFamily="18" charset="0"/>
              <a:cs typeface="Arial" panose="020B0604020202020204" pitchFamily="34" charset="0"/>
            </a:endParaRPr>
          </a:p>
          <a:p>
            <a:pPr algn="just">
              <a:lnSpc>
                <a:spcPct val="150000"/>
              </a:lnSpc>
              <a:buFont typeface="Arial" panose="020B0604020202020204" pitchFamily="34" charset="0"/>
              <a:buNone/>
            </a:pPr>
            <a:endParaRPr lang="it-IT" altLang="it-IT" sz="1600" b="1" dirty="0">
              <a:latin typeface="Cambria" panose="02040503050406030204" pitchFamily="18" charset="0"/>
              <a:ea typeface="Cambria" panose="02040503050406030204" pitchFamily="18" charset="0"/>
              <a:cs typeface="Arial" panose="020B0604020202020204" pitchFamily="34" charset="0"/>
            </a:endParaRPr>
          </a:p>
          <a:p>
            <a:pPr algn="just">
              <a:lnSpc>
                <a:spcPct val="150000"/>
              </a:lnSpc>
              <a:buFont typeface="Arial" panose="020B0604020202020204" pitchFamily="34" charset="0"/>
              <a:buNone/>
            </a:pPr>
            <a:endParaRPr lang="it-IT" altLang="it-IT" sz="1800" b="1" dirty="0">
              <a:latin typeface="Cambria" panose="02040503050406030204" pitchFamily="18" charset="0"/>
              <a:ea typeface="Cambria" panose="02040503050406030204" pitchFamily="18" charset="0"/>
              <a:cs typeface="Arial" panose="020B0604020202020204" pitchFamily="34" charset="0"/>
            </a:endParaRPr>
          </a:p>
          <a:p>
            <a:pPr algn="just">
              <a:lnSpc>
                <a:spcPct val="150000"/>
              </a:lnSpc>
              <a:buFont typeface="Arial" panose="020B0604020202020204" pitchFamily="34" charset="0"/>
              <a:buNone/>
            </a:pPr>
            <a:endParaRPr lang="it-IT" altLang="it-IT" sz="1800" b="1" dirty="0">
              <a:cs typeface="Arial" panose="020B0604020202020204" pitchFamily="34" charset="0"/>
            </a:endParaRPr>
          </a:p>
          <a:p>
            <a:pPr algn="just">
              <a:lnSpc>
                <a:spcPct val="150000"/>
              </a:lnSpc>
              <a:buFont typeface="Arial" panose="020B0604020202020204" pitchFamily="34" charset="0"/>
              <a:buNone/>
            </a:pPr>
            <a:endParaRPr lang="it-IT" altLang="it-IT" sz="1800" b="1" dirty="0">
              <a:cs typeface="Arial" panose="020B0604020202020204" pitchFamily="34" charset="0"/>
            </a:endParaRPr>
          </a:p>
          <a:p>
            <a:pPr algn="just">
              <a:lnSpc>
                <a:spcPct val="150000"/>
              </a:lnSpc>
              <a:buFont typeface="Arial" panose="020B0604020202020204" pitchFamily="34" charset="0"/>
              <a:buNone/>
            </a:pPr>
            <a:endParaRPr lang="it-IT" altLang="it-IT" sz="1800" b="1" dirty="0">
              <a:cs typeface="Arial" panose="020B0604020202020204" pitchFamily="34" charset="0"/>
            </a:endParaRPr>
          </a:p>
          <a:p>
            <a:pPr algn="just">
              <a:lnSpc>
                <a:spcPct val="150000"/>
              </a:lnSpc>
              <a:buFont typeface="Arial" panose="020B0604020202020204" pitchFamily="34" charset="0"/>
              <a:buNone/>
            </a:pPr>
            <a:r>
              <a:rPr lang="it-IT" altLang="it-IT" sz="1800" dirty="0">
                <a:cs typeface="Arial" panose="020B0604020202020204" pitchFamily="34" charset="0"/>
              </a:rPr>
              <a:t> </a:t>
            </a:r>
          </a:p>
        </p:txBody>
      </p:sp>
      <p:sp>
        <p:nvSpPr>
          <p:cNvPr id="326662" name="Rectangle 6">
            <a:extLst>
              <a:ext uri="{FF2B5EF4-FFF2-40B4-BE49-F238E27FC236}">
                <a16:creationId xmlns:a16="http://schemas.microsoft.com/office/drawing/2014/main" id="{257F80A4-85B9-A6FC-232D-4B05D2A2E0F8}"/>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
        <p:nvSpPr>
          <p:cNvPr id="326663" name="CasellaDiTesto 15">
            <a:extLst>
              <a:ext uri="{FF2B5EF4-FFF2-40B4-BE49-F238E27FC236}">
                <a16:creationId xmlns:a16="http://schemas.microsoft.com/office/drawing/2014/main" id="{AA937547-C652-B1CF-8673-D4FB7ED91AE4}"/>
              </a:ext>
            </a:extLst>
          </p:cNvPr>
          <p:cNvSpPr txBox="1">
            <a:spLocks noChangeArrowheads="1"/>
          </p:cNvSpPr>
          <p:nvPr/>
        </p:nvSpPr>
        <p:spPr bwMode="auto">
          <a:xfrm>
            <a:off x="92075" y="1154113"/>
            <a:ext cx="8647113" cy="49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spcBef>
                <a:spcPct val="0"/>
              </a:spcBef>
              <a:buFont typeface="Arial" panose="020B0604020202020204" pitchFamily="34" charset="0"/>
              <a:buNone/>
            </a:pPr>
            <a:r>
              <a:rPr lang="it-IT" altLang="it-IT" sz="2000" b="1" dirty="0">
                <a:solidFill>
                  <a:srgbClr val="FF0000"/>
                </a:solidFill>
                <a:latin typeface="Cambria" panose="02040503050406030204" pitchFamily="18" charset="0"/>
                <a:ea typeface="Cambria" panose="02040503050406030204" pitchFamily="18" charset="0"/>
              </a:rPr>
              <a:t>Conferma esterna «</a:t>
            </a:r>
            <a:r>
              <a:rPr lang="it-IT" altLang="it-IT" sz="2000" b="1" dirty="0" err="1">
                <a:solidFill>
                  <a:srgbClr val="FF0000"/>
                </a:solidFill>
                <a:latin typeface="Cambria" panose="02040503050406030204" pitchFamily="18" charset="0"/>
                <a:ea typeface="Cambria" panose="02040503050406030204" pitchFamily="18" charset="0"/>
              </a:rPr>
              <a:t>Circolarizzazione</a:t>
            </a:r>
            <a:r>
              <a:rPr lang="it-IT" altLang="it-IT" sz="2000" b="1" dirty="0">
                <a:solidFill>
                  <a:srgbClr val="FF0000"/>
                </a:solidFill>
                <a:latin typeface="Cambria" panose="02040503050406030204" pitchFamily="18" charset="0"/>
                <a:ea typeface="Cambria" panose="02040503050406030204" pitchFamily="18" charset="0"/>
              </a:rPr>
              <a:t>» ai sensi dell’ISA ITALIA n. 505</a:t>
            </a:r>
            <a:endParaRPr lang="it-IT" altLang="it-IT" sz="2000" dirty="0">
              <a:solidFill>
                <a:srgbClr val="FF0000"/>
              </a:solidFill>
              <a:latin typeface="Cambria" panose="02040503050406030204" pitchFamily="18" charset="0"/>
              <a:ea typeface="Cambria" panose="02040503050406030204" pitchFamily="18"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79336FA-15C1-7856-31A9-BCB78A4EABA4}"/>
              </a:ext>
            </a:extLst>
          </p:cNvPr>
          <p:cNvSpPr/>
          <p:nvPr/>
        </p:nvSpPr>
        <p:spPr>
          <a:xfrm>
            <a:off x="0" y="9525"/>
            <a:ext cx="1347788" cy="155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28707" name="Group 25">
            <a:extLst>
              <a:ext uri="{FF2B5EF4-FFF2-40B4-BE49-F238E27FC236}">
                <a16:creationId xmlns:a16="http://schemas.microsoft.com/office/drawing/2014/main" id="{98455839-4E42-032D-E200-40C99FBFFC76}"/>
              </a:ext>
            </a:extLst>
          </p:cNvPr>
          <p:cNvGrpSpPr>
            <a:grpSpLocks/>
          </p:cNvGrpSpPr>
          <p:nvPr/>
        </p:nvGrpSpPr>
        <p:grpSpPr bwMode="auto">
          <a:xfrm>
            <a:off x="92075" y="212725"/>
            <a:ext cx="1549400" cy="911225"/>
            <a:chOff x="200590" y="418099"/>
            <a:chExt cx="1035539" cy="884136"/>
          </a:xfrm>
        </p:grpSpPr>
        <p:grpSp>
          <p:nvGrpSpPr>
            <p:cNvPr id="328712" name="Group 26">
              <a:extLst>
                <a:ext uri="{FF2B5EF4-FFF2-40B4-BE49-F238E27FC236}">
                  <a16:creationId xmlns:a16="http://schemas.microsoft.com/office/drawing/2014/main" id="{86992C39-E3D6-ADCA-40F2-8FFE8EC1B06A}"/>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0BB66B0-8AAA-E3BE-B5EE-CF9EF62C85FD}"/>
                  </a:ext>
                </a:extLst>
              </p:cNvPr>
              <p:cNvSpPr/>
              <p:nvPr/>
            </p:nvSpPr>
            <p:spPr>
              <a:xfrm>
                <a:off x="1587154" y="663632"/>
                <a:ext cx="895486" cy="391238"/>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28717" name="Group 31">
                <a:extLst>
                  <a:ext uri="{FF2B5EF4-FFF2-40B4-BE49-F238E27FC236}">
                    <a16:creationId xmlns:a16="http://schemas.microsoft.com/office/drawing/2014/main" id="{1AFC3897-90D0-ABCE-DFE7-CC8E8C4DB6F7}"/>
                  </a:ext>
                </a:extLst>
              </p:cNvPr>
              <p:cNvGrpSpPr>
                <a:grpSpLocks/>
              </p:cNvGrpSpPr>
              <p:nvPr/>
            </p:nvGrpSpPr>
            <p:grpSpPr bwMode="auto">
              <a:xfrm>
                <a:off x="1604481" y="615882"/>
                <a:ext cx="886681" cy="461665"/>
                <a:chOff x="1604481" y="615882"/>
                <a:chExt cx="886681" cy="461665"/>
              </a:xfrm>
            </p:grpSpPr>
            <p:sp>
              <p:nvSpPr>
                <p:cNvPr id="328718" name="TextBox 32">
                  <a:extLst>
                    <a:ext uri="{FF2B5EF4-FFF2-40B4-BE49-F238E27FC236}">
                      <a16:creationId xmlns:a16="http://schemas.microsoft.com/office/drawing/2014/main" id="{35F7029B-FFE7-DBBA-3BA4-F6F0D519530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AE1A6CDD-533B-4E83-B894-4F69B4C74FF0}"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28719" name="TextBox 33">
                  <a:extLst>
                    <a:ext uri="{FF2B5EF4-FFF2-40B4-BE49-F238E27FC236}">
                      <a16:creationId xmlns:a16="http://schemas.microsoft.com/office/drawing/2014/main" id="{8CECB1A5-5149-838F-1731-B87295C1D185}"/>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28713" name="Group 27">
              <a:extLst>
                <a:ext uri="{FF2B5EF4-FFF2-40B4-BE49-F238E27FC236}">
                  <a16:creationId xmlns:a16="http://schemas.microsoft.com/office/drawing/2014/main" id="{00EF20D4-20C4-FE31-4CD1-EF1215AE384F}"/>
                </a:ext>
              </a:extLst>
            </p:cNvPr>
            <p:cNvGrpSpPr>
              <a:grpSpLocks/>
            </p:cNvGrpSpPr>
            <p:nvPr/>
          </p:nvGrpSpPr>
          <p:grpSpPr bwMode="auto">
            <a:xfrm>
              <a:off x="200590" y="843937"/>
              <a:ext cx="1035539" cy="458298"/>
              <a:chOff x="224691" y="1351963"/>
              <a:chExt cx="1035539" cy="458298"/>
            </a:xfrm>
          </p:grpSpPr>
          <p:sp>
            <p:nvSpPr>
              <p:cNvPr id="328714" name="TextBox 28">
                <a:extLst>
                  <a:ext uri="{FF2B5EF4-FFF2-40B4-BE49-F238E27FC236}">
                    <a16:creationId xmlns:a16="http://schemas.microsoft.com/office/drawing/2014/main" id="{24E4C2B8-B441-BFB4-DE86-7639E87104EF}"/>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28715" name="TextBox 29">
                <a:extLst>
                  <a:ext uri="{FF2B5EF4-FFF2-40B4-BE49-F238E27FC236}">
                    <a16:creationId xmlns:a16="http://schemas.microsoft.com/office/drawing/2014/main" id="{3138721F-9586-5A86-19AA-B028068A1A9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28708" name="Titolo 4">
            <a:extLst>
              <a:ext uri="{FF2B5EF4-FFF2-40B4-BE49-F238E27FC236}">
                <a16:creationId xmlns:a16="http://schemas.microsoft.com/office/drawing/2014/main" id="{C6E2C485-9463-36DB-A412-67CCF2E665A0}"/>
              </a:ext>
            </a:extLst>
          </p:cNvPr>
          <p:cNvSpPr>
            <a:spLocks noGrp="1"/>
          </p:cNvSpPr>
          <p:nvPr>
            <p:ph type="title"/>
          </p:nvPr>
        </p:nvSpPr>
        <p:spPr>
          <a:xfrm>
            <a:off x="509588" y="1212850"/>
            <a:ext cx="8229600" cy="696913"/>
          </a:xfrm>
        </p:spPr>
        <p:txBody>
          <a:bodyPr/>
          <a:lstStyle/>
          <a:p>
            <a:r>
              <a:rPr lang="it-IT" altLang="it-IT" sz="2000" b="1" dirty="0">
                <a:solidFill>
                  <a:srgbClr val="FF0000"/>
                </a:solidFill>
                <a:latin typeface="Cambria" panose="02040503050406030204" pitchFamily="18" charset="0"/>
                <a:ea typeface="Cambria" panose="02040503050406030204" pitchFamily="18" charset="0"/>
              </a:rPr>
              <a:t>Procedura di revisione – Debiti verso Fornitori  </a:t>
            </a:r>
          </a:p>
        </p:txBody>
      </p:sp>
      <p:sp>
        <p:nvSpPr>
          <p:cNvPr id="209925" name="Titolo 4">
            <a:extLst>
              <a:ext uri="{FF2B5EF4-FFF2-40B4-BE49-F238E27FC236}">
                <a16:creationId xmlns:a16="http://schemas.microsoft.com/office/drawing/2014/main" id="{F8AAF6D4-DCE9-EB58-3C2D-AACD1BD7E6B4}"/>
              </a:ext>
            </a:extLst>
          </p:cNvPr>
          <p:cNvSpPr txBox="1">
            <a:spLocks/>
          </p:cNvSpPr>
          <p:nvPr/>
        </p:nvSpPr>
        <p:spPr bwMode="auto">
          <a:xfrm>
            <a:off x="600075" y="3322638"/>
            <a:ext cx="8050213" cy="4645025"/>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dirty="0">
              <a:solidFill>
                <a:srgbClr val="FF0000"/>
              </a:solidFill>
              <a:latin typeface="Cambria" panose="02040503050406030204" pitchFamily="18" charset="0"/>
              <a:ea typeface="Cambria" panose="02040503050406030204" pitchFamily="18" charset="0"/>
            </a:endParaRPr>
          </a:p>
          <a:p>
            <a:pPr marL="468313" lvl="1" indent="-342900" algn="just" eaLnBrk="1" hangingPunct="1">
              <a:buClr>
                <a:srgbClr val="000066"/>
              </a:buClr>
              <a:buFont typeface="Arial" panose="020B0604020202020204" pitchFamily="34" charset="0"/>
              <a:buChar char="•"/>
              <a:defRPr/>
            </a:pPr>
            <a:r>
              <a:rPr lang="it-IT" altLang="it-IT" sz="2000" dirty="0">
                <a:latin typeface="Cambria" panose="02040503050406030204" pitchFamily="18" charset="0"/>
                <a:ea typeface="Cambria" panose="02040503050406030204" pitchFamily="18" charset="0"/>
                <a:cs typeface="Arial" charset="0"/>
              </a:rPr>
              <a:t>Le risposte devono pervenire direttamente al revisore, non alla società (nella lettera di richiesta di conferma esterna dovrà essere specificato l’indirizzo o la PEC del revisore a cui inoltrare la risposta).</a:t>
            </a:r>
          </a:p>
          <a:p>
            <a:pPr marL="354013" lvl="1" indent="-228600" algn="just" eaLnBrk="1" hangingPunct="1">
              <a:buClr>
                <a:srgbClr val="000066"/>
              </a:buClr>
              <a:buFont typeface="Arial" charset="0"/>
              <a:buChar char="•"/>
              <a:defRPr/>
            </a:pPr>
            <a:r>
              <a:rPr lang="it-IT" altLang="it-IT" sz="2000" dirty="0">
                <a:latin typeface="Cambria" panose="02040503050406030204" pitchFamily="18" charset="0"/>
                <a:ea typeface="Cambria" panose="02040503050406030204" pitchFamily="18" charset="0"/>
                <a:cs typeface="Arial" charset="0"/>
              </a:rPr>
              <a:t>La spedizione della lettera deve essere fatta dal revisore, non dalla società.</a:t>
            </a:r>
          </a:p>
          <a:p>
            <a:pPr marL="354013" lvl="1" indent="-228600" algn="just" eaLnBrk="1" hangingPunct="1">
              <a:buClr>
                <a:srgbClr val="000066"/>
              </a:buClr>
              <a:buFont typeface="Arial" charset="0"/>
              <a:buChar char="•"/>
              <a:defRPr/>
            </a:pPr>
            <a:r>
              <a:rPr lang="it-IT" altLang="it-IT" sz="2000" dirty="0">
                <a:latin typeface="Cambria" panose="02040503050406030204" pitchFamily="18" charset="0"/>
                <a:ea typeface="Cambria" panose="02040503050406030204" pitchFamily="18" charset="0"/>
                <a:cs typeface="Arial" charset="0"/>
              </a:rPr>
              <a:t>Occorre documentare la circolarizzazione: </a:t>
            </a:r>
          </a:p>
          <a:p>
            <a:pPr marL="720725" lvl="2" indent="-366713" algn="just" eaLnBrk="1" hangingPunct="1">
              <a:buClr>
                <a:srgbClr val="000066"/>
              </a:buClr>
              <a:buFont typeface="Courier New" pitchFamily="49" charset="0"/>
              <a:buChar char="o"/>
              <a:defRPr/>
            </a:pPr>
            <a:r>
              <a:rPr lang="it-IT" altLang="it-IT" sz="2000" dirty="0">
                <a:latin typeface="Cambria" panose="02040503050406030204" pitchFamily="18" charset="0"/>
                <a:ea typeface="Cambria" panose="02040503050406030204" pitchFamily="18" charset="0"/>
                <a:cs typeface="Arial" charset="0"/>
              </a:rPr>
              <a:t>destinatari? </a:t>
            </a:r>
          </a:p>
          <a:p>
            <a:pPr marL="720725" lvl="2" indent="-366713" algn="just" eaLnBrk="1" hangingPunct="1">
              <a:buClr>
                <a:srgbClr val="000066"/>
              </a:buClr>
              <a:buFont typeface="Courier New" pitchFamily="49" charset="0"/>
              <a:buChar char="o"/>
              <a:defRPr/>
            </a:pPr>
            <a:r>
              <a:rPr lang="it-IT" altLang="it-IT" sz="2000" dirty="0">
                <a:latin typeface="Cambria" panose="02040503050406030204" pitchFamily="18" charset="0"/>
                <a:ea typeface="Cambria" panose="02040503050406030204" pitchFamily="18" charset="0"/>
                <a:cs typeface="Arial" charset="0"/>
              </a:rPr>
              <a:t>data primo invio? </a:t>
            </a:r>
          </a:p>
          <a:p>
            <a:pPr marL="720725" lvl="2" indent="-366713" algn="just" eaLnBrk="1" hangingPunct="1">
              <a:buClr>
                <a:srgbClr val="000066"/>
              </a:buClr>
              <a:buFont typeface="Courier New" pitchFamily="49" charset="0"/>
              <a:buChar char="o"/>
              <a:defRPr/>
            </a:pPr>
            <a:r>
              <a:rPr lang="it-IT" altLang="it-IT" sz="2000" dirty="0">
                <a:latin typeface="Cambria" panose="02040503050406030204" pitchFamily="18" charset="0"/>
                <a:ea typeface="Cambria" panose="02040503050406030204" pitchFamily="18" charset="0"/>
                <a:cs typeface="Arial" charset="0"/>
              </a:rPr>
              <a:t>data eventuale secondo invio?</a:t>
            </a:r>
          </a:p>
          <a:p>
            <a:pPr marL="720725" lvl="2" indent="-366713" algn="just" eaLnBrk="1" hangingPunct="1">
              <a:buClr>
                <a:srgbClr val="000066"/>
              </a:buClr>
              <a:buFont typeface="Courier New" pitchFamily="49" charset="0"/>
              <a:buChar char="o"/>
              <a:defRPr/>
            </a:pPr>
            <a:r>
              <a:rPr lang="it-IT" altLang="it-IT" sz="2000" dirty="0">
                <a:latin typeface="Cambria" panose="02040503050406030204" pitchFamily="18" charset="0"/>
                <a:ea typeface="Cambria" panose="02040503050406030204" pitchFamily="18" charset="0"/>
                <a:cs typeface="Arial" charset="0"/>
              </a:rPr>
              <a:t>invio effettuato da?</a:t>
            </a:r>
          </a:p>
          <a:p>
            <a:pPr algn="just">
              <a:lnSpc>
                <a:spcPct val="150000"/>
              </a:lnSpc>
              <a:buFont typeface="Arial" panose="020B0604020202020204" pitchFamily="34" charset="0"/>
              <a:buNone/>
              <a:defRPr/>
            </a:pPr>
            <a:endParaRPr lang="it-IT" altLang="it-IT" sz="1600" b="1" dirty="0"/>
          </a:p>
          <a:p>
            <a:pPr algn="just">
              <a:lnSpc>
                <a:spcPct val="150000"/>
              </a:lnSpc>
              <a:buFont typeface="Arial" panose="020B0604020202020204" pitchFamily="34" charset="0"/>
              <a:buNone/>
              <a:defRPr/>
            </a:pPr>
            <a:endParaRPr lang="it-IT" altLang="it-IT" sz="16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r>
              <a:rPr lang="it-IT" altLang="it-IT" sz="1800" dirty="0"/>
              <a:t> </a:t>
            </a:r>
          </a:p>
        </p:txBody>
      </p:sp>
      <p:sp>
        <p:nvSpPr>
          <p:cNvPr id="328710" name="Rectangle 6">
            <a:extLst>
              <a:ext uri="{FF2B5EF4-FFF2-40B4-BE49-F238E27FC236}">
                <a16:creationId xmlns:a16="http://schemas.microsoft.com/office/drawing/2014/main" id="{DFDA90CA-A273-D830-6440-31142A0DF7BB}"/>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
        <p:nvSpPr>
          <p:cNvPr id="328711" name="CasellaDiTesto 15">
            <a:extLst>
              <a:ext uri="{FF2B5EF4-FFF2-40B4-BE49-F238E27FC236}">
                <a16:creationId xmlns:a16="http://schemas.microsoft.com/office/drawing/2014/main" id="{5A488F20-5382-48DE-FCC6-71189675A4A5}"/>
              </a:ext>
            </a:extLst>
          </p:cNvPr>
          <p:cNvSpPr txBox="1">
            <a:spLocks noChangeArrowheads="1"/>
          </p:cNvSpPr>
          <p:nvPr/>
        </p:nvSpPr>
        <p:spPr bwMode="auto">
          <a:xfrm>
            <a:off x="600075" y="2209800"/>
            <a:ext cx="8428422" cy="49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spcBef>
                <a:spcPct val="0"/>
              </a:spcBef>
              <a:buFont typeface="Arial" panose="020B0604020202020204" pitchFamily="34" charset="0"/>
              <a:buNone/>
            </a:pPr>
            <a:r>
              <a:rPr lang="it-IT" altLang="it-IT" sz="2000" b="1" dirty="0">
                <a:solidFill>
                  <a:srgbClr val="FF0000"/>
                </a:solidFill>
                <a:latin typeface="Cambria" panose="02040503050406030204" pitchFamily="18" charset="0"/>
                <a:ea typeface="Cambria" panose="02040503050406030204" pitchFamily="18" charset="0"/>
              </a:rPr>
              <a:t>Conferma esterna «</a:t>
            </a:r>
            <a:r>
              <a:rPr lang="it-IT" altLang="it-IT" sz="2000" b="1" dirty="0" err="1">
                <a:solidFill>
                  <a:srgbClr val="FF0000"/>
                </a:solidFill>
                <a:latin typeface="Cambria" panose="02040503050406030204" pitchFamily="18" charset="0"/>
                <a:ea typeface="Cambria" panose="02040503050406030204" pitchFamily="18" charset="0"/>
              </a:rPr>
              <a:t>Circolarizzazione</a:t>
            </a:r>
            <a:r>
              <a:rPr lang="it-IT" altLang="it-IT" sz="2000" b="1" dirty="0">
                <a:solidFill>
                  <a:srgbClr val="FF0000"/>
                </a:solidFill>
                <a:latin typeface="Cambria" panose="02040503050406030204" pitchFamily="18" charset="0"/>
                <a:ea typeface="Cambria" panose="02040503050406030204" pitchFamily="18" charset="0"/>
              </a:rPr>
              <a:t>» ai sensi dell’ISA ITALIA n. 505</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34B6C1-797A-A897-6917-EC0FCF79076E}"/>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30755" name="Group 25">
            <a:extLst>
              <a:ext uri="{FF2B5EF4-FFF2-40B4-BE49-F238E27FC236}">
                <a16:creationId xmlns:a16="http://schemas.microsoft.com/office/drawing/2014/main" id="{7B76C35B-137A-5AF0-C38A-EE50AE9D10C1}"/>
              </a:ext>
            </a:extLst>
          </p:cNvPr>
          <p:cNvGrpSpPr>
            <a:grpSpLocks/>
          </p:cNvGrpSpPr>
          <p:nvPr/>
        </p:nvGrpSpPr>
        <p:grpSpPr bwMode="auto">
          <a:xfrm>
            <a:off x="92075" y="212725"/>
            <a:ext cx="1516063" cy="857250"/>
            <a:chOff x="200590" y="418099"/>
            <a:chExt cx="1035539" cy="897120"/>
          </a:xfrm>
        </p:grpSpPr>
        <p:grpSp>
          <p:nvGrpSpPr>
            <p:cNvPr id="330760" name="Group 26">
              <a:extLst>
                <a:ext uri="{FF2B5EF4-FFF2-40B4-BE49-F238E27FC236}">
                  <a16:creationId xmlns:a16="http://schemas.microsoft.com/office/drawing/2014/main" id="{FD8C73A8-3E10-ECC3-C67E-2404451D7E1B}"/>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3EDF43D7-0BD4-800E-D8CF-E85B1CA10A7D}"/>
                  </a:ext>
                </a:extLst>
              </p:cNvPr>
              <p:cNvSpPr/>
              <p:nvPr/>
            </p:nvSpPr>
            <p:spPr>
              <a:xfrm>
                <a:off x="1587924" y="662399"/>
                <a:ext cx="894575" cy="392074"/>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30765" name="Group 31">
                <a:extLst>
                  <a:ext uri="{FF2B5EF4-FFF2-40B4-BE49-F238E27FC236}">
                    <a16:creationId xmlns:a16="http://schemas.microsoft.com/office/drawing/2014/main" id="{5AC72899-4357-F192-4F9C-45307860E40F}"/>
                  </a:ext>
                </a:extLst>
              </p:cNvPr>
              <p:cNvGrpSpPr>
                <a:grpSpLocks/>
              </p:cNvGrpSpPr>
              <p:nvPr/>
            </p:nvGrpSpPr>
            <p:grpSpPr bwMode="auto">
              <a:xfrm>
                <a:off x="1604481" y="615882"/>
                <a:ext cx="886681" cy="461665"/>
                <a:chOff x="1604481" y="615882"/>
                <a:chExt cx="886681" cy="461665"/>
              </a:xfrm>
            </p:grpSpPr>
            <p:sp>
              <p:nvSpPr>
                <p:cNvPr id="330766" name="TextBox 32">
                  <a:extLst>
                    <a:ext uri="{FF2B5EF4-FFF2-40B4-BE49-F238E27FC236}">
                      <a16:creationId xmlns:a16="http://schemas.microsoft.com/office/drawing/2014/main" id="{82AA9BAA-F7B7-59FD-87BA-5E9CF7217C5C}"/>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61928FF-8044-4920-B141-4F8AF10DF34B}"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30767" name="TextBox 33">
                  <a:extLst>
                    <a:ext uri="{FF2B5EF4-FFF2-40B4-BE49-F238E27FC236}">
                      <a16:creationId xmlns:a16="http://schemas.microsoft.com/office/drawing/2014/main" id="{4E1D20A9-76B3-94EE-2956-0B557FD41CC4}"/>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30761" name="Group 27">
              <a:extLst>
                <a:ext uri="{FF2B5EF4-FFF2-40B4-BE49-F238E27FC236}">
                  <a16:creationId xmlns:a16="http://schemas.microsoft.com/office/drawing/2014/main" id="{AEFEC3DE-1BAF-41BA-10A8-28EE556ADD94}"/>
                </a:ext>
              </a:extLst>
            </p:cNvPr>
            <p:cNvGrpSpPr>
              <a:grpSpLocks/>
            </p:cNvGrpSpPr>
            <p:nvPr/>
          </p:nvGrpSpPr>
          <p:grpSpPr bwMode="auto">
            <a:xfrm>
              <a:off x="200590" y="843937"/>
              <a:ext cx="1035539" cy="471282"/>
              <a:chOff x="224691" y="1351963"/>
              <a:chExt cx="1035539" cy="471282"/>
            </a:xfrm>
          </p:grpSpPr>
          <p:sp>
            <p:nvSpPr>
              <p:cNvPr id="330762" name="TextBox 28">
                <a:extLst>
                  <a:ext uri="{FF2B5EF4-FFF2-40B4-BE49-F238E27FC236}">
                    <a16:creationId xmlns:a16="http://schemas.microsoft.com/office/drawing/2014/main" id="{C5FC8B38-DC8D-2E80-79DC-FB7B87350792}"/>
                  </a:ext>
                </a:extLst>
              </p:cNvPr>
              <p:cNvSpPr txBox="1">
                <a:spLocks noChangeArrowheads="1"/>
              </p:cNvSpPr>
              <p:nvPr/>
            </p:nvSpPr>
            <p:spPr bwMode="auto">
              <a:xfrm>
                <a:off x="224691" y="1351963"/>
                <a:ext cx="1035539" cy="27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30763" name="TextBox 29">
                <a:extLst>
                  <a:ext uri="{FF2B5EF4-FFF2-40B4-BE49-F238E27FC236}">
                    <a16:creationId xmlns:a16="http://schemas.microsoft.com/office/drawing/2014/main" id="{C1912A48-BC41-FC9D-1288-7C3D59DB5124}"/>
                  </a:ext>
                </a:extLst>
              </p:cNvPr>
              <p:cNvSpPr txBox="1">
                <a:spLocks noChangeArrowheads="1"/>
              </p:cNvSpPr>
              <p:nvPr/>
            </p:nvSpPr>
            <p:spPr bwMode="auto">
              <a:xfrm>
                <a:off x="224691" y="1533262"/>
                <a:ext cx="1035539" cy="2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30756" name="Titolo 4">
            <a:extLst>
              <a:ext uri="{FF2B5EF4-FFF2-40B4-BE49-F238E27FC236}">
                <a16:creationId xmlns:a16="http://schemas.microsoft.com/office/drawing/2014/main" id="{9E37734C-35E2-58DC-7569-7F060867E233}"/>
              </a:ext>
            </a:extLst>
          </p:cNvPr>
          <p:cNvSpPr>
            <a:spLocks noGrp="1"/>
          </p:cNvSpPr>
          <p:nvPr>
            <p:ph type="title"/>
          </p:nvPr>
        </p:nvSpPr>
        <p:spPr>
          <a:xfrm>
            <a:off x="509588" y="1212850"/>
            <a:ext cx="8229600" cy="696913"/>
          </a:xfrm>
        </p:spPr>
        <p:txBody>
          <a:bodyPr/>
          <a:lstStyle/>
          <a:p>
            <a:r>
              <a:rPr lang="it-IT" altLang="it-IT" sz="2000" b="1" dirty="0">
                <a:solidFill>
                  <a:srgbClr val="FF0000"/>
                </a:solidFill>
              </a:rPr>
              <a:t>Procedura di revisione – Debiti verso </a:t>
            </a:r>
            <a:r>
              <a:rPr lang="it-IT" altLang="it-IT" sz="2000" b="1" dirty="0" err="1">
                <a:solidFill>
                  <a:srgbClr val="FF0000"/>
                </a:solidFill>
              </a:rPr>
              <a:t>Fonitori</a:t>
            </a:r>
            <a:r>
              <a:rPr lang="it-IT" altLang="it-IT" sz="2000" b="1" dirty="0">
                <a:solidFill>
                  <a:srgbClr val="FF0000"/>
                </a:solidFill>
              </a:rPr>
              <a:t>  </a:t>
            </a:r>
          </a:p>
        </p:txBody>
      </p:sp>
      <p:sp>
        <p:nvSpPr>
          <p:cNvPr id="330757" name="Titolo 4">
            <a:extLst>
              <a:ext uri="{FF2B5EF4-FFF2-40B4-BE49-F238E27FC236}">
                <a16:creationId xmlns:a16="http://schemas.microsoft.com/office/drawing/2014/main" id="{EFFA3630-756D-736D-43D4-9150DC8BC5D3}"/>
              </a:ext>
            </a:extLst>
          </p:cNvPr>
          <p:cNvSpPr txBox="1">
            <a:spLocks/>
          </p:cNvSpPr>
          <p:nvPr/>
        </p:nvSpPr>
        <p:spPr bwMode="auto">
          <a:xfrm>
            <a:off x="702099" y="653873"/>
            <a:ext cx="8050212" cy="669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pPr>
            <a:r>
              <a:rPr lang="it-IT" altLang="it-IT" sz="1800" b="1" dirty="0">
                <a:solidFill>
                  <a:srgbClr val="FF0000"/>
                </a:solidFill>
                <a:latin typeface="Cambria" panose="02040503050406030204" pitchFamily="18" charset="0"/>
                <a:ea typeface="Cambria" panose="02040503050406030204" pitchFamily="18" charset="0"/>
              </a:rPr>
              <a:t>Conferma esterna «</a:t>
            </a:r>
            <a:r>
              <a:rPr lang="it-IT" altLang="it-IT" sz="1800" b="1" dirty="0" err="1">
                <a:solidFill>
                  <a:srgbClr val="FF0000"/>
                </a:solidFill>
                <a:latin typeface="Cambria" panose="02040503050406030204" pitchFamily="18" charset="0"/>
                <a:ea typeface="Cambria" panose="02040503050406030204" pitchFamily="18" charset="0"/>
              </a:rPr>
              <a:t>Circolarizzazione</a:t>
            </a:r>
            <a:r>
              <a:rPr lang="it-IT" altLang="it-IT" sz="1800" b="1" dirty="0">
                <a:solidFill>
                  <a:srgbClr val="FF0000"/>
                </a:solidFill>
                <a:latin typeface="Cambria" panose="02040503050406030204" pitchFamily="18" charset="0"/>
                <a:ea typeface="Cambria" panose="02040503050406030204" pitchFamily="18" charset="0"/>
              </a:rPr>
              <a:t>» ai sensi dell’ISA ITALIA n. 505</a:t>
            </a:r>
            <a:endParaRPr lang="it-IT" altLang="it-IT" dirty="0">
              <a:solidFill>
                <a:srgbClr val="FF0000"/>
              </a:solidFill>
              <a:latin typeface="Cambria" panose="02040503050406030204" pitchFamily="18" charset="0"/>
              <a:ea typeface="Cambria" panose="02040503050406030204" pitchFamily="18" charset="0"/>
            </a:endParaRPr>
          </a:p>
          <a:p>
            <a:pPr algn="just">
              <a:lnSpc>
                <a:spcPct val="150000"/>
              </a:lnSpc>
              <a:buFont typeface="Arial" panose="020B0604020202020204" pitchFamily="34" charset="0"/>
              <a:buNone/>
            </a:pPr>
            <a:endParaRPr lang="it-IT" altLang="it-IT" sz="16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endParaRPr lang="it-IT" altLang="it-IT" sz="1800" b="1" dirty="0"/>
          </a:p>
          <a:p>
            <a:pPr algn="just">
              <a:lnSpc>
                <a:spcPct val="150000"/>
              </a:lnSpc>
              <a:buFont typeface="Arial" panose="020B0604020202020204" pitchFamily="34" charset="0"/>
              <a:buNone/>
            </a:pPr>
            <a:r>
              <a:rPr lang="it-IT" altLang="it-IT" sz="1800" dirty="0"/>
              <a:t> </a:t>
            </a:r>
          </a:p>
        </p:txBody>
      </p:sp>
      <p:sp>
        <p:nvSpPr>
          <p:cNvPr id="330758" name="Rectangle 6">
            <a:extLst>
              <a:ext uri="{FF2B5EF4-FFF2-40B4-BE49-F238E27FC236}">
                <a16:creationId xmlns:a16="http://schemas.microsoft.com/office/drawing/2014/main" id="{5FCB5506-E022-28E2-CFC3-2EFD3FB89BA2}"/>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pic>
        <p:nvPicPr>
          <p:cNvPr id="330759" name="Immagine 15">
            <a:extLst>
              <a:ext uri="{FF2B5EF4-FFF2-40B4-BE49-F238E27FC236}">
                <a16:creationId xmlns:a16="http://schemas.microsoft.com/office/drawing/2014/main" id="{4F011546-896B-18A6-5F94-9777C3201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 y="3420120"/>
            <a:ext cx="8731250"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2B2B2EA-F185-4189-08FF-AD17F32AB087}"/>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32803" name="Group 25">
            <a:extLst>
              <a:ext uri="{FF2B5EF4-FFF2-40B4-BE49-F238E27FC236}">
                <a16:creationId xmlns:a16="http://schemas.microsoft.com/office/drawing/2014/main" id="{0FB5326D-3814-B4E1-BBE6-A08AF94B202F}"/>
              </a:ext>
            </a:extLst>
          </p:cNvPr>
          <p:cNvGrpSpPr>
            <a:grpSpLocks/>
          </p:cNvGrpSpPr>
          <p:nvPr/>
        </p:nvGrpSpPr>
        <p:grpSpPr bwMode="auto">
          <a:xfrm>
            <a:off x="92075" y="212725"/>
            <a:ext cx="1516063" cy="882650"/>
            <a:chOff x="200590" y="418099"/>
            <a:chExt cx="1035539" cy="884136"/>
          </a:xfrm>
        </p:grpSpPr>
        <p:grpSp>
          <p:nvGrpSpPr>
            <p:cNvPr id="332810" name="Group 26">
              <a:extLst>
                <a:ext uri="{FF2B5EF4-FFF2-40B4-BE49-F238E27FC236}">
                  <a16:creationId xmlns:a16="http://schemas.microsoft.com/office/drawing/2014/main" id="{8B9ED29E-4797-8A69-524A-4D183E1E14EF}"/>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1E17D79-2CFE-1B58-720F-CF94FB2FA83E}"/>
                  </a:ext>
                </a:extLst>
              </p:cNvPr>
              <p:cNvSpPr/>
              <p:nvPr/>
            </p:nvSpPr>
            <p:spPr>
              <a:xfrm>
                <a:off x="1587924" y="661998"/>
                <a:ext cx="894575" cy="392772"/>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32815" name="Group 31">
                <a:extLst>
                  <a:ext uri="{FF2B5EF4-FFF2-40B4-BE49-F238E27FC236}">
                    <a16:creationId xmlns:a16="http://schemas.microsoft.com/office/drawing/2014/main" id="{22EAD9B6-F306-8964-DEA0-2D59DBCE99B9}"/>
                  </a:ext>
                </a:extLst>
              </p:cNvPr>
              <p:cNvGrpSpPr>
                <a:grpSpLocks/>
              </p:cNvGrpSpPr>
              <p:nvPr/>
            </p:nvGrpSpPr>
            <p:grpSpPr bwMode="auto">
              <a:xfrm>
                <a:off x="1604481" y="615882"/>
                <a:ext cx="886681" cy="461665"/>
                <a:chOff x="1604481" y="615882"/>
                <a:chExt cx="886681" cy="461665"/>
              </a:xfrm>
            </p:grpSpPr>
            <p:sp>
              <p:nvSpPr>
                <p:cNvPr id="332816" name="TextBox 32">
                  <a:extLst>
                    <a:ext uri="{FF2B5EF4-FFF2-40B4-BE49-F238E27FC236}">
                      <a16:creationId xmlns:a16="http://schemas.microsoft.com/office/drawing/2014/main" id="{5D587FDA-2AAE-465F-FDE8-4B6802ABA85B}"/>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6362466-461F-4EA9-9863-1DF289B46B2D}"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159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32817" name="TextBox 33">
                  <a:extLst>
                    <a:ext uri="{FF2B5EF4-FFF2-40B4-BE49-F238E27FC236}">
                      <a16:creationId xmlns:a16="http://schemas.microsoft.com/office/drawing/2014/main" id="{BC61819A-A5EC-B754-0CAE-1F70A54BDAC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32811" name="Group 27">
              <a:extLst>
                <a:ext uri="{FF2B5EF4-FFF2-40B4-BE49-F238E27FC236}">
                  <a16:creationId xmlns:a16="http://schemas.microsoft.com/office/drawing/2014/main" id="{CA168A57-2955-C94D-A283-423536023E9A}"/>
                </a:ext>
              </a:extLst>
            </p:cNvPr>
            <p:cNvGrpSpPr>
              <a:grpSpLocks/>
            </p:cNvGrpSpPr>
            <p:nvPr/>
          </p:nvGrpSpPr>
          <p:grpSpPr bwMode="auto">
            <a:xfrm>
              <a:off x="200590" y="843937"/>
              <a:ext cx="1035539" cy="458298"/>
              <a:chOff x="224691" y="1351963"/>
              <a:chExt cx="1035539" cy="458298"/>
            </a:xfrm>
          </p:grpSpPr>
          <p:sp>
            <p:nvSpPr>
              <p:cNvPr id="332812" name="TextBox 28">
                <a:extLst>
                  <a:ext uri="{FF2B5EF4-FFF2-40B4-BE49-F238E27FC236}">
                    <a16:creationId xmlns:a16="http://schemas.microsoft.com/office/drawing/2014/main" id="{E750344D-9E39-8E48-38C5-AD00A4EB5A1B}"/>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32813" name="TextBox 29">
                <a:extLst>
                  <a:ext uri="{FF2B5EF4-FFF2-40B4-BE49-F238E27FC236}">
                    <a16:creationId xmlns:a16="http://schemas.microsoft.com/office/drawing/2014/main" id="{8CB63C89-AA7C-D83C-06E4-8101754F4B79}"/>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32804" name="Titolo 4">
            <a:extLst>
              <a:ext uri="{FF2B5EF4-FFF2-40B4-BE49-F238E27FC236}">
                <a16:creationId xmlns:a16="http://schemas.microsoft.com/office/drawing/2014/main" id="{765D4801-0ACD-28BD-F0CA-81E8075B2004}"/>
              </a:ext>
            </a:extLst>
          </p:cNvPr>
          <p:cNvSpPr>
            <a:spLocks noGrp="1"/>
          </p:cNvSpPr>
          <p:nvPr>
            <p:ph type="title"/>
          </p:nvPr>
        </p:nvSpPr>
        <p:spPr>
          <a:xfrm>
            <a:off x="509588" y="1212850"/>
            <a:ext cx="8229600" cy="696913"/>
          </a:xfrm>
        </p:spPr>
        <p:txBody>
          <a:bodyPr/>
          <a:lstStyle/>
          <a:p>
            <a:r>
              <a:rPr lang="it-IT" altLang="it-IT" sz="2000" b="1" dirty="0">
                <a:solidFill>
                  <a:srgbClr val="FF0000"/>
                </a:solidFill>
              </a:rPr>
              <a:t>Procedura di revisione – Debiti verso Fornitori </a:t>
            </a:r>
          </a:p>
        </p:txBody>
      </p:sp>
      <p:sp>
        <p:nvSpPr>
          <p:cNvPr id="209925" name="Titolo 4">
            <a:extLst>
              <a:ext uri="{FF2B5EF4-FFF2-40B4-BE49-F238E27FC236}">
                <a16:creationId xmlns:a16="http://schemas.microsoft.com/office/drawing/2014/main" id="{EFC96464-B9B1-FE35-0EA0-CB62D7310E8D}"/>
              </a:ext>
            </a:extLst>
          </p:cNvPr>
          <p:cNvSpPr txBox="1">
            <a:spLocks/>
          </p:cNvSpPr>
          <p:nvPr/>
        </p:nvSpPr>
        <p:spPr bwMode="auto">
          <a:xfrm>
            <a:off x="599282" y="957108"/>
            <a:ext cx="8050212" cy="68341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defRPr/>
            </a:pPr>
            <a:r>
              <a:rPr lang="it-IT" altLang="it-IT" sz="1800" b="1" dirty="0">
                <a:solidFill>
                  <a:srgbClr val="FF0000"/>
                </a:solidFill>
              </a:rPr>
              <a:t>Conferma esterna «Circolarizzazione» ai sensi dell’ISA ITALIA n. 505</a:t>
            </a:r>
            <a:endParaRPr lang="it-IT" dirty="0">
              <a:solidFill>
                <a:srgbClr val="FF0000"/>
              </a:solidFill>
            </a:endParaRPr>
          </a:p>
          <a:p>
            <a:pPr marL="363538" indent="-363538" algn="just">
              <a:buFontTx/>
              <a:buAutoNum type="arabicPeriod"/>
              <a:defRPr/>
            </a:pPr>
            <a:endParaRPr lang="it-IT" altLang="it-IT" sz="2000" b="1" dirty="0">
              <a:solidFill>
                <a:srgbClr val="00448B"/>
              </a:solidFill>
              <a:cs typeface="Arial" charset="0"/>
            </a:endParaRPr>
          </a:p>
          <a:p>
            <a:pPr marL="363538" indent="-363538" algn="just">
              <a:buFontTx/>
              <a:buAutoNum type="arabicPeriod"/>
              <a:defRPr/>
            </a:pPr>
            <a:endParaRPr lang="it-IT" altLang="it-IT" sz="2000" b="1" dirty="0">
              <a:solidFill>
                <a:srgbClr val="00448B"/>
              </a:solidFill>
              <a:cs typeface="Arial" charset="0"/>
            </a:endParaRPr>
          </a:p>
          <a:p>
            <a:pPr marL="363538" indent="-363538" algn="just">
              <a:buFontTx/>
              <a:buAutoNum type="arabicPeriod"/>
              <a:defRPr/>
            </a:pPr>
            <a:endParaRPr lang="it-IT" altLang="it-IT" sz="2000" b="1" dirty="0">
              <a:solidFill>
                <a:srgbClr val="00448B"/>
              </a:solidFill>
              <a:cs typeface="Arial" charset="0"/>
            </a:endParaRPr>
          </a:p>
          <a:p>
            <a:pPr marL="363538" indent="-363538" algn="just">
              <a:buFontTx/>
              <a:buAutoNum type="arabicPeriod"/>
              <a:defRPr/>
            </a:pPr>
            <a:endParaRPr lang="it-IT" altLang="it-IT" sz="2000" b="1" dirty="0">
              <a:solidFill>
                <a:srgbClr val="00448B"/>
              </a:solidFill>
              <a:latin typeface="Cambria" panose="02040503050406030204" pitchFamily="18" charset="0"/>
              <a:ea typeface="Cambria" panose="02040503050406030204" pitchFamily="18" charset="0"/>
              <a:cs typeface="Arial" charset="0"/>
            </a:endParaRPr>
          </a:p>
          <a:p>
            <a:pPr algn="just">
              <a:buNone/>
              <a:defRPr/>
            </a:pPr>
            <a:endParaRPr lang="it-IT" altLang="it-IT" sz="2000" b="1" dirty="0">
              <a:solidFill>
                <a:srgbClr val="00448B"/>
              </a:solidFill>
              <a:latin typeface="Cambria" panose="02040503050406030204" pitchFamily="18" charset="0"/>
              <a:ea typeface="Cambria" panose="02040503050406030204" pitchFamily="18" charset="0"/>
              <a:cs typeface="Arial" charset="0"/>
            </a:endParaRPr>
          </a:p>
          <a:p>
            <a:pPr marL="363538" indent="-363538" algn="just">
              <a:buFontTx/>
              <a:buAutoNum type="arabicPeriod"/>
              <a:defRPr/>
            </a:pPr>
            <a:endParaRPr lang="it-IT" altLang="it-IT" sz="2000" b="1" dirty="0">
              <a:solidFill>
                <a:srgbClr val="00448B"/>
              </a:solidFill>
              <a:latin typeface="Cambria" panose="02040503050406030204" pitchFamily="18" charset="0"/>
              <a:ea typeface="Cambria" panose="02040503050406030204" pitchFamily="18" charset="0"/>
              <a:cs typeface="Arial" charset="0"/>
            </a:endParaRPr>
          </a:p>
          <a:p>
            <a:pPr marL="363538" indent="-363538" algn="just">
              <a:buFontTx/>
              <a:buAutoNum type="arabicPeriod"/>
              <a:defRPr/>
            </a:pPr>
            <a:endParaRPr lang="it-IT" altLang="it-IT" sz="2000" b="1" dirty="0">
              <a:solidFill>
                <a:srgbClr val="00448B"/>
              </a:solidFill>
              <a:latin typeface="Cambria" panose="02040503050406030204" pitchFamily="18" charset="0"/>
              <a:ea typeface="Cambria" panose="02040503050406030204" pitchFamily="18" charset="0"/>
              <a:cs typeface="Arial" charset="0"/>
            </a:endParaRPr>
          </a:p>
          <a:p>
            <a:pPr marL="363538" indent="-363538" algn="just">
              <a:buFontTx/>
              <a:buAutoNum type="arabicPeriod"/>
              <a:defRPr/>
            </a:pPr>
            <a:r>
              <a:rPr lang="it-IT" altLang="it-IT" sz="2000" b="1" dirty="0" err="1">
                <a:latin typeface="Cambria" panose="02040503050406030204" pitchFamily="18" charset="0"/>
                <a:ea typeface="Cambria" panose="02040503050406030204" pitchFamily="18" charset="0"/>
                <a:cs typeface="Arial" charset="0"/>
              </a:rPr>
              <a:t>ll</a:t>
            </a:r>
            <a:r>
              <a:rPr lang="it-IT" altLang="it-IT" sz="2000" b="1" dirty="0">
                <a:latin typeface="Cambria" panose="02040503050406030204" pitchFamily="18" charset="0"/>
                <a:ea typeface="Cambria" panose="02040503050406030204" pitchFamily="18" charset="0"/>
                <a:cs typeface="Arial" charset="0"/>
              </a:rPr>
              <a:t> fornitore dà conferma del saldo alla società</a:t>
            </a:r>
          </a:p>
          <a:p>
            <a:pPr lvl="1" algn="just">
              <a:defRPr/>
            </a:pPr>
            <a:r>
              <a:rPr lang="it-IT" altLang="it-IT" sz="2000" dirty="0">
                <a:latin typeface="Cambria" panose="02040503050406030204" pitchFamily="18" charset="0"/>
                <a:ea typeface="Cambria" panose="02040503050406030204" pitchFamily="18" charset="0"/>
                <a:cs typeface="Arial" charset="0"/>
              </a:rPr>
              <a:t>Tale conferma costituisce un elemento probativo della validità delle asserzioni oggetto di verifica;</a:t>
            </a:r>
          </a:p>
          <a:p>
            <a:pPr lvl="1" algn="just">
              <a:defRPr/>
            </a:pPr>
            <a:r>
              <a:rPr lang="it-IT" altLang="it-IT" sz="2000" dirty="0">
                <a:latin typeface="Cambria" panose="02040503050406030204" pitchFamily="18" charset="0"/>
                <a:ea typeface="Cambria" panose="02040503050406030204" pitchFamily="18" charset="0"/>
                <a:cs typeface="Arial" charset="0"/>
              </a:rPr>
              <a:t>La lettera di conferma va archiviata nel materiale di supporto delle carte di lavoro;</a:t>
            </a:r>
          </a:p>
          <a:p>
            <a:pPr lvl="1" algn="just">
              <a:defRPr/>
            </a:pPr>
            <a:r>
              <a:rPr lang="it-IT" altLang="it-IT" sz="2000" dirty="0">
                <a:latin typeface="Cambria" panose="02040503050406030204" pitchFamily="18" charset="0"/>
                <a:ea typeface="Cambria" panose="02040503050406030204" pitchFamily="18" charset="0"/>
                <a:cs typeface="Arial" charset="0"/>
              </a:rPr>
              <a:t>Occorre compilare una carta di lavoro con l’elenco delle </a:t>
            </a:r>
            <a:r>
              <a:rPr lang="it-IT" altLang="it-IT" sz="2000" dirty="0" err="1">
                <a:latin typeface="Cambria" panose="02040503050406030204" pitchFamily="18" charset="0"/>
                <a:ea typeface="Cambria" panose="02040503050406030204" pitchFamily="18" charset="0"/>
                <a:cs typeface="Arial" charset="0"/>
              </a:rPr>
              <a:t>circolarizzazioni</a:t>
            </a:r>
            <a:r>
              <a:rPr lang="it-IT" altLang="it-IT" sz="2000" dirty="0">
                <a:latin typeface="Cambria" panose="02040503050406030204" pitchFamily="18" charset="0"/>
                <a:ea typeface="Cambria" panose="02040503050406030204" pitchFamily="18" charset="0"/>
                <a:cs typeface="Arial" charset="0"/>
              </a:rPr>
              <a:t> con risposta affermativa.</a:t>
            </a:r>
          </a:p>
          <a:p>
            <a:pPr marL="363538" indent="-363538" algn="just">
              <a:buFontTx/>
              <a:buAutoNum type="arabicPeriod"/>
              <a:defRPr/>
            </a:pPr>
            <a:r>
              <a:rPr lang="it-IT" altLang="it-IT" sz="2000" b="1" dirty="0">
                <a:latin typeface="Cambria" panose="02040503050406030204" pitchFamily="18" charset="0"/>
                <a:ea typeface="Cambria" panose="02040503050406030204" pitchFamily="18" charset="0"/>
                <a:cs typeface="Arial" charset="0"/>
              </a:rPr>
              <a:t>Il fornitore è in disaccordo con le risultanze della società</a:t>
            </a:r>
          </a:p>
          <a:p>
            <a:pPr lvl="1" algn="just">
              <a:defRPr/>
            </a:pPr>
            <a:r>
              <a:rPr lang="it-IT" altLang="it-IT" sz="2000" dirty="0">
                <a:latin typeface="Cambria" panose="02040503050406030204" pitchFamily="18" charset="0"/>
                <a:ea typeface="Cambria" panose="02040503050406030204" pitchFamily="18" charset="0"/>
                <a:cs typeface="Arial" charset="0"/>
              </a:rPr>
              <a:t>Occorre riconciliare le risultanze del Cliente con quelle della società.</a:t>
            </a:r>
          </a:p>
          <a:p>
            <a:pPr marL="363538" indent="-363538" algn="just">
              <a:buFontTx/>
              <a:buAutoNum type="arabicPeriod"/>
              <a:defRPr/>
            </a:pPr>
            <a:r>
              <a:rPr lang="it-IT" altLang="it-IT" sz="2000" b="1" dirty="0">
                <a:latin typeface="Cambria" panose="02040503050406030204" pitchFamily="18" charset="0"/>
                <a:ea typeface="Cambria" panose="02040503050406030204" pitchFamily="18" charset="0"/>
                <a:cs typeface="Arial" charset="0"/>
              </a:rPr>
              <a:t>Il fornitore non risponde</a:t>
            </a:r>
          </a:p>
          <a:p>
            <a:pPr marL="452438" lvl="2" algn="just">
              <a:defRPr/>
            </a:pPr>
            <a:r>
              <a:rPr lang="it-IT" altLang="it-IT" sz="2000" dirty="0">
                <a:latin typeface="Cambria" panose="02040503050406030204" pitchFamily="18" charset="0"/>
                <a:ea typeface="Cambria" panose="02040503050406030204" pitchFamily="18" charset="0"/>
                <a:cs typeface="Arial" charset="0"/>
              </a:rPr>
              <a:t>Si devono mettere in atto procedure alternative</a:t>
            </a:r>
            <a:endParaRPr lang="it-IT" altLang="it-IT" sz="2000" b="1" dirty="0">
              <a:latin typeface="Cambria" panose="02040503050406030204" pitchFamily="18" charset="0"/>
              <a:ea typeface="Cambria" panose="02040503050406030204" pitchFamily="18" charset="0"/>
              <a:cs typeface="Arial" charset="0"/>
            </a:endParaRPr>
          </a:p>
          <a:p>
            <a:pPr algn="just">
              <a:lnSpc>
                <a:spcPct val="150000"/>
              </a:lnSpc>
              <a:buFont typeface="Arial" panose="020B0604020202020204" pitchFamily="34" charset="0"/>
              <a:buNone/>
              <a:defRPr/>
            </a:pPr>
            <a:endParaRPr lang="it-IT" altLang="it-IT" sz="1600" b="1" dirty="0">
              <a:latin typeface="Cambria" panose="02040503050406030204" pitchFamily="18" charset="0"/>
              <a:ea typeface="Cambria" panose="02040503050406030204" pitchFamily="18" charset="0"/>
            </a:endParaRPr>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r>
              <a:rPr lang="it-IT" altLang="it-IT" sz="1800" dirty="0"/>
              <a:t> </a:t>
            </a:r>
          </a:p>
        </p:txBody>
      </p:sp>
      <p:sp>
        <p:nvSpPr>
          <p:cNvPr id="332806" name="Rectangle 6">
            <a:extLst>
              <a:ext uri="{FF2B5EF4-FFF2-40B4-BE49-F238E27FC236}">
                <a16:creationId xmlns:a16="http://schemas.microsoft.com/office/drawing/2014/main" id="{7DD5ED1B-AE0A-C67E-5AAB-654D6D95F031}"/>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pic>
        <p:nvPicPr>
          <p:cNvPr id="332807" name="Picture 2" descr="C:\Users\studio\AppData\Local\Microsoft\Windows\Temporary Internet Files\Content.IE5\2YD1UHT9\smile_facebook[1].jpg">
            <a:extLst>
              <a:ext uri="{FF2B5EF4-FFF2-40B4-BE49-F238E27FC236}">
                <a16:creationId xmlns:a16="http://schemas.microsoft.com/office/drawing/2014/main" id="{5B8D2249-F63D-8DE7-EF34-0EEC00D67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273300"/>
            <a:ext cx="7921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8" name="Picture 4" descr="C:\Users\studio\AppData\Local\Microsoft\Windows\Temporary Internet Files\Content.IE5\C0BJNS7U\120px-Smile-sad.svg[1].png">
            <a:extLst>
              <a:ext uri="{FF2B5EF4-FFF2-40B4-BE49-F238E27FC236}">
                <a16:creationId xmlns:a16="http://schemas.microsoft.com/office/drawing/2014/main" id="{BE74D908-37B0-6BBC-F074-150AB4098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1638" y="4584700"/>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9" name="Picture 5" descr="C:\Users\studio\AppData\Local\Microsoft\Windows\Temporary Internet Files\Content.IE5\DEO7STYV\nicubunu-Emoticons-Question-face[1].png">
            <a:extLst>
              <a:ext uri="{FF2B5EF4-FFF2-40B4-BE49-F238E27FC236}">
                <a16:creationId xmlns:a16="http://schemas.microsoft.com/office/drawing/2014/main" id="{24058873-5651-BD85-EB57-E7207AD1EE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1247" y="5962650"/>
            <a:ext cx="6445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7B074C-B02E-644D-93E7-86745FAD28B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3555" name="Group 25">
            <a:extLst>
              <a:ext uri="{FF2B5EF4-FFF2-40B4-BE49-F238E27FC236}">
                <a16:creationId xmlns:a16="http://schemas.microsoft.com/office/drawing/2014/main" id="{8776F070-C85F-E22E-2BA6-5C4EFA61168C}"/>
              </a:ext>
            </a:extLst>
          </p:cNvPr>
          <p:cNvGrpSpPr>
            <a:grpSpLocks/>
          </p:cNvGrpSpPr>
          <p:nvPr/>
        </p:nvGrpSpPr>
        <p:grpSpPr bwMode="auto">
          <a:xfrm>
            <a:off x="92075" y="212725"/>
            <a:ext cx="1036638" cy="884238"/>
            <a:chOff x="200590" y="418099"/>
            <a:chExt cx="1035539" cy="884136"/>
          </a:xfrm>
        </p:grpSpPr>
        <p:grpSp>
          <p:nvGrpSpPr>
            <p:cNvPr id="23608" name="Group 26">
              <a:extLst>
                <a:ext uri="{FF2B5EF4-FFF2-40B4-BE49-F238E27FC236}">
                  <a16:creationId xmlns:a16="http://schemas.microsoft.com/office/drawing/2014/main" id="{EDC82D01-3748-14A0-0323-07D9934D58A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BD82B5B-7E5D-2C11-FFD6-CB14262AD57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3613" name="Group 31">
                <a:extLst>
                  <a:ext uri="{FF2B5EF4-FFF2-40B4-BE49-F238E27FC236}">
                    <a16:creationId xmlns:a16="http://schemas.microsoft.com/office/drawing/2014/main" id="{DD49A41C-0A69-42D9-DC79-EE7D3DF22216}"/>
                  </a:ext>
                </a:extLst>
              </p:cNvPr>
              <p:cNvGrpSpPr>
                <a:grpSpLocks/>
              </p:cNvGrpSpPr>
              <p:nvPr/>
            </p:nvGrpSpPr>
            <p:grpSpPr bwMode="auto">
              <a:xfrm>
                <a:off x="1604481" y="615882"/>
                <a:ext cx="886681" cy="461665"/>
                <a:chOff x="1604481" y="615882"/>
                <a:chExt cx="886681" cy="461665"/>
              </a:xfrm>
            </p:grpSpPr>
            <p:sp>
              <p:nvSpPr>
                <p:cNvPr id="23614" name="TextBox 32">
                  <a:extLst>
                    <a:ext uri="{FF2B5EF4-FFF2-40B4-BE49-F238E27FC236}">
                      <a16:creationId xmlns:a16="http://schemas.microsoft.com/office/drawing/2014/main" id="{F1023D6E-FFF6-9433-7438-A3766D01A13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41BFC076-4B89-4142-9BE5-C1707146B09A}"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3615" name="TextBox 33">
                  <a:extLst>
                    <a:ext uri="{FF2B5EF4-FFF2-40B4-BE49-F238E27FC236}">
                      <a16:creationId xmlns:a16="http://schemas.microsoft.com/office/drawing/2014/main" id="{06D4B78F-518F-FC46-BDD6-98D5E41B2358}"/>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3609" name="Group 27">
              <a:extLst>
                <a:ext uri="{FF2B5EF4-FFF2-40B4-BE49-F238E27FC236}">
                  <a16:creationId xmlns:a16="http://schemas.microsoft.com/office/drawing/2014/main" id="{9D8D26DB-11BD-A501-71A2-F536658BE61E}"/>
                </a:ext>
              </a:extLst>
            </p:cNvPr>
            <p:cNvGrpSpPr>
              <a:grpSpLocks/>
            </p:cNvGrpSpPr>
            <p:nvPr/>
          </p:nvGrpSpPr>
          <p:grpSpPr bwMode="auto">
            <a:xfrm>
              <a:off x="200590" y="843937"/>
              <a:ext cx="1035539" cy="458298"/>
              <a:chOff x="224691" y="1351963"/>
              <a:chExt cx="1035539" cy="458298"/>
            </a:xfrm>
          </p:grpSpPr>
          <p:sp>
            <p:nvSpPr>
              <p:cNvPr id="23610" name="TextBox 28">
                <a:extLst>
                  <a:ext uri="{FF2B5EF4-FFF2-40B4-BE49-F238E27FC236}">
                    <a16:creationId xmlns:a16="http://schemas.microsoft.com/office/drawing/2014/main" id="{B704B0C8-CAB0-9116-FB8A-5C90CAEC01F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3611" name="TextBox 29">
                <a:extLst>
                  <a:ext uri="{FF2B5EF4-FFF2-40B4-BE49-F238E27FC236}">
                    <a16:creationId xmlns:a16="http://schemas.microsoft.com/office/drawing/2014/main" id="{5379AA37-167E-546C-4839-4CD9EF64BB41}"/>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3556" name="Titolo 1">
            <a:extLst>
              <a:ext uri="{FF2B5EF4-FFF2-40B4-BE49-F238E27FC236}">
                <a16:creationId xmlns:a16="http://schemas.microsoft.com/office/drawing/2014/main" id="{9F418A77-9112-045A-D0A8-C39D1F25D545}"/>
              </a:ext>
            </a:extLst>
          </p:cNvPr>
          <p:cNvSpPr>
            <a:spLocks noGrp="1"/>
          </p:cNvSpPr>
          <p:nvPr>
            <p:ph type="title"/>
          </p:nvPr>
        </p:nvSpPr>
        <p:spPr>
          <a:xfrm>
            <a:off x="365125" y="1462088"/>
            <a:ext cx="8229600" cy="4657725"/>
          </a:xfrm>
        </p:spPr>
        <p:txBody>
          <a:bodyPr/>
          <a:lstStyle/>
          <a:p>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endParaRPr lang="it-IT" altLang="it-IT" sz="3200"/>
          </a:p>
        </p:txBody>
      </p:sp>
      <p:sp>
        <p:nvSpPr>
          <p:cNvPr id="14" name="Titolo 1">
            <a:extLst>
              <a:ext uri="{FF2B5EF4-FFF2-40B4-BE49-F238E27FC236}">
                <a16:creationId xmlns:a16="http://schemas.microsoft.com/office/drawing/2014/main" id="{750E02C0-EEAF-7537-641C-CF0D11CE6380}"/>
              </a:ext>
            </a:extLst>
          </p:cNvPr>
          <p:cNvSpPr txBox="1">
            <a:spLocks/>
          </p:cNvSpPr>
          <p:nvPr/>
        </p:nvSpPr>
        <p:spPr bwMode="auto">
          <a:xfrm>
            <a:off x="457200" y="900113"/>
            <a:ext cx="8229600" cy="433387"/>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altLang="it-IT" sz="2000" b="1" dirty="0">
                <a:solidFill>
                  <a:srgbClr val="FF0000"/>
                </a:solidFill>
                <a:latin typeface="Cambria" panose="02040503050406030204" pitchFamily="18" charset="0"/>
                <a:ea typeface="Cambria" panose="02040503050406030204" pitchFamily="18" charset="0"/>
              </a:rPr>
              <a:t>Esempio File di Interim</a:t>
            </a:r>
            <a:br>
              <a:rPr lang="it-IT" altLang="it-IT" sz="3600" b="1" dirty="0">
                <a:solidFill>
                  <a:srgbClr val="FF0000"/>
                </a:solidFill>
              </a:rPr>
            </a:br>
            <a:endParaRPr lang="it-IT" altLang="it-IT" sz="3600" cap="small" dirty="0">
              <a:solidFill>
                <a:srgbClr val="FF0000"/>
              </a:solidFill>
            </a:endParaRPr>
          </a:p>
        </p:txBody>
      </p:sp>
      <p:graphicFrame>
        <p:nvGraphicFramePr>
          <p:cNvPr id="3" name="Tabella 2">
            <a:extLst>
              <a:ext uri="{FF2B5EF4-FFF2-40B4-BE49-F238E27FC236}">
                <a16:creationId xmlns:a16="http://schemas.microsoft.com/office/drawing/2014/main" id="{B953A5D2-35B7-72F2-FBB3-920B961835FD}"/>
              </a:ext>
            </a:extLst>
          </p:cNvPr>
          <p:cNvGraphicFramePr>
            <a:graphicFrameLocks noGrp="1"/>
          </p:cNvGraphicFramePr>
          <p:nvPr>
            <p:extLst>
              <p:ext uri="{D42A27DB-BD31-4B8C-83A1-F6EECF244321}">
                <p14:modId xmlns:p14="http://schemas.microsoft.com/office/powerpoint/2010/main" val="3433570778"/>
              </p:ext>
            </p:extLst>
          </p:nvPr>
        </p:nvGraphicFramePr>
        <p:xfrm>
          <a:off x="1128712" y="1496231"/>
          <a:ext cx="6552246" cy="5352242"/>
        </p:xfrm>
        <a:graphic>
          <a:graphicData uri="http://schemas.openxmlformats.org/drawingml/2006/table">
            <a:tbl>
              <a:tblPr>
                <a:tableStyleId>{5C22544A-7EE6-4342-B048-85BDC9FD1C3A}</a:tableStyleId>
              </a:tblPr>
              <a:tblGrid>
                <a:gridCol w="392080">
                  <a:extLst>
                    <a:ext uri="{9D8B030D-6E8A-4147-A177-3AD203B41FA5}">
                      <a16:colId xmlns:a16="http://schemas.microsoft.com/office/drawing/2014/main" val="2651380998"/>
                    </a:ext>
                  </a:extLst>
                </a:gridCol>
                <a:gridCol w="3241056">
                  <a:extLst>
                    <a:ext uri="{9D8B030D-6E8A-4147-A177-3AD203B41FA5}">
                      <a16:colId xmlns:a16="http://schemas.microsoft.com/office/drawing/2014/main" val="369266081"/>
                    </a:ext>
                  </a:extLst>
                </a:gridCol>
                <a:gridCol w="2919110">
                  <a:extLst>
                    <a:ext uri="{9D8B030D-6E8A-4147-A177-3AD203B41FA5}">
                      <a16:colId xmlns:a16="http://schemas.microsoft.com/office/drawing/2014/main" val="1587520071"/>
                    </a:ext>
                  </a:extLst>
                </a:gridCol>
              </a:tblGrid>
              <a:tr h="291325">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ctr" fontAlgn="ctr"/>
                      <a:r>
                        <a:rPr lang="it-IT" sz="900" u="none" strike="noStrike" dirty="0">
                          <a:effectLst/>
                          <a:highlight>
                            <a:srgbClr val="D0D7E8"/>
                          </a:highlight>
                          <a:latin typeface="Cambria" panose="02040503050406030204" pitchFamily="18" charset="0"/>
                          <a:ea typeface="Cambria" panose="02040503050406030204" pitchFamily="18" charset="0"/>
                        </a:rPr>
                        <a:t>VOUCHING DI CONTO ECONOMICO</a:t>
                      </a:r>
                      <a:endParaRPr lang="it-IT" sz="9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5729" marR="5729" marT="5729" marB="0" anchor="ctr"/>
                </a:tc>
                <a:tc>
                  <a:txBody>
                    <a:bodyPr/>
                    <a:lstStyle/>
                    <a:p>
                      <a:pPr algn="ctr" fontAlgn="ctr"/>
                      <a:r>
                        <a:rPr lang="it-IT" sz="900" u="none" strike="noStrike" dirty="0">
                          <a:effectLst/>
                          <a:highlight>
                            <a:srgbClr val="D0D7E8"/>
                          </a:highlight>
                          <a:latin typeface="Cambria" panose="02040503050406030204" pitchFamily="18" charset="0"/>
                          <a:ea typeface="Cambria" panose="02040503050406030204" pitchFamily="18" charset="0"/>
                        </a:rPr>
                        <a:t> </a:t>
                      </a:r>
                      <a:endParaRPr lang="it-IT" sz="9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201431634"/>
                  </a:ext>
                </a:extLst>
              </a:tr>
              <a:tr h="1287248">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Selezione in base al saldo di alcune voci di conto economico e ottenimento delle relative schede conto alla data di intervento. Selezione delle registrazioni contabili più rilevanti avvenute nel corso dell'esercizio  e reperimento dei documenti giustificativi</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Copia di fatture (passive/attive), documenti di trasporto e pagamenti/incassi relative alle registrazioni contabili selezionate </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1571654589"/>
                  </a:ext>
                </a:extLst>
              </a:tr>
              <a:tr h="203250">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CONTROVERSIE </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5729" marR="5729" marT="5729"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704926674"/>
                  </a:ext>
                </a:extLst>
              </a:tr>
              <a:tr h="575874">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Circolarizzazione legali, consulenze fiscale, consulente del lavoro</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Dettaglio dei nominativi dei legali, consulente fiscale e consulente del lavoro: confronto su contenziosi in essere</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412290635"/>
                  </a:ext>
                </a:extLst>
              </a:tr>
              <a:tr h="203250">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ASSICURAZIONI</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5729" marR="5729" marT="5729" marB="0" anchor="ctr"/>
                </a:tc>
                <a:tc>
                  <a:txBody>
                    <a:bodyPr/>
                    <a:lstStyle/>
                    <a:p>
                      <a:pPr algn="ctr"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4139759908"/>
                  </a:ext>
                </a:extLst>
              </a:tr>
              <a:tr h="575874">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Impostazione della procedura di circolarizzazione per tutte le posizioni assicurative facenti capo alla società</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606331642"/>
                  </a:ext>
                </a:extLst>
              </a:tr>
              <a:tr h="575874">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Dettaglio posizioni assicurative facenti capo alla società</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Selezione dai mastri conto di un campione di registrazioni contabili e relativa copia della quietanza di pagamento</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3050145835"/>
                  </a:ext>
                </a:extLst>
              </a:tr>
              <a:tr h="203250">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ctr" fontAlgn="ctr"/>
                      <a:r>
                        <a:rPr lang="it-IT" sz="900" u="none" strike="noStrike">
                          <a:effectLst/>
                          <a:highlight>
                            <a:srgbClr val="E9ECF4"/>
                          </a:highlight>
                          <a:latin typeface="Cambria" panose="02040503050406030204" pitchFamily="18" charset="0"/>
                          <a:ea typeface="Cambria" panose="02040503050406030204" pitchFamily="18" charset="0"/>
                        </a:rPr>
                        <a:t>ALTRI TEST</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tc>
                  <a:txBody>
                    <a:bodyPr/>
                    <a:lstStyle/>
                    <a:p>
                      <a:pPr algn="ctr"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1367873460"/>
                  </a:ext>
                </a:extLst>
              </a:tr>
              <a:tr h="433598">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Impostazione della procedura di circolarizzazione per tutti gli Istituti di credito</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794167772"/>
                  </a:ext>
                </a:extLst>
              </a:tr>
              <a:tr h="1002699">
                <a:tc>
                  <a:txBody>
                    <a:bodyPr/>
                    <a:lstStyle/>
                    <a:p>
                      <a:pPr algn="l" fontAlgn="ctr"/>
                      <a:r>
                        <a:rPr lang="it-IT" sz="700" u="none" strike="noStrike">
                          <a:effectLst/>
                          <a:highlight>
                            <a:srgbClr val="4F81BC"/>
                          </a:highlight>
                        </a:rPr>
                        <a:t> </a:t>
                      </a:r>
                      <a:endParaRPr lang="it-IT" sz="700" b="0" i="0" u="none" strike="noStrike">
                        <a:solidFill>
                          <a:srgbClr val="000000"/>
                        </a:solidFill>
                        <a:effectLst/>
                        <a:highlight>
                          <a:srgbClr val="4F81BC"/>
                        </a:highlight>
                        <a:latin typeface="Cambria" panose="02040503050406030204" pitchFamily="18" charset="0"/>
                      </a:endParaRPr>
                    </a:p>
                  </a:txBody>
                  <a:tcPr marL="5729" marR="5729" marT="5729"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In fase di effettuazione delle procedure di audit, potrebbe emergere la necessità di effettuare ulteriori test e richiedere documentazione aggiuntiva rispetto a quanto specificato nel presente elenco.</a:t>
                      </a:r>
                      <a:endParaRPr lang="it-IT" sz="9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5729" marR="5729" marT="5729" marB="0" anchor="ctr"/>
                </a:tc>
                <a:extLst>
                  <a:ext uri="{0D108BD9-81ED-4DB2-BD59-A6C34878D82A}">
                    <a16:rowId xmlns:a16="http://schemas.microsoft.com/office/drawing/2014/main" val="4186236451"/>
                  </a:ext>
                </a:extLst>
              </a:tr>
            </a:tbl>
          </a:graphicData>
        </a:graphic>
      </p:graphicFrame>
    </p:spTree>
    <p:extLst>
      <p:ext uri="{BB962C8B-B14F-4D97-AF65-F5344CB8AC3E}">
        <p14:creationId xmlns:p14="http://schemas.microsoft.com/office/powerpoint/2010/main" val="101158355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C1D91F5-1FE8-36A3-1362-DC331077BF49}"/>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34851" name="Group 25">
            <a:extLst>
              <a:ext uri="{FF2B5EF4-FFF2-40B4-BE49-F238E27FC236}">
                <a16:creationId xmlns:a16="http://schemas.microsoft.com/office/drawing/2014/main" id="{44FCBBAF-EADB-7052-1F70-8897E1851388}"/>
              </a:ext>
            </a:extLst>
          </p:cNvPr>
          <p:cNvGrpSpPr>
            <a:grpSpLocks/>
          </p:cNvGrpSpPr>
          <p:nvPr/>
        </p:nvGrpSpPr>
        <p:grpSpPr bwMode="auto">
          <a:xfrm>
            <a:off x="92075" y="212725"/>
            <a:ext cx="1670050" cy="901700"/>
            <a:chOff x="200590" y="418099"/>
            <a:chExt cx="1035539" cy="884136"/>
          </a:xfrm>
        </p:grpSpPr>
        <p:grpSp>
          <p:nvGrpSpPr>
            <p:cNvPr id="334856" name="Group 26">
              <a:extLst>
                <a:ext uri="{FF2B5EF4-FFF2-40B4-BE49-F238E27FC236}">
                  <a16:creationId xmlns:a16="http://schemas.microsoft.com/office/drawing/2014/main" id="{B436FFE7-7B36-C69C-8A31-C0CF86D3C5E8}"/>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0E01434-01E1-E06B-D0F4-1D46459F338F}"/>
                  </a:ext>
                </a:extLst>
              </p:cNvPr>
              <p:cNvSpPr/>
              <p:nvPr/>
            </p:nvSpPr>
            <p:spPr>
              <a:xfrm>
                <a:off x="1587578" y="662579"/>
                <a:ext cx="895761" cy="39381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34861" name="Group 31">
                <a:extLst>
                  <a:ext uri="{FF2B5EF4-FFF2-40B4-BE49-F238E27FC236}">
                    <a16:creationId xmlns:a16="http://schemas.microsoft.com/office/drawing/2014/main" id="{F73B0272-BC83-A667-AFDB-946277CDD91D}"/>
                  </a:ext>
                </a:extLst>
              </p:cNvPr>
              <p:cNvGrpSpPr>
                <a:grpSpLocks/>
              </p:cNvGrpSpPr>
              <p:nvPr/>
            </p:nvGrpSpPr>
            <p:grpSpPr bwMode="auto">
              <a:xfrm>
                <a:off x="1604481" y="615882"/>
                <a:ext cx="886681" cy="461665"/>
                <a:chOff x="1604481" y="615882"/>
                <a:chExt cx="886681" cy="461665"/>
              </a:xfrm>
            </p:grpSpPr>
            <p:sp>
              <p:nvSpPr>
                <p:cNvPr id="334862" name="TextBox 32">
                  <a:extLst>
                    <a:ext uri="{FF2B5EF4-FFF2-40B4-BE49-F238E27FC236}">
                      <a16:creationId xmlns:a16="http://schemas.microsoft.com/office/drawing/2014/main" id="{FF77F993-64DA-8239-FBD7-D3DC432E31BF}"/>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59E2B33-9FBF-4E8F-93F1-AA82E3F2CB67}"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34863" name="TextBox 33">
                  <a:extLst>
                    <a:ext uri="{FF2B5EF4-FFF2-40B4-BE49-F238E27FC236}">
                      <a16:creationId xmlns:a16="http://schemas.microsoft.com/office/drawing/2014/main" id="{DC2969B4-5E3F-2D43-9F49-88A9BAA19350}"/>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34857" name="Group 27">
              <a:extLst>
                <a:ext uri="{FF2B5EF4-FFF2-40B4-BE49-F238E27FC236}">
                  <a16:creationId xmlns:a16="http://schemas.microsoft.com/office/drawing/2014/main" id="{EF0375D4-D1E3-31B6-2507-DF46AAC49F2A}"/>
                </a:ext>
              </a:extLst>
            </p:cNvPr>
            <p:cNvGrpSpPr>
              <a:grpSpLocks/>
            </p:cNvGrpSpPr>
            <p:nvPr/>
          </p:nvGrpSpPr>
          <p:grpSpPr bwMode="auto">
            <a:xfrm>
              <a:off x="200590" y="843937"/>
              <a:ext cx="1035539" cy="458298"/>
              <a:chOff x="224691" y="1351963"/>
              <a:chExt cx="1035539" cy="458298"/>
            </a:xfrm>
          </p:grpSpPr>
          <p:sp>
            <p:nvSpPr>
              <p:cNvPr id="334858" name="TextBox 28">
                <a:extLst>
                  <a:ext uri="{FF2B5EF4-FFF2-40B4-BE49-F238E27FC236}">
                    <a16:creationId xmlns:a16="http://schemas.microsoft.com/office/drawing/2014/main" id="{044A4155-A270-4F70-15F3-CFF72E217617}"/>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34859" name="TextBox 29">
                <a:extLst>
                  <a:ext uri="{FF2B5EF4-FFF2-40B4-BE49-F238E27FC236}">
                    <a16:creationId xmlns:a16="http://schemas.microsoft.com/office/drawing/2014/main" id="{AD8621E5-C60F-5F26-AE83-D16955DB5C59}"/>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34852" name="Titolo 4">
            <a:extLst>
              <a:ext uri="{FF2B5EF4-FFF2-40B4-BE49-F238E27FC236}">
                <a16:creationId xmlns:a16="http://schemas.microsoft.com/office/drawing/2014/main" id="{D5EFB444-B78D-AB5A-925D-6AEC8A8AB9F5}"/>
              </a:ext>
            </a:extLst>
          </p:cNvPr>
          <p:cNvSpPr>
            <a:spLocks noGrp="1"/>
          </p:cNvSpPr>
          <p:nvPr>
            <p:ph type="title"/>
          </p:nvPr>
        </p:nvSpPr>
        <p:spPr>
          <a:xfrm>
            <a:off x="509588" y="1212850"/>
            <a:ext cx="8229600" cy="696913"/>
          </a:xfrm>
        </p:spPr>
        <p:txBody>
          <a:bodyPr/>
          <a:lstStyle/>
          <a:p>
            <a:r>
              <a:rPr lang="it-IT" altLang="it-IT" sz="2000" b="1" dirty="0">
                <a:solidFill>
                  <a:srgbClr val="FF0000"/>
                </a:solidFill>
              </a:rPr>
              <a:t>Procedura di revisione – Debiti verso Fornitori  </a:t>
            </a:r>
          </a:p>
        </p:txBody>
      </p:sp>
      <p:sp>
        <p:nvSpPr>
          <p:cNvPr id="209925" name="Titolo 4">
            <a:extLst>
              <a:ext uri="{FF2B5EF4-FFF2-40B4-BE49-F238E27FC236}">
                <a16:creationId xmlns:a16="http://schemas.microsoft.com/office/drawing/2014/main" id="{BAA5AD67-DEA3-0EDC-0391-DF8C7AC8EC7F}"/>
              </a:ext>
            </a:extLst>
          </p:cNvPr>
          <p:cNvSpPr txBox="1">
            <a:spLocks/>
          </p:cNvSpPr>
          <p:nvPr/>
        </p:nvSpPr>
        <p:spPr bwMode="auto">
          <a:xfrm>
            <a:off x="-138620" y="1481138"/>
            <a:ext cx="9046950" cy="68341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defRPr/>
            </a:pPr>
            <a:r>
              <a:rPr lang="it-IT" altLang="it-IT" sz="1800" b="1" dirty="0">
                <a:solidFill>
                  <a:srgbClr val="FF0000"/>
                </a:solidFill>
                <a:latin typeface="Cambria" panose="02040503050406030204" pitchFamily="18" charset="0"/>
                <a:ea typeface="Cambria" panose="02040503050406030204" pitchFamily="18" charset="0"/>
              </a:rPr>
              <a:t>Conferma esterna «Circolarizzazione» ai sensi dell’ISA ITALIA n. 505</a:t>
            </a:r>
            <a:endParaRPr lang="it-IT" sz="1800" dirty="0">
              <a:solidFill>
                <a:srgbClr val="FF0000"/>
              </a:solidFill>
              <a:latin typeface="Cambria" panose="02040503050406030204" pitchFamily="18" charset="0"/>
              <a:ea typeface="Cambria" panose="02040503050406030204" pitchFamily="18" charset="0"/>
            </a:endParaRPr>
          </a:p>
          <a:p>
            <a:pPr algn="ctr">
              <a:buFont typeface="Arial" panose="020B0604020202020204" pitchFamily="34" charset="0"/>
              <a:buNone/>
              <a:defRPr/>
            </a:pPr>
            <a:r>
              <a:rPr kumimoji="1" lang="it-IT" altLang="it-IT" sz="18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rPr>
              <a:t>Mancata risposta- Procedure Alternative </a:t>
            </a:r>
          </a:p>
          <a:p>
            <a:pPr marL="363538" indent="-363538">
              <a:defRPr/>
            </a:pPr>
            <a:endParaRPr kumimoji="1" lang="it-IT" altLang="it-IT" sz="1800" b="1" dirty="0">
              <a:solidFill>
                <a:srgbClr val="005BA6"/>
              </a:solidFill>
              <a:effectLst>
                <a:outerShdw blurRad="38100" dist="38100" dir="2700000" algn="tl">
                  <a:srgbClr val="C0C0C0"/>
                </a:outerShdw>
              </a:effectLst>
              <a:latin typeface="Cambria" panose="02040503050406030204" pitchFamily="18" charset="0"/>
              <a:ea typeface="Cambria" panose="02040503050406030204" pitchFamily="18" charset="0"/>
            </a:endParaRPr>
          </a:p>
          <a:p>
            <a:pPr lvl="1" indent="-457200" algn="just">
              <a:buClr>
                <a:srgbClr val="005BA6"/>
              </a:buClr>
              <a:buFontTx/>
              <a:buAutoNum type="arabicPeriod"/>
              <a:defRPr/>
            </a:pPr>
            <a:r>
              <a:rPr lang="it-IT" altLang="it-IT" sz="1800" dirty="0">
                <a:latin typeface="Cambria" panose="02040503050406030204" pitchFamily="18" charset="0"/>
                <a:ea typeface="Cambria" panose="02040503050406030204" pitchFamily="18" charset="0"/>
                <a:cs typeface="Arial" charset="0"/>
              </a:rPr>
              <a:t>Con l’estratto conto delle partite aperte del fornitore, verificare eventuali pagamenti successivi (di importi inclusi nell’estratto conto);</a:t>
            </a:r>
          </a:p>
          <a:p>
            <a:pPr lvl="1" indent="-457200" algn="just">
              <a:buClr>
                <a:srgbClr val="005BA6"/>
              </a:buClr>
              <a:buFontTx/>
              <a:buAutoNum type="arabicPeriod"/>
              <a:defRPr/>
            </a:pPr>
            <a:r>
              <a:rPr lang="it-IT" altLang="it-IT" sz="1800" dirty="0">
                <a:latin typeface="Cambria" panose="02040503050406030204" pitchFamily="18" charset="0"/>
                <a:ea typeface="Cambria" panose="02040503050406030204" pitchFamily="18" charset="0"/>
                <a:cs typeface="Arial" charset="0"/>
              </a:rPr>
              <a:t>richiedere la contabile bancaria di tali pagamenti; </a:t>
            </a:r>
          </a:p>
          <a:p>
            <a:pPr lvl="1" indent="-457200" algn="just">
              <a:buClr>
                <a:srgbClr val="005BA6"/>
              </a:buClr>
              <a:buFontTx/>
              <a:buAutoNum type="arabicPeriod"/>
              <a:defRPr/>
            </a:pPr>
            <a:r>
              <a:rPr lang="it-IT" altLang="it-IT" sz="1800" dirty="0">
                <a:latin typeface="Cambria" panose="02040503050406030204" pitchFamily="18" charset="0"/>
                <a:ea typeface="Cambria" panose="02040503050406030204" pitchFamily="18" charset="0"/>
                <a:cs typeface="Arial" charset="0"/>
              </a:rPr>
              <a:t>in assenza di pagamenti successivi (eventualmente anche per debiti non ancora scaduti), richiedere la documentazione di supporto (ordini di acquisto  o contratti, documenti di spedizione, fatture, altra documentazione proveniente dal fornitore che possa fornire elementi probativi dell’esistenza dei debiti vs fornitori);</a:t>
            </a:r>
          </a:p>
          <a:p>
            <a:pPr lvl="1" indent="-457200" algn="just">
              <a:buClr>
                <a:srgbClr val="005BA6"/>
              </a:buClr>
              <a:buFontTx/>
              <a:buAutoNum type="arabicPeriod"/>
              <a:defRPr/>
            </a:pPr>
            <a:r>
              <a:rPr lang="it-IT" altLang="it-IT" sz="1800" dirty="0">
                <a:latin typeface="Cambria" panose="02040503050406030204" pitchFamily="18" charset="0"/>
                <a:ea typeface="Cambria" panose="02040503050406030204" pitchFamily="18" charset="0"/>
                <a:cs typeface="Arial" charset="0"/>
              </a:rPr>
              <a:t>informarsi sul debito vs fornitore (scadenze, modalità di pagamento o eventuali rateizzazioni, ecc.);</a:t>
            </a:r>
          </a:p>
          <a:p>
            <a:pPr lvl="1" indent="-457200" algn="just">
              <a:buClr>
                <a:srgbClr val="005BA6"/>
              </a:buClr>
              <a:buFontTx/>
              <a:buAutoNum type="arabicPeriod"/>
              <a:defRPr/>
            </a:pPr>
            <a:r>
              <a:rPr lang="it-IT" altLang="it-IT" sz="1800" dirty="0">
                <a:latin typeface="Cambria" panose="02040503050406030204" pitchFamily="18" charset="0"/>
                <a:ea typeface="Cambria" panose="02040503050406030204" pitchFamily="18" charset="0"/>
                <a:cs typeface="Arial" charset="0"/>
              </a:rPr>
              <a:t>formalizzare le procedure alternative.</a:t>
            </a: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r>
              <a:rPr lang="it-IT" altLang="it-IT" sz="1800" dirty="0"/>
              <a:t> </a:t>
            </a:r>
          </a:p>
        </p:txBody>
      </p:sp>
      <p:sp>
        <p:nvSpPr>
          <p:cNvPr id="334854" name="Rectangle 6">
            <a:extLst>
              <a:ext uri="{FF2B5EF4-FFF2-40B4-BE49-F238E27FC236}">
                <a16:creationId xmlns:a16="http://schemas.microsoft.com/office/drawing/2014/main" id="{BBA71F06-CC8F-8703-0BCA-F8F36520CD5E}"/>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pic>
        <p:nvPicPr>
          <p:cNvPr id="334855" name="Picture 5" descr="C:\Users\studio\AppData\Local\Microsoft\Windows\Temporary Internet Files\Content.IE5\DEO7STYV\nicubunu-Emoticons-Question-face[1].png">
            <a:extLst>
              <a:ext uri="{FF2B5EF4-FFF2-40B4-BE49-F238E27FC236}">
                <a16:creationId xmlns:a16="http://schemas.microsoft.com/office/drawing/2014/main" id="{C5351727-BE70-3547-EB9C-B98D48E5E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059" y="1974851"/>
            <a:ext cx="85566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E5BCD10-78AD-3509-96BA-A9B798D6196D}"/>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36899" name="Group 25">
            <a:extLst>
              <a:ext uri="{FF2B5EF4-FFF2-40B4-BE49-F238E27FC236}">
                <a16:creationId xmlns:a16="http://schemas.microsoft.com/office/drawing/2014/main" id="{46CAFDE1-77D0-E652-CA5E-8B05057196B2}"/>
              </a:ext>
            </a:extLst>
          </p:cNvPr>
          <p:cNvGrpSpPr>
            <a:grpSpLocks/>
          </p:cNvGrpSpPr>
          <p:nvPr/>
        </p:nvGrpSpPr>
        <p:grpSpPr bwMode="auto">
          <a:xfrm>
            <a:off x="92075" y="212725"/>
            <a:ext cx="1670050" cy="876300"/>
            <a:chOff x="200590" y="418099"/>
            <a:chExt cx="1035539" cy="887629"/>
          </a:xfrm>
        </p:grpSpPr>
        <p:grpSp>
          <p:nvGrpSpPr>
            <p:cNvPr id="336903" name="Group 26">
              <a:extLst>
                <a:ext uri="{FF2B5EF4-FFF2-40B4-BE49-F238E27FC236}">
                  <a16:creationId xmlns:a16="http://schemas.microsoft.com/office/drawing/2014/main" id="{C2F19EA2-AD5A-0C2B-A27C-E215B90C96D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0000050-60A3-93C2-D12E-1D4F3C75F2C5}"/>
                  </a:ext>
                </a:extLst>
              </p:cNvPr>
              <p:cNvSpPr/>
              <p:nvPr/>
            </p:nvSpPr>
            <p:spPr>
              <a:xfrm>
                <a:off x="1587578" y="662515"/>
                <a:ext cx="895761" cy="392357"/>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36908" name="Group 31">
                <a:extLst>
                  <a:ext uri="{FF2B5EF4-FFF2-40B4-BE49-F238E27FC236}">
                    <a16:creationId xmlns:a16="http://schemas.microsoft.com/office/drawing/2014/main" id="{A303FBA7-1B59-742F-A45F-184DB8567A82}"/>
                  </a:ext>
                </a:extLst>
              </p:cNvPr>
              <p:cNvGrpSpPr>
                <a:grpSpLocks/>
              </p:cNvGrpSpPr>
              <p:nvPr/>
            </p:nvGrpSpPr>
            <p:grpSpPr bwMode="auto">
              <a:xfrm>
                <a:off x="1604481" y="615882"/>
                <a:ext cx="886681" cy="461665"/>
                <a:chOff x="1604481" y="615882"/>
                <a:chExt cx="886681" cy="461665"/>
              </a:xfrm>
            </p:grpSpPr>
            <p:sp>
              <p:nvSpPr>
                <p:cNvPr id="336909" name="TextBox 32">
                  <a:extLst>
                    <a:ext uri="{FF2B5EF4-FFF2-40B4-BE49-F238E27FC236}">
                      <a16:creationId xmlns:a16="http://schemas.microsoft.com/office/drawing/2014/main" id="{1B625E79-17E6-30EF-EC50-3A167052EB2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4D949C85-0059-49E7-9A9D-C4DD941A8C5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36910" name="TextBox 33">
                  <a:extLst>
                    <a:ext uri="{FF2B5EF4-FFF2-40B4-BE49-F238E27FC236}">
                      <a16:creationId xmlns:a16="http://schemas.microsoft.com/office/drawing/2014/main" id="{6E393488-A53D-B803-14AE-5405B20366F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36904" name="Group 27">
              <a:extLst>
                <a:ext uri="{FF2B5EF4-FFF2-40B4-BE49-F238E27FC236}">
                  <a16:creationId xmlns:a16="http://schemas.microsoft.com/office/drawing/2014/main" id="{E455F2B3-3554-061F-9E7D-8AD0E448E96D}"/>
                </a:ext>
              </a:extLst>
            </p:cNvPr>
            <p:cNvGrpSpPr>
              <a:grpSpLocks/>
            </p:cNvGrpSpPr>
            <p:nvPr/>
          </p:nvGrpSpPr>
          <p:grpSpPr bwMode="auto">
            <a:xfrm>
              <a:off x="200590" y="843937"/>
              <a:ext cx="1035539" cy="461791"/>
              <a:chOff x="224691" y="1351963"/>
              <a:chExt cx="1035539" cy="461791"/>
            </a:xfrm>
          </p:grpSpPr>
          <p:sp>
            <p:nvSpPr>
              <p:cNvPr id="336905" name="TextBox 28">
                <a:extLst>
                  <a:ext uri="{FF2B5EF4-FFF2-40B4-BE49-F238E27FC236}">
                    <a16:creationId xmlns:a16="http://schemas.microsoft.com/office/drawing/2014/main" id="{CC7B3570-B911-E69D-0B9D-18B54B6DBFF2}"/>
                  </a:ext>
                </a:extLst>
              </p:cNvPr>
              <p:cNvSpPr txBox="1">
                <a:spLocks noChangeArrowheads="1"/>
              </p:cNvSpPr>
              <p:nvPr/>
            </p:nvSpPr>
            <p:spPr bwMode="auto">
              <a:xfrm>
                <a:off x="224691" y="1351963"/>
                <a:ext cx="1035539" cy="26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36906" name="TextBox 29">
                <a:extLst>
                  <a:ext uri="{FF2B5EF4-FFF2-40B4-BE49-F238E27FC236}">
                    <a16:creationId xmlns:a16="http://schemas.microsoft.com/office/drawing/2014/main" id="{6AAF4362-2C5B-DE09-E151-CC03C793BB89}"/>
                  </a:ext>
                </a:extLst>
              </p:cNvPr>
              <p:cNvSpPr txBox="1">
                <a:spLocks noChangeArrowheads="1"/>
              </p:cNvSpPr>
              <p:nvPr/>
            </p:nvSpPr>
            <p:spPr bwMode="auto">
              <a:xfrm>
                <a:off x="224691" y="1533262"/>
                <a:ext cx="1035539" cy="2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36900" name="Titolo 4">
            <a:extLst>
              <a:ext uri="{FF2B5EF4-FFF2-40B4-BE49-F238E27FC236}">
                <a16:creationId xmlns:a16="http://schemas.microsoft.com/office/drawing/2014/main" id="{8A44C6FC-9536-9613-A7BE-B739B9E7270B}"/>
              </a:ext>
            </a:extLst>
          </p:cNvPr>
          <p:cNvSpPr>
            <a:spLocks noGrp="1"/>
          </p:cNvSpPr>
          <p:nvPr>
            <p:ph type="title"/>
          </p:nvPr>
        </p:nvSpPr>
        <p:spPr>
          <a:xfrm>
            <a:off x="509588" y="1212850"/>
            <a:ext cx="8229600" cy="696913"/>
          </a:xfrm>
        </p:spPr>
        <p:txBody>
          <a:bodyPr/>
          <a:lstStyle/>
          <a:p>
            <a:r>
              <a:rPr lang="it-IT" altLang="it-IT" sz="2000" b="1">
                <a:solidFill>
                  <a:srgbClr val="FF0000"/>
                </a:solidFill>
              </a:rPr>
              <a:t>Procedura di revisione – DEBITI VERSO FORNITORI </a:t>
            </a:r>
          </a:p>
        </p:txBody>
      </p:sp>
      <p:sp>
        <p:nvSpPr>
          <p:cNvPr id="209925" name="Titolo 4">
            <a:extLst>
              <a:ext uri="{FF2B5EF4-FFF2-40B4-BE49-F238E27FC236}">
                <a16:creationId xmlns:a16="http://schemas.microsoft.com/office/drawing/2014/main" id="{D1C6EA4A-3643-B615-017F-281D805D1EF8}"/>
              </a:ext>
            </a:extLst>
          </p:cNvPr>
          <p:cNvSpPr txBox="1">
            <a:spLocks/>
          </p:cNvSpPr>
          <p:nvPr/>
        </p:nvSpPr>
        <p:spPr bwMode="auto">
          <a:xfrm>
            <a:off x="546100" y="1908478"/>
            <a:ext cx="8050213" cy="68341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latin typeface="Cambria" panose="02040503050406030204" pitchFamily="18" charset="0"/>
              <a:ea typeface="Cambria" panose="02040503050406030204" pitchFamily="18" charset="0"/>
            </a:endParaRPr>
          </a:p>
          <a:p>
            <a:pPr algn="ctr">
              <a:lnSpc>
                <a:spcPct val="150000"/>
              </a:lnSpc>
              <a:buFont typeface="Arial" panose="020B0604020202020204" pitchFamily="34" charset="0"/>
              <a:buNone/>
              <a:defRPr/>
            </a:pPr>
            <a:r>
              <a:rPr lang="it-IT" altLang="it-IT" sz="1800" b="1" dirty="0">
                <a:solidFill>
                  <a:srgbClr val="FF0000"/>
                </a:solidFill>
                <a:latin typeface="Cambria" panose="02040503050406030204" pitchFamily="18" charset="0"/>
                <a:ea typeface="Cambria" panose="02040503050406030204" pitchFamily="18" charset="0"/>
              </a:rPr>
              <a:t>Criticità </a:t>
            </a:r>
            <a:endParaRPr lang="it-IT" altLang="it-IT" sz="1800" b="1" dirty="0">
              <a:solidFill>
                <a:schemeClr val="tx2">
                  <a:lumMod val="75000"/>
                </a:schemeClr>
              </a:solidFill>
              <a:latin typeface="Cambria" panose="02040503050406030204" pitchFamily="18" charset="0"/>
              <a:ea typeface="Cambria" panose="02040503050406030204" pitchFamily="18" charset="0"/>
            </a:endParaRPr>
          </a:p>
          <a:p>
            <a:pPr marL="342900" indent="-342900" algn="just">
              <a:lnSpc>
                <a:spcPct val="150000"/>
              </a:lnSpc>
              <a:buFont typeface="Arial" panose="020B0604020202020204" pitchFamily="34" charset="0"/>
              <a:buAutoNum type="arabicPeriod"/>
              <a:defRPr/>
            </a:pPr>
            <a:r>
              <a:rPr lang="it-IT" altLang="it-IT" sz="1800" b="1" dirty="0">
                <a:solidFill>
                  <a:schemeClr val="tx2">
                    <a:lumMod val="75000"/>
                  </a:schemeClr>
                </a:solidFill>
                <a:latin typeface="Cambria" panose="02040503050406030204" pitchFamily="18" charset="0"/>
                <a:ea typeface="Cambria" panose="02040503050406030204" pitchFamily="18" charset="0"/>
              </a:rPr>
              <a:t>Rischio di incompleta esposizione dei saldi: </a:t>
            </a:r>
            <a:r>
              <a:rPr lang="it-IT" altLang="it-IT" sz="1800" dirty="0">
                <a:solidFill>
                  <a:schemeClr val="tx2">
                    <a:lumMod val="75000"/>
                  </a:schemeClr>
                </a:solidFill>
                <a:latin typeface="Cambria" panose="02040503050406030204" pitchFamily="18" charset="0"/>
                <a:ea typeface="Cambria" panose="02040503050406030204" pitchFamily="18" charset="0"/>
              </a:rPr>
              <a:t>dovuto ad una carenza di procedure contabili o per mancanza della conoscenza del principio della competenza economica o per nascondere o rinviare perdite di competenza sottostimando i debiti vs fornitori per forniture di servizi</a:t>
            </a:r>
            <a:endParaRPr lang="it-IT" altLang="it-IT" sz="1800" b="1" dirty="0">
              <a:solidFill>
                <a:schemeClr val="tx2">
                  <a:lumMod val="75000"/>
                </a:schemeClr>
              </a:solidFill>
              <a:latin typeface="Cambria" panose="02040503050406030204" pitchFamily="18" charset="0"/>
              <a:ea typeface="Cambria" panose="02040503050406030204" pitchFamily="18" charset="0"/>
            </a:endParaRPr>
          </a:p>
          <a:p>
            <a:pPr marL="342900" indent="-342900" algn="just">
              <a:lnSpc>
                <a:spcPct val="150000"/>
              </a:lnSpc>
              <a:buFont typeface="Arial" panose="020B0604020202020204" pitchFamily="34" charset="0"/>
              <a:buAutoNum type="arabicPeriod"/>
              <a:defRPr/>
            </a:pPr>
            <a:r>
              <a:rPr lang="it-IT" altLang="it-IT" sz="1800" b="1" dirty="0">
                <a:solidFill>
                  <a:schemeClr val="tx2">
                    <a:lumMod val="75000"/>
                  </a:schemeClr>
                </a:solidFill>
                <a:latin typeface="Cambria" panose="02040503050406030204" pitchFamily="18" charset="0"/>
                <a:ea typeface="Cambria" panose="02040503050406030204" pitchFamily="18" charset="0"/>
              </a:rPr>
              <a:t>Mancata riconciliazione alle conferme esterne</a:t>
            </a:r>
            <a:r>
              <a:rPr lang="it-IT" altLang="it-IT" sz="1800" dirty="0">
                <a:solidFill>
                  <a:schemeClr val="tx2">
                    <a:lumMod val="75000"/>
                  </a:schemeClr>
                </a:solidFill>
                <a:latin typeface="Cambria" panose="02040503050406030204" pitchFamily="18" charset="0"/>
                <a:ea typeface="Cambria" panose="02040503050406030204" pitchFamily="18" charset="0"/>
              </a:rPr>
              <a:t>: in caso di differenze sul saldo contabile rispetto al saldo debito confermato dal creditore </a:t>
            </a:r>
          </a:p>
          <a:p>
            <a:pPr marL="342900" indent="-342900" algn="just">
              <a:lnSpc>
                <a:spcPct val="150000"/>
              </a:lnSpc>
              <a:buFont typeface="Arial" panose="020B0604020202020204" pitchFamily="34" charset="0"/>
              <a:buAutoNum type="arabicPeriod"/>
              <a:defRPr/>
            </a:pPr>
            <a:r>
              <a:rPr lang="it-IT" altLang="it-IT" sz="1800" b="1" dirty="0">
                <a:solidFill>
                  <a:schemeClr val="tx2">
                    <a:lumMod val="75000"/>
                  </a:schemeClr>
                </a:solidFill>
                <a:latin typeface="Cambria" panose="02040503050406030204" pitchFamily="18" charset="0"/>
                <a:ea typeface="Cambria" panose="02040503050406030204" pitchFamily="18" charset="0"/>
              </a:rPr>
              <a:t>Test passività non registrate (</a:t>
            </a:r>
            <a:r>
              <a:rPr lang="it-IT" altLang="it-IT" sz="1800" b="1" i="1" dirty="0" err="1">
                <a:solidFill>
                  <a:schemeClr val="tx2">
                    <a:lumMod val="75000"/>
                  </a:schemeClr>
                </a:solidFill>
                <a:latin typeface="Cambria" panose="02040503050406030204" pitchFamily="18" charset="0"/>
                <a:ea typeface="Cambria" panose="02040503050406030204" pitchFamily="18" charset="0"/>
              </a:rPr>
              <a:t>Search</a:t>
            </a:r>
            <a:r>
              <a:rPr lang="it-IT" altLang="it-IT" sz="1800" b="1" i="1" dirty="0">
                <a:solidFill>
                  <a:schemeClr val="tx2">
                    <a:lumMod val="75000"/>
                  </a:schemeClr>
                </a:solidFill>
                <a:latin typeface="Cambria" panose="02040503050406030204" pitchFamily="18" charset="0"/>
                <a:ea typeface="Cambria" panose="02040503050406030204" pitchFamily="18" charset="0"/>
              </a:rPr>
              <a:t> test o test for </a:t>
            </a:r>
            <a:r>
              <a:rPr lang="it-IT" altLang="it-IT" sz="1800" b="1" i="1" dirty="0" err="1">
                <a:solidFill>
                  <a:schemeClr val="tx2">
                    <a:lumMod val="75000"/>
                  </a:schemeClr>
                </a:solidFill>
                <a:latin typeface="Cambria" panose="02040503050406030204" pitchFamily="18" charset="0"/>
                <a:ea typeface="Cambria" panose="02040503050406030204" pitchFamily="18" charset="0"/>
              </a:rPr>
              <a:t>unrecorded</a:t>
            </a:r>
            <a:r>
              <a:rPr lang="it-IT" altLang="it-IT" sz="1800" b="1" i="1" dirty="0">
                <a:solidFill>
                  <a:schemeClr val="tx2">
                    <a:lumMod val="75000"/>
                  </a:schemeClr>
                </a:solidFill>
                <a:latin typeface="Cambria" panose="02040503050406030204" pitchFamily="18" charset="0"/>
                <a:ea typeface="Cambria" panose="02040503050406030204" pitchFamily="18" charset="0"/>
              </a:rPr>
              <a:t> liabilities</a:t>
            </a:r>
            <a:r>
              <a:rPr lang="it-IT" altLang="it-IT" sz="1800" b="1" dirty="0">
                <a:solidFill>
                  <a:schemeClr val="tx2">
                    <a:lumMod val="75000"/>
                  </a:schemeClr>
                </a:solidFill>
                <a:latin typeface="Cambria" panose="02040503050406030204" pitchFamily="18" charset="0"/>
                <a:ea typeface="Cambria" panose="02040503050406030204" pitchFamily="18" charset="0"/>
              </a:rPr>
              <a:t>)</a:t>
            </a:r>
            <a:r>
              <a:rPr lang="it-IT" altLang="it-IT" sz="1800" dirty="0">
                <a:solidFill>
                  <a:schemeClr val="tx2">
                    <a:lumMod val="75000"/>
                  </a:schemeClr>
                </a:solidFill>
                <a:latin typeface="Cambria" panose="02040503050406030204" pitchFamily="18" charset="0"/>
                <a:ea typeface="Cambria" panose="02040503050406030204" pitchFamily="18" charset="0"/>
              </a:rPr>
              <a:t>: si sviluppa nell’identificazione ed analisi delle fatture pervenute successivamente alla data di bilancio al fine di verificare la corretta applicazione del principio della competenza economica di bilancio </a:t>
            </a: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marL="363538" indent="-363538">
              <a:defRPr/>
            </a:pPr>
            <a:endParaRPr kumimoji="1" lang="it-IT" altLang="it-IT" sz="2200" b="1" dirty="0">
              <a:solidFill>
                <a:srgbClr val="005BA6"/>
              </a:solidFill>
              <a:effectLst>
                <a:outerShdw blurRad="38100" dist="38100" dir="2700000" algn="tl">
                  <a:srgbClr val="C0C0C0"/>
                </a:outerShdw>
              </a:effectLst>
            </a:endParaRPr>
          </a:p>
          <a:p>
            <a:pPr algn="just">
              <a:lnSpc>
                <a:spcPct val="150000"/>
              </a:lnSpc>
              <a:buFont typeface="Arial" panose="020B0604020202020204" pitchFamily="34" charset="0"/>
              <a:buNone/>
              <a:defRPr/>
            </a:pPr>
            <a:endParaRPr lang="it-IT" altLang="it-IT" sz="16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r>
              <a:rPr lang="it-IT" altLang="it-IT" sz="1800" dirty="0"/>
              <a:t> </a:t>
            </a:r>
          </a:p>
        </p:txBody>
      </p:sp>
      <p:sp>
        <p:nvSpPr>
          <p:cNvPr id="336902" name="Rectangle 6">
            <a:extLst>
              <a:ext uri="{FF2B5EF4-FFF2-40B4-BE49-F238E27FC236}">
                <a16:creationId xmlns:a16="http://schemas.microsoft.com/office/drawing/2014/main" id="{E6D293E6-6376-C93A-E077-552287D319F8}"/>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8650638-6EDA-63A4-9EEA-6F37AE5EE31E}"/>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38947" name="Group 25">
            <a:extLst>
              <a:ext uri="{FF2B5EF4-FFF2-40B4-BE49-F238E27FC236}">
                <a16:creationId xmlns:a16="http://schemas.microsoft.com/office/drawing/2014/main" id="{DB6F38AB-86E6-4722-BD75-1282AA636CA1}"/>
              </a:ext>
            </a:extLst>
          </p:cNvPr>
          <p:cNvGrpSpPr>
            <a:grpSpLocks/>
          </p:cNvGrpSpPr>
          <p:nvPr/>
        </p:nvGrpSpPr>
        <p:grpSpPr bwMode="auto">
          <a:xfrm>
            <a:off x="92075" y="212725"/>
            <a:ext cx="1670050" cy="876300"/>
            <a:chOff x="200590" y="418099"/>
            <a:chExt cx="1035539" cy="887629"/>
          </a:xfrm>
        </p:grpSpPr>
        <p:grpSp>
          <p:nvGrpSpPr>
            <p:cNvPr id="338951" name="Group 26">
              <a:extLst>
                <a:ext uri="{FF2B5EF4-FFF2-40B4-BE49-F238E27FC236}">
                  <a16:creationId xmlns:a16="http://schemas.microsoft.com/office/drawing/2014/main" id="{6AF702ED-B8E7-C34D-D431-A53AEDEFB53E}"/>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208E191-ECDF-2550-245A-DA6C422735F4}"/>
                  </a:ext>
                </a:extLst>
              </p:cNvPr>
              <p:cNvSpPr/>
              <p:nvPr/>
            </p:nvSpPr>
            <p:spPr>
              <a:xfrm>
                <a:off x="1587578" y="662515"/>
                <a:ext cx="895761" cy="392357"/>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38956" name="Group 31">
                <a:extLst>
                  <a:ext uri="{FF2B5EF4-FFF2-40B4-BE49-F238E27FC236}">
                    <a16:creationId xmlns:a16="http://schemas.microsoft.com/office/drawing/2014/main" id="{BD37ABAB-7100-ECC4-93DB-E341A49EA06D}"/>
                  </a:ext>
                </a:extLst>
              </p:cNvPr>
              <p:cNvGrpSpPr>
                <a:grpSpLocks/>
              </p:cNvGrpSpPr>
              <p:nvPr/>
            </p:nvGrpSpPr>
            <p:grpSpPr bwMode="auto">
              <a:xfrm>
                <a:off x="1604481" y="615882"/>
                <a:ext cx="886681" cy="461665"/>
                <a:chOff x="1604481" y="615882"/>
                <a:chExt cx="886681" cy="461665"/>
              </a:xfrm>
            </p:grpSpPr>
            <p:sp>
              <p:nvSpPr>
                <p:cNvPr id="338957" name="TextBox 32">
                  <a:extLst>
                    <a:ext uri="{FF2B5EF4-FFF2-40B4-BE49-F238E27FC236}">
                      <a16:creationId xmlns:a16="http://schemas.microsoft.com/office/drawing/2014/main" id="{C97CCF7D-6556-B489-538E-6046EB67A50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2A38B66C-D498-47B2-9534-5C9E14A4BE97}"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38958" name="TextBox 33">
                  <a:extLst>
                    <a:ext uri="{FF2B5EF4-FFF2-40B4-BE49-F238E27FC236}">
                      <a16:creationId xmlns:a16="http://schemas.microsoft.com/office/drawing/2014/main" id="{A0E2C0F7-8123-6B78-0EA2-193574DFE03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38952" name="Group 27">
              <a:extLst>
                <a:ext uri="{FF2B5EF4-FFF2-40B4-BE49-F238E27FC236}">
                  <a16:creationId xmlns:a16="http://schemas.microsoft.com/office/drawing/2014/main" id="{6F63F5C3-78BC-0AAF-66AA-F8225D43984F}"/>
                </a:ext>
              </a:extLst>
            </p:cNvPr>
            <p:cNvGrpSpPr>
              <a:grpSpLocks/>
            </p:cNvGrpSpPr>
            <p:nvPr/>
          </p:nvGrpSpPr>
          <p:grpSpPr bwMode="auto">
            <a:xfrm>
              <a:off x="200590" y="843937"/>
              <a:ext cx="1035539" cy="461791"/>
              <a:chOff x="224691" y="1351963"/>
              <a:chExt cx="1035539" cy="461791"/>
            </a:xfrm>
          </p:grpSpPr>
          <p:sp>
            <p:nvSpPr>
              <p:cNvPr id="338953" name="TextBox 28">
                <a:extLst>
                  <a:ext uri="{FF2B5EF4-FFF2-40B4-BE49-F238E27FC236}">
                    <a16:creationId xmlns:a16="http://schemas.microsoft.com/office/drawing/2014/main" id="{5BF79658-3043-F290-E8D7-EE19E0ACD567}"/>
                  </a:ext>
                </a:extLst>
              </p:cNvPr>
              <p:cNvSpPr txBox="1">
                <a:spLocks noChangeArrowheads="1"/>
              </p:cNvSpPr>
              <p:nvPr/>
            </p:nvSpPr>
            <p:spPr bwMode="auto">
              <a:xfrm>
                <a:off x="224691" y="1351963"/>
                <a:ext cx="1035539" cy="26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38954" name="TextBox 29">
                <a:extLst>
                  <a:ext uri="{FF2B5EF4-FFF2-40B4-BE49-F238E27FC236}">
                    <a16:creationId xmlns:a16="http://schemas.microsoft.com/office/drawing/2014/main" id="{DE099547-5CEA-1CBB-9A93-8F8158D74D34}"/>
                  </a:ext>
                </a:extLst>
              </p:cNvPr>
              <p:cNvSpPr txBox="1">
                <a:spLocks noChangeArrowheads="1"/>
              </p:cNvSpPr>
              <p:nvPr/>
            </p:nvSpPr>
            <p:spPr bwMode="auto">
              <a:xfrm>
                <a:off x="224691" y="1533262"/>
                <a:ext cx="1035539" cy="2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38948" name="Titolo 4">
            <a:extLst>
              <a:ext uri="{FF2B5EF4-FFF2-40B4-BE49-F238E27FC236}">
                <a16:creationId xmlns:a16="http://schemas.microsoft.com/office/drawing/2014/main" id="{8A95448D-50BC-0F32-54EB-EE4D9E9B4110}"/>
              </a:ext>
            </a:extLst>
          </p:cNvPr>
          <p:cNvSpPr>
            <a:spLocks noGrp="1"/>
          </p:cNvSpPr>
          <p:nvPr>
            <p:ph type="title"/>
          </p:nvPr>
        </p:nvSpPr>
        <p:spPr>
          <a:xfrm>
            <a:off x="509588" y="1212850"/>
            <a:ext cx="8229600" cy="696913"/>
          </a:xfrm>
        </p:spPr>
        <p:txBody>
          <a:bodyPr/>
          <a:lstStyle/>
          <a:p>
            <a:r>
              <a:rPr lang="it-IT" altLang="it-IT" sz="2000" b="1">
                <a:solidFill>
                  <a:srgbClr val="FF0000"/>
                </a:solidFill>
              </a:rPr>
              <a:t>Procedura di revisione – DEBITI VERSO FORNITORI </a:t>
            </a:r>
          </a:p>
        </p:txBody>
      </p:sp>
      <p:sp>
        <p:nvSpPr>
          <p:cNvPr id="209925" name="Titolo 4">
            <a:extLst>
              <a:ext uri="{FF2B5EF4-FFF2-40B4-BE49-F238E27FC236}">
                <a16:creationId xmlns:a16="http://schemas.microsoft.com/office/drawing/2014/main" id="{7E28977D-1A70-2F41-02DA-7C19E78D1EBA}"/>
              </a:ext>
            </a:extLst>
          </p:cNvPr>
          <p:cNvSpPr txBox="1">
            <a:spLocks/>
          </p:cNvSpPr>
          <p:nvPr/>
        </p:nvSpPr>
        <p:spPr bwMode="auto">
          <a:xfrm>
            <a:off x="546100" y="369888"/>
            <a:ext cx="8050213" cy="7777162"/>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latin typeface="Cambria" panose="02040503050406030204" pitchFamily="18" charset="0"/>
              <a:ea typeface="Cambria" panose="02040503050406030204" pitchFamily="18" charset="0"/>
            </a:endParaRPr>
          </a:p>
          <a:p>
            <a:pPr algn="ctr">
              <a:lnSpc>
                <a:spcPct val="150000"/>
              </a:lnSpc>
              <a:buFont typeface="Arial" panose="020B0604020202020204" pitchFamily="34" charset="0"/>
              <a:buNone/>
              <a:defRPr/>
            </a:pPr>
            <a:r>
              <a:rPr lang="it-IT" altLang="it-IT" sz="1800" b="1" dirty="0">
                <a:solidFill>
                  <a:srgbClr val="FF0000"/>
                </a:solidFill>
                <a:latin typeface="Cambria" panose="02040503050406030204" pitchFamily="18" charset="0"/>
                <a:ea typeface="Cambria" panose="02040503050406030204" pitchFamily="18" charset="0"/>
              </a:rPr>
              <a:t>Test passività non registrate (</a:t>
            </a:r>
            <a:r>
              <a:rPr lang="it-IT" altLang="it-IT" sz="1800" b="1" dirty="0" err="1">
                <a:solidFill>
                  <a:srgbClr val="FF0000"/>
                </a:solidFill>
                <a:latin typeface="Cambria" panose="02040503050406030204" pitchFamily="18" charset="0"/>
                <a:ea typeface="Cambria" panose="02040503050406030204" pitchFamily="18" charset="0"/>
              </a:rPr>
              <a:t>search</a:t>
            </a:r>
            <a:r>
              <a:rPr lang="it-IT" altLang="it-IT" sz="1800" b="1" dirty="0">
                <a:solidFill>
                  <a:srgbClr val="FF0000"/>
                </a:solidFill>
                <a:latin typeface="Cambria" panose="02040503050406030204" pitchFamily="18" charset="0"/>
                <a:ea typeface="Cambria" panose="02040503050406030204" pitchFamily="18" charset="0"/>
              </a:rPr>
              <a:t> passiva) </a:t>
            </a:r>
            <a:endParaRPr lang="it-IT" altLang="it-IT" sz="1800" b="1" dirty="0">
              <a:solidFill>
                <a:schemeClr val="tx2">
                  <a:lumMod val="75000"/>
                </a:schemeClr>
              </a:solidFill>
              <a:latin typeface="Cambria" panose="02040503050406030204" pitchFamily="18" charset="0"/>
              <a:ea typeface="Cambria" panose="02040503050406030204" pitchFamily="18" charset="0"/>
            </a:endParaRPr>
          </a:p>
          <a:p>
            <a:pPr marL="342900" indent="-342900" algn="just">
              <a:lnSpc>
                <a:spcPct val="150000"/>
              </a:lnSpc>
              <a:buFont typeface="Arial" panose="020B0604020202020204" pitchFamily="34" charset="0"/>
              <a:buAutoNum type="arabicPeriod"/>
              <a:defRPr/>
            </a:pPr>
            <a:r>
              <a:rPr lang="it-IT" altLang="it-IT" sz="1800" dirty="0">
                <a:solidFill>
                  <a:schemeClr val="tx2">
                    <a:lumMod val="75000"/>
                  </a:schemeClr>
                </a:solidFill>
                <a:latin typeface="Cambria" panose="02040503050406030204" pitchFamily="18" charset="0"/>
                <a:ea typeface="Cambria" panose="02040503050406030204" pitchFamily="18" charset="0"/>
              </a:rPr>
              <a:t>Il revisore ottiene il dettaglio delle fatture da ricevere iscritte nel bilancio d’esercizio ed i registri Iva acquisti dei mesi successivi al bilancio al fine di verificare quali fatture da ricevere abbiamo competenza economica dell’anno del bilancio o dell’anno successivo sino al momento di emissione della relazione di revisione; </a:t>
            </a:r>
          </a:p>
          <a:p>
            <a:pPr marL="342900" indent="-342900" algn="just">
              <a:lnSpc>
                <a:spcPct val="150000"/>
              </a:lnSpc>
              <a:buFont typeface="Arial" panose="020B0604020202020204" pitchFamily="34" charset="0"/>
              <a:buAutoNum type="arabicPeriod"/>
              <a:defRPr/>
            </a:pPr>
            <a:r>
              <a:rPr lang="it-IT" altLang="it-IT" sz="1800" dirty="0">
                <a:solidFill>
                  <a:schemeClr val="tx2">
                    <a:lumMod val="75000"/>
                  </a:schemeClr>
                </a:solidFill>
                <a:latin typeface="Cambria" panose="02040503050406030204" pitchFamily="18" charset="0"/>
                <a:ea typeface="Cambria" panose="02040503050406030204" pitchFamily="18" charset="0"/>
              </a:rPr>
              <a:t>Verifica degli ordini di servizio attraverso colloquio con l’amministrazione o l’ufficio acquisti o dalla lettura dei libri sociali ed abbinamento con le rispettive fatture e verifica dell’effettiva prestazione del servizio e in quale arco temporale è stato prestato il servizio al fine di verificare la corretta competenza economica</a:t>
            </a: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latin typeface="Cambria" panose="02040503050406030204" pitchFamily="18" charset="0"/>
              <a:ea typeface="Cambria" panose="02040503050406030204" pitchFamily="18" charset="0"/>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marL="363538" indent="-363538">
              <a:defRPr/>
            </a:pPr>
            <a:endParaRPr kumimoji="1" lang="it-IT" altLang="it-IT" sz="2200" b="1" dirty="0">
              <a:solidFill>
                <a:srgbClr val="005BA6"/>
              </a:solidFill>
              <a:effectLst>
                <a:outerShdw blurRad="38100" dist="38100" dir="2700000" algn="tl">
                  <a:srgbClr val="C0C0C0"/>
                </a:outerShdw>
              </a:effectLst>
            </a:endParaRPr>
          </a:p>
          <a:p>
            <a:pPr algn="just">
              <a:lnSpc>
                <a:spcPct val="150000"/>
              </a:lnSpc>
              <a:buFont typeface="Arial" panose="020B0604020202020204" pitchFamily="34" charset="0"/>
              <a:buNone/>
              <a:defRPr/>
            </a:pPr>
            <a:endParaRPr lang="it-IT" altLang="it-IT" sz="16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r>
              <a:rPr lang="it-IT" altLang="it-IT" sz="1800" dirty="0"/>
              <a:t> </a:t>
            </a:r>
          </a:p>
        </p:txBody>
      </p:sp>
      <p:sp>
        <p:nvSpPr>
          <p:cNvPr id="338950" name="Rectangle 6">
            <a:extLst>
              <a:ext uri="{FF2B5EF4-FFF2-40B4-BE49-F238E27FC236}">
                <a16:creationId xmlns:a16="http://schemas.microsoft.com/office/drawing/2014/main" id="{D2C76A31-C99D-F59C-61FA-F02C3E5C1BD8}"/>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0FE23C7-BD3F-320B-553D-49EF7A60060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40995" name="Group 25">
            <a:extLst>
              <a:ext uri="{FF2B5EF4-FFF2-40B4-BE49-F238E27FC236}">
                <a16:creationId xmlns:a16="http://schemas.microsoft.com/office/drawing/2014/main" id="{6E2D3057-AAF0-6304-8E36-5B29F39CA21B}"/>
              </a:ext>
            </a:extLst>
          </p:cNvPr>
          <p:cNvGrpSpPr>
            <a:grpSpLocks/>
          </p:cNvGrpSpPr>
          <p:nvPr/>
        </p:nvGrpSpPr>
        <p:grpSpPr bwMode="auto">
          <a:xfrm>
            <a:off x="92075" y="212725"/>
            <a:ext cx="1670050" cy="876300"/>
            <a:chOff x="200590" y="418099"/>
            <a:chExt cx="1035539" cy="887629"/>
          </a:xfrm>
        </p:grpSpPr>
        <p:grpSp>
          <p:nvGrpSpPr>
            <p:cNvPr id="340999" name="Group 26">
              <a:extLst>
                <a:ext uri="{FF2B5EF4-FFF2-40B4-BE49-F238E27FC236}">
                  <a16:creationId xmlns:a16="http://schemas.microsoft.com/office/drawing/2014/main" id="{E047576B-1A06-F0B1-E638-08AB544115B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F2516E6D-FF6E-4342-5072-3908E04C9782}"/>
                  </a:ext>
                </a:extLst>
              </p:cNvPr>
              <p:cNvSpPr/>
              <p:nvPr/>
            </p:nvSpPr>
            <p:spPr>
              <a:xfrm>
                <a:off x="1587578" y="662515"/>
                <a:ext cx="895761" cy="392357"/>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41004" name="Group 31">
                <a:extLst>
                  <a:ext uri="{FF2B5EF4-FFF2-40B4-BE49-F238E27FC236}">
                    <a16:creationId xmlns:a16="http://schemas.microsoft.com/office/drawing/2014/main" id="{3F5DA1BD-C41F-461A-1A62-16DC7FEC79C4}"/>
                  </a:ext>
                </a:extLst>
              </p:cNvPr>
              <p:cNvGrpSpPr>
                <a:grpSpLocks/>
              </p:cNvGrpSpPr>
              <p:nvPr/>
            </p:nvGrpSpPr>
            <p:grpSpPr bwMode="auto">
              <a:xfrm>
                <a:off x="1604481" y="615882"/>
                <a:ext cx="886681" cy="461665"/>
                <a:chOff x="1604481" y="615882"/>
                <a:chExt cx="886681" cy="461665"/>
              </a:xfrm>
            </p:grpSpPr>
            <p:sp>
              <p:nvSpPr>
                <p:cNvPr id="341005" name="TextBox 32">
                  <a:extLst>
                    <a:ext uri="{FF2B5EF4-FFF2-40B4-BE49-F238E27FC236}">
                      <a16:creationId xmlns:a16="http://schemas.microsoft.com/office/drawing/2014/main" id="{C3035C02-391B-69AA-70AC-C166FB55DB2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EEB317A-D669-4294-93D0-D2DA6541EE1F}"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41006" name="TextBox 33">
                  <a:extLst>
                    <a:ext uri="{FF2B5EF4-FFF2-40B4-BE49-F238E27FC236}">
                      <a16:creationId xmlns:a16="http://schemas.microsoft.com/office/drawing/2014/main" id="{B8BAD7EC-684F-AE62-1380-EA6F470587FA}"/>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41000" name="Group 27">
              <a:extLst>
                <a:ext uri="{FF2B5EF4-FFF2-40B4-BE49-F238E27FC236}">
                  <a16:creationId xmlns:a16="http://schemas.microsoft.com/office/drawing/2014/main" id="{8841D409-FD41-16E1-E708-367DAB929D8C}"/>
                </a:ext>
              </a:extLst>
            </p:cNvPr>
            <p:cNvGrpSpPr>
              <a:grpSpLocks/>
            </p:cNvGrpSpPr>
            <p:nvPr/>
          </p:nvGrpSpPr>
          <p:grpSpPr bwMode="auto">
            <a:xfrm>
              <a:off x="200590" y="843937"/>
              <a:ext cx="1035539" cy="461791"/>
              <a:chOff x="224691" y="1351963"/>
              <a:chExt cx="1035539" cy="461791"/>
            </a:xfrm>
          </p:grpSpPr>
          <p:sp>
            <p:nvSpPr>
              <p:cNvPr id="341001" name="TextBox 28">
                <a:extLst>
                  <a:ext uri="{FF2B5EF4-FFF2-40B4-BE49-F238E27FC236}">
                    <a16:creationId xmlns:a16="http://schemas.microsoft.com/office/drawing/2014/main" id="{593A27A8-86CD-DFE6-5306-236EE890BC1D}"/>
                  </a:ext>
                </a:extLst>
              </p:cNvPr>
              <p:cNvSpPr txBox="1">
                <a:spLocks noChangeArrowheads="1"/>
              </p:cNvSpPr>
              <p:nvPr/>
            </p:nvSpPr>
            <p:spPr bwMode="auto">
              <a:xfrm>
                <a:off x="224691" y="1351963"/>
                <a:ext cx="1035539" cy="26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41002" name="TextBox 29">
                <a:extLst>
                  <a:ext uri="{FF2B5EF4-FFF2-40B4-BE49-F238E27FC236}">
                    <a16:creationId xmlns:a16="http://schemas.microsoft.com/office/drawing/2014/main" id="{D4E63519-6041-1645-68EE-D869763807D9}"/>
                  </a:ext>
                </a:extLst>
              </p:cNvPr>
              <p:cNvSpPr txBox="1">
                <a:spLocks noChangeArrowheads="1"/>
              </p:cNvSpPr>
              <p:nvPr/>
            </p:nvSpPr>
            <p:spPr bwMode="auto">
              <a:xfrm>
                <a:off x="224691" y="1533262"/>
                <a:ext cx="1035539" cy="2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40996" name="Titolo 4">
            <a:extLst>
              <a:ext uri="{FF2B5EF4-FFF2-40B4-BE49-F238E27FC236}">
                <a16:creationId xmlns:a16="http://schemas.microsoft.com/office/drawing/2014/main" id="{A3F427F6-7F00-22D4-A90A-05C67E907E4E}"/>
              </a:ext>
            </a:extLst>
          </p:cNvPr>
          <p:cNvSpPr>
            <a:spLocks noGrp="1"/>
          </p:cNvSpPr>
          <p:nvPr>
            <p:ph type="title"/>
          </p:nvPr>
        </p:nvSpPr>
        <p:spPr>
          <a:xfrm>
            <a:off x="509588" y="1212850"/>
            <a:ext cx="8229600" cy="696913"/>
          </a:xfrm>
        </p:spPr>
        <p:txBody>
          <a:bodyPr/>
          <a:lstStyle/>
          <a:p>
            <a:r>
              <a:rPr lang="it-IT" altLang="it-IT" sz="2000" b="1">
                <a:solidFill>
                  <a:srgbClr val="FF0000"/>
                </a:solidFill>
              </a:rPr>
              <a:t>Procedura di revisione – DEBITI VERSO FORNITORI </a:t>
            </a:r>
          </a:p>
        </p:txBody>
      </p:sp>
      <p:sp>
        <p:nvSpPr>
          <p:cNvPr id="209925" name="Titolo 4">
            <a:extLst>
              <a:ext uri="{FF2B5EF4-FFF2-40B4-BE49-F238E27FC236}">
                <a16:creationId xmlns:a16="http://schemas.microsoft.com/office/drawing/2014/main" id="{C2C7C66B-E0E7-0EC3-D854-33E2BE87B963}"/>
              </a:ext>
            </a:extLst>
          </p:cNvPr>
          <p:cNvSpPr txBox="1">
            <a:spLocks/>
          </p:cNvSpPr>
          <p:nvPr/>
        </p:nvSpPr>
        <p:spPr bwMode="auto">
          <a:xfrm>
            <a:off x="304800" y="2324101"/>
            <a:ext cx="8434388" cy="4321174"/>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r>
              <a:rPr lang="it-IT" altLang="it-IT" sz="1800" b="1" dirty="0">
                <a:solidFill>
                  <a:srgbClr val="FF0000"/>
                </a:solidFill>
              </a:rPr>
              <a:t>CUT OFF DI MAGAZZINO </a:t>
            </a:r>
          </a:p>
          <a:p>
            <a:pPr algn="ctr">
              <a:lnSpc>
                <a:spcPct val="150000"/>
              </a:lnSpc>
              <a:buFont typeface="Arial" panose="020B0604020202020204" pitchFamily="34" charset="0"/>
              <a:buNone/>
              <a:defRPr/>
            </a:pPr>
            <a:r>
              <a:rPr lang="it-IT" altLang="it-IT" sz="1800" b="1" dirty="0">
                <a:solidFill>
                  <a:srgbClr val="FF0000"/>
                </a:solidFill>
              </a:rPr>
              <a:t> </a:t>
            </a:r>
            <a:endParaRPr lang="it-IT" altLang="it-IT" sz="1200" b="1"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4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400" dirty="0">
              <a:solidFill>
                <a:schemeClr val="tx2">
                  <a:lumMod val="75000"/>
                </a:schemeClr>
              </a:solidFill>
              <a:latin typeface="Cambria" panose="02040503050406030204" pitchFamily="18" charset="0"/>
              <a:ea typeface="Cambria" panose="02040503050406030204" pitchFamily="18" charset="0"/>
            </a:endParaRPr>
          </a:p>
          <a:p>
            <a:pPr marL="342900" indent="-342900" algn="just">
              <a:lnSpc>
                <a:spcPct val="150000"/>
              </a:lnSpc>
              <a:buFont typeface="Arial" panose="020B0604020202020204" pitchFamily="34" charset="0"/>
              <a:buAutoNum type="arabicPeriod"/>
              <a:defRPr/>
            </a:pPr>
            <a:endParaRPr lang="it-IT" altLang="it-IT" sz="1400" dirty="0">
              <a:solidFill>
                <a:schemeClr val="tx2">
                  <a:lumMod val="75000"/>
                </a:schemeClr>
              </a:solidFill>
              <a:latin typeface="Cambria" panose="02040503050406030204" pitchFamily="18" charset="0"/>
              <a:ea typeface="Cambria" panose="02040503050406030204" pitchFamily="18" charset="0"/>
            </a:endParaRPr>
          </a:p>
          <a:p>
            <a:pPr marL="342900" indent="-342900" algn="just">
              <a:lnSpc>
                <a:spcPct val="150000"/>
              </a:lnSpc>
              <a:buFont typeface="Arial" panose="020B0604020202020204" pitchFamily="34" charset="0"/>
              <a:buAutoNum type="arabicPeriod"/>
              <a:defRPr/>
            </a:pPr>
            <a:endParaRPr lang="it-IT" altLang="it-IT" sz="1400" dirty="0">
              <a:solidFill>
                <a:schemeClr val="tx2">
                  <a:lumMod val="75000"/>
                </a:schemeClr>
              </a:solidFill>
              <a:latin typeface="Cambria" panose="02040503050406030204" pitchFamily="18" charset="0"/>
              <a:ea typeface="Cambria" panose="02040503050406030204" pitchFamily="18" charset="0"/>
            </a:endParaRPr>
          </a:p>
          <a:p>
            <a:pPr marL="342900" indent="-342900" algn="just">
              <a:lnSpc>
                <a:spcPct val="150000"/>
              </a:lnSpc>
              <a:buFont typeface="Arial" panose="020B0604020202020204" pitchFamily="34" charset="0"/>
              <a:buAutoNum type="arabicPeriod"/>
              <a:defRPr/>
            </a:pPr>
            <a:endParaRPr lang="it-IT" altLang="it-IT" sz="1400" dirty="0">
              <a:solidFill>
                <a:schemeClr val="tx2">
                  <a:lumMod val="75000"/>
                </a:schemeClr>
              </a:solidFill>
              <a:latin typeface="Cambria" panose="02040503050406030204" pitchFamily="18" charset="0"/>
              <a:ea typeface="Cambria" panose="02040503050406030204" pitchFamily="18" charset="0"/>
            </a:endParaRPr>
          </a:p>
          <a:p>
            <a:pPr marL="342900" indent="-342900" algn="just">
              <a:lnSpc>
                <a:spcPct val="150000"/>
              </a:lnSpc>
              <a:buFont typeface="Arial" panose="020B0604020202020204" pitchFamily="34" charset="0"/>
              <a:buAutoNum type="arabicPeriod"/>
              <a:defRPr/>
            </a:pPr>
            <a:r>
              <a:rPr lang="it-IT" altLang="it-IT" sz="1800" dirty="0">
                <a:solidFill>
                  <a:schemeClr val="tx2">
                    <a:lumMod val="75000"/>
                  </a:schemeClr>
                </a:solidFill>
                <a:latin typeface="Cambria" panose="02040503050406030204" pitchFamily="18" charset="0"/>
                <a:ea typeface="Cambria" panose="02040503050406030204" pitchFamily="18" charset="0"/>
              </a:rPr>
              <a:t>Il revisore deve verificare eventuali errori collegati alla competenza economica delle operazioni di acquisto dei beni che determinano il saldo dei debiti vs fornitori e delle rimanenze finali a fine esercizio; </a:t>
            </a:r>
          </a:p>
          <a:p>
            <a:pPr marL="342900" indent="-342900" algn="just">
              <a:lnSpc>
                <a:spcPct val="150000"/>
              </a:lnSpc>
              <a:buFont typeface="Arial" panose="020B0604020202020204" pitchFamily="34" charset="0"/>
              <a:buAutoNum type="arabicPeriod"/>
              <a:defRPr/>
            </a:pPr>
            <a:r>
              <a:rPr lang="it-IT" altLang="it-IT" sz="1800" dirty="0">
                <a:solidFill>
                  <a:schemeClr val="tx2">
                    <a:lumMod val="75000"/>
                  </a:schemeClr>
                </a:solidFill>
                <a:latin typeface="Cambria" panose="02040503050406030204" pitchFamily="18" charset="0"/>
                <a:ea typeface="Cambria" panose="02040503050406030204" pitchFamily="18" charset="0"/>
              </a:rPr>
              <a:t>Il revisore deve verificare che il saldo tenga conto di tutti gli acquisti effettuati entro la data di chiusura di bilancio d’esercizio e si sostanzia nell’ottenimento dei documenti di trasporto in entrata relativi agli ultimi 15 – 20 giorni ed alla prima parte dell’anno successivo nei primi 15 – 20 giorni. A fronte dei documenti di trasporto il revisore ottiene l’ordine e eventuale contratto e le condizioni di resa i c.d. «Incoterms» e verifica la data di carico a magazzino, verifica della data di registrazione del costo e del relativo debito (per fattura ricevuta o per fattura da ricevere) e verifica l’esatto trattamento contabile in base al principio della competenza economica di bilancio.</a:t>
            </a: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marL="363538" indent="-363538">
              <a:defRPr/>
            </a:pPr>
            <a:endParaRPr kumimoji="1" lang="it-IT" altLang="it-IT" sz="2200" b="1" dirty="0">
              <a:solidFill>
                <a:srgbClr val="005BA6"/>
              </a:solidFill>
              <a:effectLst>
                <a:outerShdw blurRad="38100" dist="38100" dir="2700000" algn="tl">
                  <a:srgbClr val="C0C0C0"/>
                </a:outerShdw>
              </a:effectLst>
            </a:endParaRPr>
          </a:p>
          <a:p>
            <a:pPr algn="just">
              <a:lnSpc>
                <a:spcPct val="150000"/>
              </a:lnSpc>
              <a:buFont typeface="Arial" panose="020B0604020202020204" pitchFamily="34" charset="0"/>
              <a:buNone/>
              <a:defRPr/>
            </a:pPr>
            <a:endParaRPr lang="it-IT" altLang="it-IT" sz="16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r>
              <a:rPr lang="it-IT" altLang="it-IT" sz="1800" dirty="0"/>
              <a:t> </a:t>
            </a:r>
          </a:p>
        </p:txBody>
      </p:sp>
      <p:sp>
        <p:nvSpPr>
          <p:cNvPr id="340998" name="Rectangle 6">
            <a:extLst>
              <a:ext uri="{FF2B5EF4-FFF2-40B4-BE49-F238E27FC236}">
                <a16:creationId xmlns:a16="http://schemas.microsoft.com/office/drawing/2014/main" id="{E1E8FDE7-042F-8D63-02E3-6AB0F800C068}"/>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05B6785-AA8C-B2B3-3E32-2140BBBDAAC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43043" name="Group 25">
            <a:extLst>
              <a:ext uri="{FF2B5EF4-FFF2-40B4-BE49-F238E27FC236}">
                <a16:creationId xmlns:a16="http://schemas.microsoft.com/office/drawing/2014/main" id="{3F1A5FCF-AFC9-1348-9F64-3889CEEF3615}"/>
              </a:ext>
            </a:extLst>
          </p:cNvPr>
          <p:cNvGrpSpPr>
            <a:grpSpLocks/>
          </p:cNvGrpSpPr>
          <p:nvPr/>
        </p:nvGrpSpPr>
        <p:grpSpPr bwMode="auto">
          <a:xfrm>
            <a:off x="92075" y="212725"/>
            <a:ext cx="1670050" cy="900113"/>
            <a:chOff x="200590" y="418099"/>
            <a:chExt cx="1035539" cy="884136"/>
          </a:xfrm>
        </p:grpSpPr>
        <p:grpSp>
          <p:nvGrpSpPr>
            <p:cNvPr id="343372" name="Group 26">
              <a:extLst>
                <a:ext uri="{FF2B5EF4-FFF2-40B4-BE49-F238E27FC236}">
                  <a16:creationId xmlns:a16="http://schemas.microsoft.com/office/drawing/2014/main" id="{6332EC34-BEF8-3161-5B51-DE81B4FB85E3}"/>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B20FD776-A007-5286-CC98-20AAA4BF587C}"/>
                  </a:ext>
                </a:extLst>
              </p:cNvPr>
              <p:cNvSpPr/>
              <p:nvPr/>
            </p:nvSpPr>
            <p:spPr>
              <a:xfrm>
                <a:off x="1587578" y="662662"/>
                <a:ext cx="895761" cy="392949"/>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43377" name="Group 31">
                <a:extLst>
                  <a:ext uri="{FF2B5EF4-FFF2-40B4-BE49-F238E27FC236}">
                    <a16:creationId xmlns:a16="http://schemas.microsoft.com/office/drawing/2014/main" id="{480D4A39-754D-1F7E-1536-2A694DD5F7B3}"/>
                  </a:ext>
                </a:extLst>
              </p:cNvPr>
              <p:cNvGrpSpPr>
                <a:grpSpLocks/>
              </p:cNvGrpSpPr>
              <p:nvPr/>
            </p:nvGrpSpPr>
            <p:grpSpPr bwMode="auto">
              <a:xfrm>
                <a:off x="1604481" y="615882"/>
                <a:ext cx="886681" cy="461665"/>
                <a:chOff x="1604481" y="615882"/>
                <a:chExt cx="886681" cy="461665"/>
              </a:xfrm>
            </p:grpSpPr>
            <p:sp>
              <p:nvSpPr>
                <p:cNvPr id="343378" name="TextBox 32">
                  <a:extLst>
                    <a:ext uri="{FF2B5EF4-FFF2-40B4-BE49-F238E27FC236}">
                      <a16:creationId xmlns:a16="http://schemas.microsoft.com/office/drawing/2014/main" id="{12C0557D-9B5C-C156-2C3E-29D043B85990}"/>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1395572F-8D50-46BA-9A14-8A3A670436D1}"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43379" name="TextBox 33">
                  <a:extLst>
                    <a:ext uri="{FF2B5EF4-FFF2-40B4-BE49-F238E27FC236}">
                      <a16:creationId xmlns:a16="http://schemas.microsoft.com/office/drawing/2014/main" id="{9B8F7288-A663-C7BB-5593-1A917F9FFDD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43373" name="Group 27">
              <a:extLst>
                <a:ext uri="{FF2B5EF4-FFF2-40B4-BE49-F238E27FC236}">
                  <a16:creationId xmlns:a16="http://schemas.microsoft.com/office/drawing/2014/main" id="{DF653555-E565-2C41-3628-17A32FE27415}"/>
                </a:ext>
              </a:extLst>
            </p:cNvPr>
            <p:cNvGrpSpPr>
              <a:grpSpLocks/>
            </p:cNvGrpSpPr>
            <p:nvPr/>
          </p:nvGrpSpPr>
          <p:grpSpPr bwMode="auto">
            <a:xfrm>
              <a:off x="200590" y="843937"/>
              <a:ext cx="1035539" cy="458298"/>
              <a:chOff x="224691" y="1351963"/>
              <a:chExt cx="1035539" cy="458298"/>
            </a:xfrm>
          </p:grpSpPr>
          <p:sp>
            <p:nvSpPr>
              <p:cNvPr id="343374" name="TextBox 28">
                <a:extLst>
                  <a:ext uri="{FF2B5EF4-FFF2-40B4-BE49-F238E27FC236}">
                    <a16:creationId xmlns:a16="http://schemas.microsoft.com/office/drawing/2014/main" id="{3A579C3B-95AC-5DC6-D9FA-F0C514C2CEB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43375" name="TextBox 29">
                <a:extLst>
                  <a:ext uri="{FF2B5EF4-FFF2-40B4-BE49-F238E27FC236}">
                    <a16:creationId xmlns:a16="http://schemas.microsoft.com/office/drawing/2014/main" id="{2DE18C40-0FA9-1FE9-D35A-B2E8ED53C799}"/>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43044" name="Titolo 4">
            <a:extLst>
              <a:ext uri="{FF2B5EF4-FFF2-40B4-BE49-F238E27FC236}">
                <a16:creationId xmlns:a16="http://schemas.microsoft.com/office/drawing/2014/main" id="{8D5AB864-5CE1-2B4C-C8E5-B6CEFEE2D4F9}"/>
              </a:ext>
            </a:extLst>
          </p:cNvPr>
          <p:cNvSpPr>
            <a:spLocks noGrp="1"/>
          </p:cNvSpPr>
          <p:nvPr>
            <p:ph type="title"/>
          </p:nvPr>
        </p:nvSpPr>
        <p:spPr>
          <a:xfrm>
            <a:off x="509588" y="1212850"/>
            <a:ext cx="8229600" cy="696913"/>
          </a:xfrm>
        </p:spPr>
        <p:txBody>
          <a:bodyPr/>
          <a:lstStyle/>
          <a:p>
            <a:r>
              <a:rPr lang="it-IT" altLang="it-IT" sz="2000" b="1">
                <a:solidFill>
                  <a:srgbClr val="FF0000"/>
                </a:solidFill>
              </a:rPr>
              <a:t>Procedura di revisione – DEBITI VERSO FORNITORI </a:t>
            </a:r>
          </a:p>
        </p:txBody>
      </p:sp>
      <p:sp>
        <p:nvSpPr>
          <p:cNvPr id="209925" name="Titolo 4">
            <a:extLst>
              <a:ext uri="{FF2B5EF4-FFF2-40B4-BE49-F238E27FC236}">
                <a16:creationId xmlns:a16="http://schemas.microsoft.com/office/drawing/2014/main" id="{45DEEDCC-8914-EB44-F468-890B839F59AE}"/>
              </a:ext>
            </a:extLst>
          </p:cNvPr>
          <p:cNvSpPr txBox="1">
            <a:spLocks/>
          </p:cNvSpPr>
          <p:nvPr/>
        </p:nvSpPr>
        <p:spPr bwMode="auto">
          <a:xfrm>
            <a:off x="366713" y="369888"/>
            <a:ext cx="8462962" cy="7777162"/>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latin typeface="Cambria" panose="02040503050406030204" pitchFamily="18" charset="0"/>
              <a:ea typeface="Cambria" panose="02040503050406030204" pitchFamily="18" charset="0"/>
            </a:endParaRPr>
          </a:p>
          <a:p>
            <a:pPr algn="ctr">
              <a:lnSpc>
                <a:spcPct val="150000"/>
              </a:lnSpc>
              <a:buFont typeface="Arial" panose="020B0604020202020204" pitchFamily="34" charset="0"/>
              <a:buNone/>
              <a:defRPr/>
            </a:pPr>
            <a:r>
              <a:rPr lang="it-IT" altLang="it-IT" sz="1800" b="1" dirty="0">
                <a:solidFill>
                  <a:srgbClr val="FF0000"/>
                </a:solidFill>
                <a:latin typeface="Cambria" panose="02040503050406030204" pitchFamily="18" charset="0"/>
                <a:ea typeface="Cambria" panose="02040503050406030204" pitchFamily="18" charset="0"/>
              </a:rPr>
              <a:t>Test passività non registrate  </a:t>
            </a:r>
            <a:r>
              <a:rPr lang="it-IT" altLang="it-IT" sz="1800" b="1" dirty="0">
                <a:solidFill>
                  <a:srgbClr val="FF0000"/>
                </a:solidFill>
                <a:highlight>
                  <a:srgbClr val="FFFF00"/>
                </a:highlight>
                <a:latin typeface="Cambria" panose="02040503050406030204" pitchFamily="18" charset="0"/>
                <a:ea typeface="Cambria" panose="02040503050406030204" pitchFamily="18" charset="0"/>
              </a:rPr>
              <a:t> </a:t>
            </a:r>
          </a:p>
          <a:p>
            <a:pPr algn="ctr">
              <a:lnSpc>
                <a:spcPct val="150000"/>
              </a:lnSpc>
              <a:buFont typeface="Arial" panose="020B0604020202020204" pitchFamily="34" charset="0"/>
              <a:buNone/>
              <a:defRPr/>
            </a:pPr>
            <a:r>
              <a:rPr lang="it-IT" altLang="it-IT" sz="1800" b="1" dirty="0">
                <a:solidFill>
                  <a:srgbClr val="FF0000"/>
                </a:solidFill>
              </a:rPr>
              <a:t> </a:t>
            </a:r>
          </a:p>
          <a:p>
            <a:pPr algn="ctr">
              <a:lnSpc>
                <a:spcPct val="150000"/>
              </a:lnSpc>
              <a:buFont typeface="Arial" panose="020B0604020202020204" pitchFamily="34" charset="0"/>
              <a:buNone/>
              <a:defRPr/>
            </a:pPr>
            <a:r>
              <a:rPr lang="it-IT" altLang="it-IT" sz="1800" b="1" dirty="0">
                <a:solidFill>
                  <a:srgbClr val="FF0000"/>
                </a:solidFill>
              </a:rPr>
              <a:t> </a:t>
            </a:r>
            <a:endParaRPr lang="it-IT" altLang="it-IT" sz="1200" b="1"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4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4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marL="342900" indent="-342900" algn="just">
              <a:lnSpc>
                <a:spcPct val="150000"/>
              </a:lnSpc>
              <a:buFont typeface="Arial" panose="020B0604020202020204" pitchFamily="34" charset="0"/>
              <a:buAutoNum type="arabicPeriod"/>
              <a:defRPr/>
            </a:pPr>
            <a:endParaRPr lang="it-IT" altLang="it-IT" sz="1800" dirty="0">
              <a:solidFill>
                <a:schemeClr val="tx2">
                  <a:lumMod val="75000"/>
                </a:schemeClr>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algn="ctr">
              <a:lnSpc>
                <a:spcPct val="150000"/>
              </a:lnSpc>
              <a:buFont typeface="Arial" panose="020B0604020202020204" pitchFamily="34" charset="0"/>
              <a:buNone/>
              <a:defRPr/>
            </a:pPr>
            <a:endParaRPr lang="it-IT" altLang="it-IT" sz="1800" b="1" dirty="0">
              <a:solidFill>
                <a:srgbClr val="FF0000"/>
              </a:solidFill>
            </a:endParaRPr>
          </a:p>
          <a:p>
            <a:pPr marL="363538" indent="-363538">
              <a:defRPr/>
            </a:pPr>
            <a:endParaRPr kumimoji="1" lang="it-IT" altLang="it-IT" sz="2200" b="1" dirty="0">
              <a:solidFill>
                <a:srgbClr val="005BA6"/>
              </a:solidFill>
              <a:effectLst>
                <a:outerShdw blurRad="38100" dist="38100" dir="2700000" algn="tl">
                  <a:srgbClr val="C0C0C0"/>
                </a:outerShdw>
              </a:effectLst>
            </a:endParaRPr>
          </a:p>
          <a:p>
            <a:pPr algn="just">
              <a:lnSpc>
                <a:spcPct val="150000"/>
              </a:lnSpc>
              <a:buFont typeface="Arial" panose="020B0604020202020204" pitchFamily="34" charset="0"/>
              <a:buNone/>
              <a:defRPr/>
            </a:pPr>
            <a:endParaRPr lang="it-IT" altLang="it-IT" sz="16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endParaRPr lang="it-IT" altLang="it-IT" sz="1800" b="1" dirty="0"/>
          </a:p>
          <a:p>
            <a:pPr algn="just">
              <a:lnSpc>
                <a:spcPct val="150000"/>
              </a:lnSpc>
              <a:buFont typeface="Arial" panose="020B0604020202020204" pitchFamily="34" charset="0"/>
              <a:buNone/>
              <a:defRPr/>
            </a:pPr>
            <a:r>
              <a:rPr lang="it-IT" altLang="it-IT" sz="1800" dirty="0"/>
              <a:t> </a:t>
            </a:r>
          </a:p>
        </p:txBody>
      </p:sp>
      <p:sp>
        <p:nvSpPr>
          <p:cNvPr id="343046" name="Rectangle 6">
            <a:extLst>
              <a:ext uri="{FF2B5EF4-FFF2-40B4-BE49-F238E27FC236}">
                <a16:creationId xmlns:a16="http://schemas.microsoft.com/office/drawing/2014/main" id="{64212278-4CC4-58DB-C118-7A33B356970A}"/>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graphicFrame>
        <p:nvGraphicFramePr>
          <p:cNvPr id="2" name="Tabella 1">
            <a:extLst>
              <a:ext uri="{FF2B5EF4-FFF2-40B4-BE49-F238E27FC236}">
                <a16:creationId xmlns:a16="http://schemas.microsoft.com/office/drawing/2014/main" id="{3FD6319C-6CCD-C25C-5167-DA20ACE5356E}"/>
              </a:ext>
            </a:extLst>
          </p:cNvPr>
          <p:cNvGraphicFramePr>
            <a:graphicFrameLocks noGrp="1"/>
          </p:cNvGraphicFramePr>
          <p:nvPr>
            <p:extLst>
              <p:ext uri="{D42A27DB-BD31-4B8C-83A1-F6EECF244321}">
                <p14:modId xmlns:p14="http://schemas.microsoft.com/office/powerpoint/2010/main" val="1206712888"/>
              </p:ext>
            </p:extLst>
          </p:nvPr>
        </p:nvGraphicFramePr>
        <p:xfrm>
          <a:off x="812800" y="2332038"/>
          <a:ext cx="6834188" cy="4525973"/>
        </p:xfrm>
        <a:graphic>
          <a:graphicData uri="http://schemas.openxmlformats.org/drawingml/2006/table">
            <a:tbl>
              <a:tblPr/>
              <a:tblGrid>
                <a:gridCol w="437388">
                  <a:extLst>
                    <a:ext uri="{9D8B030D-6E8A-4147-A177-3AD203B41FA5}">
                      <a16:colId xmlns:a16="http://schemas.microsoft.com/office/drawing/2014/main" val="20000"/>
                    </a:ext>
                  </a:extLst>
                </a:gridCol>
                <a:gridCol w="580907">
                  <a:extLst>
                    <a:ext uri="{9D8B030D-6E8A-4147-A177-3AD203B41FA5}">
                      <a16:colId xmlns:a16="http://schemas.microsoft.com/office/drawing/2014/main" val="20001"/>
                    </a:ext>
                  </a:extLst>
                </a:gridCol>
                <a:gridCol w="505730">
                  <a:extLst>
                    <a:ext uri="{9D8B030D-6E8A-4147-A177-3AD203B41FA5}">
                      <a16:colId xmlns:a16="http://schemas.microsoft.com/office/drawing/2014/main" val="20002"/>
                    </a:ext>
                  </a:extLst>
                </a:gridCol>
                <a:gridCol w="574071">
                  <a:extLst>
                    <a:ext uri="{9D8B030D-6E8A-4147-A177-3AD203B41FA5}">
                      <a16:colId xmlns:a16="http://schemas.microsoft.com/office/drawing/2014/main" val="20003"/>
                    </a:ext>
                  </a:extLst>
                </a:gridCol>
                <a:gridCol w="1154977">
                  <a:extLst>
                    <a:ext uri="{9D8B030D-6E8A-4147-A177-3AD203B41FA5}">
                      <a16:colId xmlns:a16="http://schemas.microsoft.com/office/drawing/2014/main" val="20004"/>
                    </a:ext>
                  </a:extLst>
                </a:gridCol>
                <a:gridCol w="717590">
                  <a:extLst>
                    <a:ext uri="{9D8B030D-6E8A-4147-A177-3AD203B41FA5}">
                      <a16:colId xmlns:a16="http://schemas.microsoft.com/office/drawing/2014/main" val="20005"/>
                    </a:ext>
                  </a:extLst>
                </a:gridCol>
                <a:gridCol w="861108">
                  <a:extLst>
                    <a:ext uri="{9D8B030D-6E8A-4147-A177-3AD203B41FA5}">
                      <a16:colId xmlns:a16="http://schemas.microsoft.com/office/drawing/2014/main" val="20006"/>
                    </a:ext>
                  </a:extLst>
                </a:gridCol>
                <a:gridCol w="649248">
                  <a:extLst>
                    <a:ext uri="{9D8B030D-6E8A-4147-A177-3AD203B41FA5}">
                      <a16:colId xmlns:a16="http://schemas.microsoft.com/office/drawing/2014/main" val="20007"/>
                    </a:ext>
                  </a:extLst>
                </a:gridCol>
                <a:gridCol w="423720">
                  <a:extLst>
                    <a:ext uri="{9D8B030D-6E8A-4147-A177-3AD203B41FA5}">
                      <a16:colId xmlns:a16="http://schemas.microsoft.com/office/drawing/2014/main" val="20008"/>
                    </a:ext>
                  </a:extLst>
                </a:gridCol>
                <a:gridCol w="526232">
                  <a:extLst>
                    <a:ext uri="{9D8B030D-6E8A-4147-A177-3AD203B41FA5}">
                      <a16:colId xmlns:a16="http://schemas.microsoft.com/office/drawing/2014/main" val="20009"/>
                    </a:ext>
                  </a:extLst>
                </a:gridCol>
                <a:gridCol w="403217">
                  <a:extLst>
                    <a:ext uri="{9D8B030D-6E8A-4147-A177-3AD203B41FA5}">
                      <a16:colId xmlns:a16="http://schemas.microsoft.com/office/drawing/2014/main" val="20010"/>
                    </a:ext>
                  </a:extLst>
                </a:gridCol>
              </a:tblGrid>
              <a:tr h="199048">
                <a:tc gridSpan="11">
                  <a:txBody>
                    <a:bodyPr/>
                    <a:lstStyle/>
                    <a:p>
                      <a:pPr algn="l" fontAlgn="b"/>
                      <a:r>
                        <a:rPr lang="it-IT" sz="800" b="1" i="0" u="none" strike="noStrike" dirty="0">
                          <a:solidFill>
                            <a:srgbClr val="000000"/>
                          </a:solidFill>
                          <a:effectLst/>
                          <a:latin typeface="Calibri" panose="020F0502020204030204" pitchFamily="34" charset="0"/>
                        </a:rPr>
                        <a:t>Audit al 31/12/2023</a:t>
                      </a:r>
                    </a:p>
                  </a:txBody>
                  <a:tcPr marL="4739" marR="4739" marT="4739"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75351">
                <a:tc gridSpan="11">
                  <a:txBody>
                    <a:bodyPr/>
                    <a:lstStyle/>
                    <a:p>
                      <a:pPr algn="l" fontAlgn="b"/>
                      <a:r>
                        <a:rPr lang="it-IT" sz="800" b="1" i="0" u="none" strike="noStrike">
                          <a:solidFill>
                            <a:srgbClr val="000000"/>
                          </a:solidFill>
                          <a:effectLst/>
                          <a:latin typeface="Calibri" panose="020F0502020204030204" pitchFamily="34" charset="0"/>
                        </a:rPr>
                        <a:t>H750/F</a:t>
                      </a:r>
                    </a:p>
                  </a:txBody>
                  <a:tcPr marL="4739" marR="4739" marT="4739"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137438">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02"/>
                  </a:ext>
                </a:extLst>
              </a:tr>
              <a:tr h="137438">
                <a:tc gridSpan="11">
                  <a:txBody>
                    <a:bodyPr/>
                    <a:lstStyle/>
                    <a:p>
                      <a:pPr algn="l" fontAlgn="b"/>
                      <a:r>
                        <a:rPr lang="it-IT" sz="800" b="0" i="0" u="none" strike="noStrike" dirty="0">
                          <a:solidFill>
                            <a:srgbClr val="000000"/>
                          </a:solidFill>
                          <a:effectLst/>
                          <a:latin typeface="Calibri" panose="020F0502020204030204" pitchFamily="34" charset="0"/>
                        </a:rPr>
                        <a:t>Società: </a:t>
                      </a:r>
                      <a:r>
                        <a:rPr lang="it-IT" sz="800" b="1" i="0" u="none" strike="noStrike" dirty="0">
                          <a:solidFill>
                            <a:srgbClr val="000000"/>
                          </a:solidFill>
                          <a:effectLst/>
                          <a:latin typeface="Calibri" panose="020F0502020204030204" pitchFamily="34" charset="0"/>
                        </a:rPr>
                        <a:t>ALFA Srl</a:t>
                      </a:r>
                      <a:r>
                        <a:rPr lang="it-IT" sz="800" b="0" i="0" u="none" strike="noStrike" dirty="0">
                          <a:solidFill>
                            <a:srgbClr val="000000"/>
                          </a:solidFill>
                          <a:effectLst/>
                          <a:latin typeface="Calibri" panose="020F0502020204030204" pitchFamily="34" charset="0"/>
                        </a:rPr>
                        <a:t> </a:t>
                      </a:r>
                    </a:p>
                  </a:txBody>
                  <a:tcPr marL="4739" marR="4739" marT="4739"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3"/>
                  </a:ext>
                </a:extLst>
              </a:tr>
              <a:tr h="137438">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04"/>
                  </a:ext>
                </a:extLst>
              </a:tr>
              <a:tr h="137438">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05"/>
                  </a:ext>
                </a:extLst>
              </a:tr>
              <a:tr h="146916">
                <a:tc gridSpan="3">
                  <a:txBody>
                    <a:bodyPr/>
                    <a:lstStyle/>
                    <a:p>
                      <a:pPr algn="l" fontAlgn="b"/>
                      <a:r>
                        <a:rPr lang="it-IT" sz="800" b="0" i="0" u="none" strike="noStrike">
                          <a:solidFill>
                            <a:srgbClr val="000000"/>
                          </a:solidFill>
                          <a:effectLst/>
                          <a:latin typeface="Calibri" panose="020F0502020204030204" pitchFamily="34" charset="0"/>
                        </a:rPr>
                        <a:t>Test passività non registrate</a:t>
                      </a:r>
                    </a:p>
                  </a:txBody>
                  <a:tcPr marL="4739" marR="4739" marT="4739" marB="0" anchor="b">
                    <a:lnL>
                      <a:noFill/>
                    </a:lnL>
                    <a:lnR>
                      <a:noFill/>
                    </a:lnR>
                    <a:lnT>
                      <a:noFill/>
                    </a:lnT>
                    <a:lnB>
                      <a:noFill/>
                    </a:lnB>
                  </a:tcPr>
                </a:tc>
                <a:tc hMerge="1">
                  <a:txBody>
                    <a:bodyPr/>
                    <a:lstStyle/>
                    <a:p>
                      <a:endParaRPr lang="it-IT"/>
                    </a:p>
                  </a:txBody>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06"/>
                  </a:ext>
                </a:extLst>
              </a:tr>
              <a:tr h="146916">
                <a:tc gridSpan="4">
                  <a:txBody>
                    <a:bodyPr/>
                    <a:lstStyle/>
                    <a:p>
                      <a:pPr algn="l" fontAlgn="b"/>
                      <a:r>
                        <a:rPr lang="it-IT" sz="800" b="0" i="1" u="none" strike="noStrike">
                          <a:solidFill>
                            <a:srgbClr val="000000"/>
                          </a:solidFill>
                          <a:effectLst/>
                          <a:latin typeface="Calibri" panose="020F0502020204030204" pitchFamily="34" charset="0"/>
                        </a:rPr>
                        <a:t>Verifica delle registrazioni in bilancio al …….</a:t>
                      </a:r>
                    </a:p>
                  </a:txBody>
                  <a:tcPr marL="4739" marR="4739" marT="4739"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07"/>
                  </a:ext>
                </a:extLst>
              </a:tr>
              <a:tr h="137438">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08"/>
                  </a:ext>
                </a:extLst>
              </a:tr>
              <a:tr h="137438">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09"/>
                  </a:ext>
                </a:extLst>
              </a:tr>
              <a:tr h="146916">
                <a:tc gridSpan="2">
                  <a:txBody>
                    <a:bodyPr/>
                    <a:lstStyle/>
                    <a:p>
                      <a:pPr algn="l" fontAlgn="b"/>
                      <a:r>
                        <a:rPr lang="it-IT" sz="800" b="0" i="0" u="none" strike="noStrike">
                          <a:solidFill>
                            <a:srgbClr val="000000"/>
                          </a:solidFill>
                          <a:effectLst/>
                          <a:latin typeface="Calibri" panose="020F0502020204030204" pitchFamily="34" charset="0"/>
                        </a:rPr>
                        <a:t>Data verifica: </a:t>
                      </a:r>
                      <a:r>
                        <a:rPr lang="it-IT" sz="800" b="0" i="1" u="sng" strike="noStrike">
                          <a:solidFill>
                            <a:srgbClr val="000000"/>
                          </a:solidFill>
                          <a:effectLst/>
                          <a:latin typeface="Calibri" panose="020F0502020204030204" pitchFamily="34" charset="0"/>
                        </a:rPr>
                        <a:t>……….</a:t>
                      </a:r>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hMerge="1">
                  <a:txBody>
                    <a:bodyPr/>
                    <a:lstStyle/>
                    <a:p>
                      <a:endParaRPr lang="it-IT"/>
                    </a:p>
                  </a:txBody>
                  <a:tcPr/>
                </a:tc>
                <a:tc>
                  <a:txBody>
                    <a:bodyPr/>
                    <a:lstStyle/>
                    <a:p>
                      <a:pPr algn="l" fontAlgn="b"/>
                      <a:endParaRPr lang="it-IT" sz="800" b="0" i="0" u="sng"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10"/>
                  </a:ext>
                </a:extLst>
              </a:tr>
              <a:tr h="137438">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11"/>
                  </a:ext>
                </a:extLst>
              </a:tr>
              <a:tr h="137438">
                <a:tc gridSpan="4">
                  <a:txBody>
                    <a:bodyPr/>
                    <a:lstStyle/>
                    <a:p>
                      <a:pPr algn="l" fontAlgn="b"/>
                      <a:r>
                        <a:rPr lang="it-IT" sz="800" b="1" i="1" u="none" strike="noStrike">
                          <a:solidFill>
                            <a:srgbClr val="000000"/>
                          </a:solidFill>
                          <a:effectLst/>
                          <a:latin typeface="Calibri" panose="020F0502020204030204" pitchFamily="34" charset="0"/>
                        </a:rPr>
                        <a:t>Registro IVA Acquisti ITALIA / ESTERO</a:t>
                      </a:r>
                    </a:p>
                  </a:txBody>
                  <a:tcPr marL="4739" marR="4739" marT="4739"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12"/>
                  </a:ext>
                </a:extLst>
              </a:tr>
              <a:tr h="137438">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13"/>
                  </a:ext>
                </a:extLst>
              </a:tr>
              <a:tr h="137438">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7438">
                <a:tc gridSpan="2">
                  <a:txBody>
                    <a:bodyPr/>
                    <a:lstStyle/>
                    <a:p>
                      <a:pPr algn="ctr" fontAlgn="ctr"/>
                      <a:r>
                        <a:rPr lang="it-IT" sz="800" b="1" i="0" u="none" strike="noStrike">
                          <a:solidFill>
                            <a:srgbClr val="000000"/>
                          </a:solidFill>
                          <a:effectLst/>
                          <a:latin typeface="Calibri" panose="020F0502020204030204" pitchFamily="34" charset="0"/>
                        </a:rPr>
                        <a:t>Registro IVA</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ctr"/>
                      <a:r>
                        <a:rPr lang="it-IT" sz="800" b="1" i="0" u="none" strike="noStrike">
                          <a:solidFill>
                            <a:srgbClr val="000000"/>
                          </a:solidFill>
                          <a:effectLst/>
                          <a:latin typeface="Calibri" panose="020F0502020204030204" pitchFamily="34" charset="0"/>
                        </a:rPr>
                        <a:t>Fattura d'acquisto</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rowSpan="2">
                  <a:txBody>
                    <a:bodyPr/>
                    <a:lstStyle/>
                    <a:p>
                      <a:pPr algn="ctr" fontAlgn="ctr"/>
                      <a:r>
                        <a:rPr lang="it-IT" sz="800" b="1" i="0" u="none" strike="noStrike">
                          <a:solidFill>
                            <a:srgbClr val="000000"/>
                          </a:solidFill>
                          <a:effectLst/>
                          <a:latin typeface="Calibri" panose="020F0502020204030204" pitchFamily="34" charset="0"/>
                        </a:rPr>
                        <a:t>Fornitore</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800" b="1" i="0" u="none" strike="noStrike">
                          <a:solidFill>
                            <a:srgbClr val="000000"/>
                          </a:solidFill>
                          <a:effectLst/>
                          <a:latin typeface="Calibri" panose="020F0502020204030204" pitchFamily="34" charset="0"/>
                        </a:rPr>
                        <a:t> Imponibile </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800" b="1" i="0" u="none" strike="noStrike">
                          <a:solidFill>
                            <a:srgbClr val="000000"/>
                          </a:solidFill>
                          <a:effectLst/>
                          <a:latin typeface="Calibri" panose="020F0502020204030204" pitchFamily="34" charset="0"/>
                        </a:rPr>
                        <a:t>Tipologia acquisto</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800" b="1" i="0" u="none" strike="noStrike">
                          <a:solidFill>
                            <a:srgbClr val="000000"/>
                          </a:solidFill>
                          <a:effectLst/>
                          <a:latin typeface="Calibri" panose="020F0502020204030204" pitchFamily="34" charset="0"/>
                        </a:rPr>
                        <a:t>Competenza</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800" b="1" i="0" u="none" strike="noStrike">
                          <a:solidFill>
                            <a:srgbClr val="000000"/>
                          </a:solidFill>
                          <a:effectLst/>
                          <a:latin typeface="Calibri" panose="020F0502020204030204" pitchFamily="34" charset="0"/>
                        </a:rPr>
                        <a:t>Check</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800" b="1" i="0" u="none" strike="noStrike">
                          <a:solidFill>
                            <a:srgbClr val="000000"/>
                          </a:solidFill>
                          <a:effectLst/>
                          <a:latin typeface="Calibri" panose="020F0502020204030204" pitchFamily="34" charset="0"/>
                        </a:rPr>
                        <a:t>Reference </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800" b="1" i="0" u="none" strike="noStrike">
                          <a:solidFill>
                            <a:srgbClr val="000000"/>
                          </a:solidFill>
                          <a:effectLst/>
                          <a:latin typeface="Calibri" panose="020F0502020204030204" pitchFamily="34" charset="0"/>
                        </a:rPr>
                        <a:t>Note</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7438">
                <a:tc>
                  <a:txBody>
                    <a:bodyPr/>
                    <a:lstStyle/>
                    <a:p>
                      <a:pPr algn="ctr" fontAlgn="ctr"/>
                      <a:r>
                        <a:rPr lang="it-IT" sz="800" b="1" i="0" u="none" strike="noStrike">
                          <a:solidFill>
                            <a:srgbClr val="000000"/>
                          </a:solidFill>
                          <a:effectLst/>
                          <a:latin typeface="Calibri" panose="020F0502020204030204" pitchFamily="34" charset="0"/>
                        </a:rPr>
                        <a:t>Numero </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a:solidFill>
                            <a:srgbClr val="000000"/>
                          </a:solidFill>
                          <a:effectLst/>
                          <a:latin typeface="Calibri" panose="020F0502020204030204" pitchFamily="34" charset="0"/>
                        </a:rPr>
                        <a:t>Data</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dirty="0">
                          <a:solidFill>
                            <a:srgbClr val="000000"/>
                          </a:solidFill>
                          <a:effectLst/>
                          <a:latin typeface="Calibri" panose="020F0502020204030204" pitchFamily="34" charset="0"/>
                        </a:rPr>
                        <a:t>Numero </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800" b="1" i="0" u="none" strike="noStrike" dirty="0">
                          <a:solidFill>
                            <a:srgbClr val="000000"/>
                          </a:solidFill>
                          <a:effectLst/>
                          <a:latin typeface="Calibri" panose="020F0502020204030204" pitchFamily="34" charset="0"/>
                        </a:rPr>
                        <a:t>Data</a:t>
                      </a:r>
                    </a:p>
                  </a:txBody>
                  <a:tcPr marL="4739" marR="4739" marT="4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16"/>
                  </a:ext>
                </a:extLst>
              </a:tr>
              <a:tr h="137438">
                <a:tc>
                  <a:txBody>
                    <a:bodyPr/>
                    <a:lstStyle/>
                    <a:p>
                      <a:pPr algn="r" fontAlgn="b"/>
                      <a:r>
                        <a:rPr lang="it-IT" sz="800" b="0" i="0" u="none" strike="noStrike">
                          <a:solidFill>
                            <a:srgbClr val="000000"/>
                          </a:solidFill>
                          <a:effectLst/>
                          <a:latin typeface="Calibri" panose="020F0502020204030204" pitchFamily="34" charset="0"/>
                        </a:rPr>
                        <a:t>3245</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dirty="0">
                          <a:solidFill>
                            <a:srgbClr val="000000"/>
                          </a:solidFill>
                          <a:effectLst/>
                          <a:latin typeface="Calibri" panose="020F0502020204030204" pitchFamily="34" charset="0"/>
                        </a:rPr>
                        <a:t>28/12/2023</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dirty="0">
                          <a:solidFill>
                            <a:srgbClr val="000000"/>
                          </a:solidFill>
                          <a:effectLst/>
                          <a:latin typeface="Calibri" panose="020F0502020204030204" pitchFamily="34" charset="0"/>
                        </a:rPr>
                        <a:t>345</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dirty="0">
                          <a:solidFill>
                            <a:srgbClr val="000000"/>
                          </a:solidFill>
                          <a:effectLst/>
                          <a:latin typeface="Calibri" panose="020F0502020204030204" pitchFamily="34" charset="0"/>
                        </a:rPr>
                        <a:t>21/12/2023</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Alfa B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10.000,00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beni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a:solidFill>
                            <a:srgbClr val="000000"/>
                          </a:solidFill>
                          <a:effectLst/>
                          <a:latin typeface="Calibri" panose="020F0502020204030204" pitchFamily="34" charset="0"/>
                        </a:rPr>
                        <a:t>2023</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FF0000"/>
                          </a:solidFill>
                          <a:effectLst/>
                          <a:latin typeface="Calibri" panose="020F0502020204030204" pitchFamily="34" charset="0"/>
                        </a:rPr>
                        <a:t>§</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H.10</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7438">
                <a:tc>
                  <a:txBody>
                    <a:bodyPr/>
                    <a:lstStyle/>
                    <a:p>
                      <a:pPr algn="r" fontAlgn="b"/>
                      <a:r>
                        <a:rPr lang="it-IT" sz="800" b="0" i="0" u="none" strike="noStrike">
                          <a:solidFill>
                            <a:srgbClr val="000000"/>
                          </a:solidFill>
                          <a:effectLst/>
                          <a:latin typeface="Calibri" panose="020F0502020204030204" pitchFamily="34" charset="0"/>
                        </a:rPr>
                        <a:t>3657</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dirty="0">
                          <a:solidFill>
                            <a:srgbClr val="000000"/>
                          </a:solidFill>
                          <a:effectLst/>
                          <a:latin typeface="Calibri" panose="020F0502020204030204" pitchFamily="34" charset="0"/>
                        </a:rPr>
                        <a:t>03/01/2024</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dirty="0">
                          <a:solidFill>
                            <a:srgbClr val="000000"/>
                          </a:solidFill>
                          <a:effectLst/>
                          <a:latin typeface="Calibri" panose="020F0502020204030204" pitchFamily="34" charset="0"/>
                        </a:rPr>
                        <a:t>4</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dirty="0">
                          <a:solidFill>
                            <a:srgbClr val="000000"/>
                          </a:solidFill>
                          <a:effectLst/>
                          <a:latin typeface="Calibri" panose="020F0502020204030204" pitchFamily="34" charset="0"/>
                        </a:rPr>
                        <a:t>02/01/2024</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dirty="0">
                          <a:solidFill>
                            <a:srgbClr val="000000"/>
                          </a:solidFill>
                          <a:effectLst/>
                          <a:latin typeface="Calibri" panose="020F0502020204030204" pitchFamily="34" charset="0"/>
                        </a:rPr>
                        <a:t>Giga 3</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32.000,00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servizi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a:solidFill>
                            <a:srgbClr val="000000"/>
                          </a:solidFill>
                          <a:effectLst/>
                          <a:latin typeface="Calibri" panose="020F0502020204030204" pitchFamily="34" charset="0"/>
                        </a:rPr>
                        <a:t>2024</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FF0000"/>
                          </a:solidFill>
                          <a:effectLst/>
                          <a:latin typeface="Calibri" panose="020F0502020204030204" pitchFamily="34" charset="0"/>
                        </a:rPr>
                        <a:t>§</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H.20</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7438">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H.30</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7438">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H.40</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7438">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H.50</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37438">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H.60</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7438">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effectLst/>
                          <a:latin typeface="Calibri" panose="020F0502020204030204" pitchFamily="34" charset="0"/>
                        </a:rPr>
                        <a:t>H.70</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4739" marR="4739" marT="4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37438">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4"/>
                  </a:ext>
                </a:extLst>
              </a:tr>
              <a:tr h="137438">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25"/>
                  </a:ext>
                </a:extLst>
              </a:tr>
              <a:tr h="137438">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gridSpan="2">
                  <a:txBody>
                    <a:bodyPr/>
                    <a:lstStyle/>
                    <a:p>
                      <a:pPr algn="l" fontAlgn="b"/>
                      <a:r>
                        <a:rPr lang="it-IT" sz="800" b="1" i="0" u="none" strike="noStrike">
                          <a:solidFill>
                            <a:srgbClr val="000000"/>
                          </a:solidFill>
                          <a:effectLst/>
                          <a:latin typeface="Calibri" panose="020F0502020204030204" pitchFamily="34" charset="0"/>
                        </a:rPr>
                        <a:t>Totale imponibile verificato </a:t>
                      </a:r>
                    </a:p>
                  </a:txBody>
                  <a:tcPr marL="4739" marR="4739" marT="4739" marB="0" anchor="b">
                    <a:lnL>
                      <a:noFill/>
                    </a:lnL>
                    <a:lnR>
                      <a:noFill/>
                    </a:lnR>
                    <a:lnT>
                      <a:noFill/>
                    </a:lnT>
                    <a:lnB>
                      <a:noFill/>
                    </a:lnB>
                  </a:tcPr>
                </a:tc>
                <a:tc hMerge="1">
                  <a:txBody>
                    <a:bodyPr/>
                    <a:lstStyle/>
                    <a:p>
                      <a:endParaRPr lang="it-IT"/>
                    </a:p>
                  </a:txBody>
                  <a:tcPr/>
                </a:tc>
                <a:tc>
                  <a:txBody>
                    <a:bodyPr/>
                    <a:lstStyle/>
                    <a:p>
                      <a:pPr algn="l" fontAlgn="b"/>
                      <a:r>
                        <a:rPr lang="it-IT" sz="800" b="1" i="0" u="none" strike="noStrike">
                          <a:solidFill>
                            <a:srgbClr val="000000"/>
                          </a:solidFill>
                          <a:effectLst/>
                          <a:latin typeface="Calibri" panose="020F0502020204030204" pitchFamily="34" charset="0"/>
                        </a:rPr>
                        <a:t>           42.000,00 </a:t>
                      </a: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26"/>
                  </a:ext>
                </a:extLst>
              </a:tr>
              <a:tr h="137438">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27"/>
                  </a:ext>
                </a:extLst>
              </a:tr>
              <a:tr h="137438">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gridSpan="2">
                  <a:txBody>
                    <a:bodyPr/>
                    <a:lstStyle/>
                    <a:p>
                      <a:pPr algn="l" fontAlgn="b"/>
                      <a:r>
                        <a:rPr lang="it-IT" sz="800" b="1" i="0" u="none" strike="noStrike">
                          <a:solidFill>
                            <a:srgbClr val="000000"/>
                          </a:solidFill>
                          <a:effectLst/>
                          <a:latin typeface="Calibri" panose="020F0502020204030204" pitchFamily="34" charset="0"/>
                        </a:rPr>
                        <a:t>Totale Libro IVA </a:t>
                      </a:r>
                    </a:p>
                  </a:txBody>
                  <a:tcPr marL="4739" marR="4739" marT="4739" marB="0" anchor="b">
                    <a:lnL>
                      <a:noFill/>
                    </a:lnL>
                    <a:lnR>
                      <a:noFill/>
                    </a:lnR>
                    <a:lnT>
                      <a:noFill/>
                    </a:lnT>
                    <a:lnB>
                      <a:noFill/>
                    </a:lnB>
                  </a:tcPr>
                </a:tc>
                <a:tc hMerge="1">
                  <a:txBody>
                    <a:bodyPr/>
                    <a:lstStyle/>
                    <a:p>
                      <a:endParaRPr lang="it-IT"/>
                    </a:p>
                  </a:txBody>
                  <a:tcPr/>
                </a:tc>
                <a:tc>
                  <a:txBody>
                    <a:bodyPr/>
                    <a:lstStyle/>
                    <a:p>
                      <a:pPr algn="l" fontAlgn="b"/>
                      <a:r>
                        <a:rPr lang="it-IT" sz="800" b="1" i="0" u="none" strike="noStrike">
                          <a:solidFill>
                            <a:srgbClr val="000000"/>
                          </a:solidFill>
                          <a:effectLst/>
                          <a:latin typeface="Calibri" panose="020F0502020204030204" pitchFamily="34" charset="0"/>
                        </a:rPr>
                        <a:t>         320.000,00 </a:t>
                      </a: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28"/>
                  </a:ext>
                </a:extLst>
              </a:tr>
              <a:tr h="137438">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29"/>
                  </a:ext>
                </a:extLst>
              </a:tr>
              <a:tr h="137438">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Copertura </a:t>
                      </a:r>
                    </a:p>
                  </a:txBody>
                  <a:tcPr marL="4739" marR="4739" marT="4739"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r" fontAlgn="b"/>
                      <a:r>
                        <a:rPr lang="it-IT" sz="800" b="1" i="0" u="none" strike="noStrike">
                          <a:solidFill>
                            <a:srgbClr val="000000"/>
                          </a:solidFill>
                          <a:effectLst/>
                          <a:latin typeface="Calibri" panose="020F0502020204030204" pitchFamily="34" charset="0"/>
                        </a:rPr>
                        <a:t>13,13%</a:t>
                      </a: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30"/>
                  </a:ext>
                </a:extLst>
              </a:tr>
              <a:tr h="137438">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a:solidFill>
                          <a:srgbClr val="000000"/>
                        </a:solidFill>
                        <a:effectLst/>
                        <a:latin typeface="Arial" panose="020B0604020202020204" pitchFamily="34" charset="0"/>
                      </a:endParaRPr>
                    </a:p>
                  </a:txBody>
                  <a:tcPr marL="4739" marR="4739" marT="4739" marB="0" anchor="b">
                    <a:lnL>
                      <a:noFill/>
                    </a:lnL>
                    <a:lnR>
                      <a:noFill/>
                    </a:lnR>
                    <a:lnT>
                      <a:noFill/>
                    </a:lnT>
                    <a:lnB>
                      <a:noFill/>
                    </a:lnB>
                  </a:tcPr>
                </a:tc>
                <a:tc>
                  <a:txBody>
                    <a:bodyPr/>
                    <a:lstStyle/>
                    <a:p>
                      <a:pPr algn="l" fontAlgn="b"/>
                      <a:endParaRPr lang="it-IT" sz="600" b="0" i="0" u="none" strike="noStrike" dirty="0">
                        <a:solidFill>
                          <a:srgbClr val="000000"/>
                        </a:solidFill>
                        <a:effectLst/>
                        <a:latin typeface="Arial" panose="020B0604020202020204" pitchFamily="34" charset="0"/>
                      </a:endParaRPr>
                    </a:p>
                  </a:txBody>
                  <a:tcPr marL="4739" marR="4739" marT="4739" marB="0" anchor="b">
                    <a:lnL>
                      <a:noFill/>
                    </a:lnL>
                    <a:lnR>
                      <a:noFill/>
                    </a:lnR>
                    <a:lnT>
                      <a:noFill/>
                    </a:lnT>
                    <a:lnB>
                      <a:noFill/>
                    </a:lnB>
                  </a:tcPr>
                </a:tc>
                <a:extLst>
                  <a:ext uri="{0D108BD9-81ED-4DB2-BD59-A6C34878D82A}">
                    <a16:rowId xmlns:a16="http://schemas.microsoft.com/office/drawing/2014/main" val="10031"/>
                  </a:ext>
                </a:extLst>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BD7E3E9-0BA0-2044-889F-621119E46004}"/>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45091" name="Group 25">
            <a:extLst>
              <a:ext uri="{FF2B5EF4-FFF2-40B4-BE49-F238E27FC236}">
                <a16:creationId xmlns:a16="http://schemas.microsoft.com/office/drawing/2014/main" id="{5D3A4A2F-0AAF-9C31-1810-79F06884B36A}"/>
              </a:ext>
            </a:extLst>
          </p:cNvPr>
          <p:cNvGrpSpPr>
            <a:grpSpLocks/>
          </p:cNvGrpSpPr>
          <p:nvPr/>
        </p:nvGrpSpPr>
        <p:grpSpPr bwMode="auto">
          <a:xfrm>
            <a:off x="92075" y="433388"/>
            <a:ext cx="1527175" cy="912812"/>
            <a:chOff x="200590" y="418099"/>
            <a:chExt cx="1035539" cy="884136"/>
          </a:xfrm>
        </p:grpSpPr>
        <p:grpSp>
          <p:nvGrpSpPr>
            <p:cNvPr id="345095" name="Group 26">
              <a:extLst>
                <a:ext uri="{FF2B5EF4-FFF2-40B4-BE49-F238E27FC236}">
                  <a16:creationId xmlns:a16="http://schemas.microsoft.com/office/drawing/2014/main" id="{AC1529BF-0199-1B9A-2478-02BD7D8F35D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01B34AC4-E4F3-AF64-67FB-3CC67ECDABA6}"/>
                  </a:ext>
                </a:extLst>
              </p:cNvPr>
              <p:cNvSpPr/>
              <p:nvPr/>
            </p:nvSpPr>
            <p:spPr>
              <a:xfrm>
                <a:off x="1587664" y="662011"/>
                <a:ext cx="894525" cy="39209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45100" name="Group 31">
                <a:extLst>
                  <a:ext uri="{FF2B5EF4-FFF2-40B4-BE49-F238E27FC236}">
                    <a16:creationId xmlns:a16="http://schemas.microsoft.com/office/drawing/2014/main" id="{B6C93F65-42D5-523C-E9F1-F7DF4D28E298}"/>
                  </a:ext>
                </a:extLst>
              </p:cNvPr>
              <p:cNvGrpSpPr>
                <a:grpSpLocks/>
              </p:cNvGrpSpPr>
              <p:nvPr/>
            </p:nvGrpSpPr>
            <p:grpSpPr bwMode="auto">
              <a:xfrm>
                <a:off x="1604481" y="615882"/>
                <a:ext cx="886681" cy="461665"/>
                <a:chOff x="1604481" y="615882"/>
                <a:chExt cx="886681" cy="461665"/>
              </a:xfrm>
            </p:grpSpPr>
            <p:sp>
              <p:nvSpPr>
                <p:cNvPr id="345101" name="TextBox 32">
                  <a:extLst>
                    <a:ext uri="{FF2B5EF4-FFF2-40B4-BE49-F238E27FC236}">
                      <a16:creationId xmlns:a16="http://schemas.microsoft.com/office/drawing/2014/main" id="{18D4415B-0ECA-8630-9C51-03E5DB964D0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305F6BAE-90B2-44C4-9CBF-84B64F93CC80}"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45102" name="TextBox 33">
                  <a:extLst>
                    <a:ext uri="{FF2B5EF4-FFF2-40B4-BE49-F238E27FC236}">
                      <a16:creationId xmlns:a16="http://schemas.microsoft.com/office/drawing/2014/main" id="{FDF09322-EE0E-8B63-C295-1041F36392F5}"/>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45096" name="Group 27">
              <a:extLst>
                <a:ext uri="{FF2B5EF4-FFF2-40B4-BE49-F238E27FC236}">
                  <a16:creationId xmlns:a16="http://schemas.microsoft.com/office/drawing/2014/main" id="{84CAF74B-2923-A6C8-F676-415A63E97E04}"/>
                </a:ext>
              </a:extLst>
            </p:cNvPr>
            <p:cNvGrpSpPr>
              <a:grpSpLocks/>
            </p:cNvGrpSpPr>
            <p:nvPr/>
          </p:nvGrpSpPr>
          <p:grpSpPr bwMode="auto">
            <a:xfrm>
              <a:off x="200590" y="843937"/>
              <a:ext cx="1035539" cy="458298"/>
              <a:chOff x="224691" y="1351963"/>
              <a:chExt cx="1035539" cy="458298"/>
            </a:xfrm>
          </p:grpSpPr>
          <p:sp>
            <p:nvSpPr>
              <p:cNvPr id="345097" name="TextBox 28">
                <a:extLst>
                  <a:ext uri="{FF2B5EF4-FFF2-40B4-BE49-F238E27FC236}">
                    <a16:creationId xmlns:a16="http://schemas.microsoft.com/office/drawing/2014/main" id="{17D67D6D-A56A-BF2B-6F5C-8D8D0ACB02A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45098" name="TextBox 29">
                <a:extLst>
                  <a:ext uri="{FF2B5EF4-FFF2-40B4-BE49-F238E27FC236}">
                    <a16:creationId xmlns:a16="http://schemas.microsoft.com/office/drawing/2014/main" id="{44D73D46-8DFD-F3A8-D0B0-39CA7A84486E}"/>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45092" name="Titolo 4">
            <a:extLst>
              <a:ext uri="{FF2B5EF4-FFF2-40B4-BE49-F238E27FC236}">
                <a16:creationId xmlns:a16="http://schemas.microsoft.com/office/drawing/2014/main" id="{9E7CFDD8-00F0-41BA-DEFF-4647C5B6FC53}"/>
              </a:ext>
            </a:extLst>
          </p:cNvPr>
          <p:cNvSpPr>
            <a:spLocks noGrp="1"/>
          </p:cNvSpPr>
          <p:nvPr>
            <p:ph type="title"/>
          </p:nvPr>
        </p:nvSpPr>
        <p:spPr>
          <a:xfrm>
            <a:off x="509588" y="1212850"/>
            <a:ext cx="8398742" cy="696913"/>
          </a:xfrm>
        </p:spPr>
        <p:txBody>
          <a:bodyPr/>
          <a:lstStyle/>
          <a:p>
            <a:r>
              <a:rPr lang="it-IT" altLang="it-IT" sz="2000" b="1" u="sng" dirty="0">
                <a:solidFill>
                  <a:srgbClr val="FF0000"/>
                </a:solidFill>
                <a:latin typeface="Cambria" panose="02040503050406030204" pitchFamily="18" charset="0"/>
                <a:ea typeface="Cambria" panose="02040503050406030204" pitchFamily="18" charset="0"/>
              </a:rPr>
              <a:t>Procedure di revisione – Analisi comparativa di Stato Patrimoniale e Conto Economico – Ricavi – Procedure di revisione (ISA ITALIA n. 520) </a:t>
            </a:r>
            <a:endParaRPr lang="it-IT" altLang="it-IT" sz="2000" b="1" dirty="0">
              <a:solidFill>
                <a:srgbClr val="FF0000"/>
              </a:solidFill>
              <a:latin typeface="Cambria" panose="02040503050406030204" pitchFamily="18" charset="0"/>
              <a:ea typeface="Cambria" panose="02040503050406030204" pitchFamily="18" charset="0"/>
            </a:endParaRPr>
          </a:p>
        </p:txBody>
      </p:sp>
      <p:sp>
        <p:nvSpPr>
          <p:cNvPr id="345093" name="Titolo 4">
            <a:extLst>
              <a:ext uri="{FF2B5EF4-FFF2-40B4-BE49-F238E27FC236}">
                <a16:creationId xmlns:a16="http://schemas.microsoft.com/office/drawing/2014/main" id="{79C6C0A8-16B1-63E4-8C0F-036EFE2FC3A2}"/>
              </a:ext>
            </a:extLst>
          </p:cNvPr>
          <p:cNvSpPr txBox="1">
            <a:spLocks/>
          </p:cNvSpPr>
          <p:nvPr/>
        </p:nvSpPr>
        <p:spPr bwMode="auto">
          <a:xfrm>
            <a:off x="411163" y="1909763"/>
            <a:ext cx="816133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50000"/>
              </a:lnSpc>
            </a:pPr>
            <a:r>
              <a:rPr lang="it-IT" altLang="it-IT" sz="1800" dirty="0">
                <a:latin typeface="Cambria" panose="02040503050406030204" pitchFamily="18" charset="0"/>
                <a:ea typeface="Cambria" panose="02040503050406030204" pitchFamily="18" charset="0"/>
              </a:rPr>
              <a:t> L’analisi comparativa è una procedura di revisione rientrante nelle </a:t>
            </a:r>
            <a:r>
              <a:rPr lang="it-IT" altLang="it-IT" sz="1800" b="1" dirty="0">
                <a:latin typeface="Cambria" panose="02040503050406030204" pitchFamily="18" charset="0"/>
                <a:ea typeface="Cambria" panose="02040503050406030204" pitchFamily="18" charset="0"/>
              </a:rPr>
              <a:t>verifiche di validità o di sostanza</a:t>
            </a:r>
            <a:r>
              <a:rPr lang="it-IT" altLang="it-IT" sz="1800" dirty="0">
                <a:latin typeface="Cambria" panose="02040503050406030204" pitchFamily="18" charset="0"/>
                <a:ea typeface="Cambria" panose="02040503050406030204" pitchFamily="18" charset="0"/>
              </a:rPr>
              <a:t>. </a:t>
            </a:r>
          </a:p>
          <a:p>
            <a:pPr algn="just">
              <a:lnSpc>
                <a:spcPct val="150000"/>
              </a:lnSpc>
            </a:pPr>
            <a:r>
              <a:rPr lang="it-IT" altLang="it-IT" sz="1800" dirty="0">
                <a:latin typeface="Cambria" panose="02040503050406030204" pitchFamily="18" charset="0"/>
                <a:ea typeface="Cambria" panose="02040503050406030204" pitchFamily="18" charset="0"/>
              </a:rPr>
              <a:t> Le procedure di analisi comparativa fanno riferimento ad un principio di revisione </a:t>
            </a:r>
            <a:r>
              <a:rPr lang="it-IT" altLang="it-IT" sz="1800" b="1" dirty="0">
                <a:latin typeface="Cambria" panose="02040503050406030204" pitchFamily="18" charset="0"/>
                <a:ea typeface="Cambria" panose="02040503050406030204" pitchFamily="18" charset="0"/>
              </a:rPr>
              <a:t>ISA Italia n. 520</a:t>
            </a:r>
            <a:r>
              <a:rPr lang="it-IT" altLang="it-IT" sz="1800" dirty="0">
                <a:latin typeface="Cambria" panose="02040503050406030204" pitchFamily="18" charset="0"/>
                <a:ea typeface="Cambria" panose="02040503050406030204" pitchFamily="18" charset="0"/>
              </a:rPr>
              <a:t> e sono così definite </a:t>
            </a:r>
            <a:r>
              <a:rPr lang="it-IT" altLang="it-IT" sz="1800" b="1" i="1" dirty="0">
                <a:latin typeface="Cambria" panose="02040503050406030204" pitchFamily="18" charset="0"/>
                <a:ea typeface="Cambria" panose="02040503050406030204" pitchFamily="18" charset="0"/>
              </a:rPr>
              <a:t>“ Le valutazioni dell’informazione finanziaria mediante l’analisi delle fluttuazioni dei dati sia di natura finanziaria e sia di altra natura quali quella economica”</a:t>
            </a:r>
            <a:r>
              <a:rPr lang="it-IT" altLang="it-IT" sz="1800" dirty="0">
                <a:latin typeface="Cambria" panose="02040503050406030204" pitchFamily="18" charset="0"/>
                <a:ea typeface="Cambria" panose="02040503050406030204" pitchFamily="18" charset="0"/>
              </a:rPr>
              <a:t>. </a:t>
            </a:r>
          </a:p>
          <a:p>
            <a:pPr algn="just">
              <a:lnSpc>
                <a:spcPct val="150000"/>
              </a:lnSpc>
            </a:pPr>
            <a:r>
              <a:rPr lang="it-IT" altLang="it-IT" sz="1800" dirty="0">
                <a:latin typeface="Cambria" panose="02040503050406030204" pitchFamily="18" charset="0"/>
                <a:ea typeface="Cambria" panose="02040503050406030204" pitchFamily="18" charset="0"/>
              </a:rPr>
              <a:t>Attraverso l’analisi delle variazioni tra le voci di bilancio d’esercizio è possibile comprendere se sono presenti delle fluttuazioni anomale e di difficile interpretazione. </a:t>
            </a:r>
          </a:p>
          <a:p>
            <a:pPr algn="just">
              <a:lnSpc>
                <a:spcPct val="150000"/>
              </a:lnSpc>
            </a:pPr>
            <a:r>
              <a:rPr lang="it-IT" altLang="it-IT" sz="1800" dirty="0">
                <a:latin typeface="Cambria" panose="02040503050406030204" pitchFamily="18" charset="0"/>
                <a:ea typeface="Cambria" panose="02040503050406030204" pitchFamily="18" charset="0"/>
              </a:rPr>
              <a:t>Al riguardo il Revisore dovrà discutere con la Direzione gli </a:t>
            </a:r>
            <a:r>
              <a:rPr lang="it-IT" altLang="it-IT" sz="1800" b="1" dirty="0">
                <a:latin typeface="Cambria" panose="02040503050406030204" pitchFamily="18" charset="0"/>
                <a:ea typeface="Cambria" panose="02040503050406030204" pitchFamily="18" charset="0"/>
              </a:rPr>
              <a:t>scostamenti di bilancio sia patrimoniali e sia economici </a:t>
            </a:r>
            <a:r>
              <a:rPr lang="it-IT" altLang="it-IT" sz="1800" dirty="0">
                <a:latin typeface="Cambria" panose="02040503050406030204" pitchFamily="18" charset="0"/>
                <a:ea typeface="Cambria" panose="02040503050406030204" pitchFamily="18" charset="0"/>
              </a:rPr>
              <a:t>e formalizzare i contenuti e le spiegazioni inerenti ai flussi. </a:t>
            </a:r>
          </a:p>
        </p:txBody>
      </p:sp>
      <p:sp>
        <p:nvSpPr>
          <p:cNvPr id="345094" name="Rectangle 6">
            <a:extLst>
              <a:ext uri="{FF2B5EF4-FFF2-40B4-BE49-F238E27FC236}">
                <a16:creationId xmlns:a16="http://schemas.microsoft.com/office/drawing/2014/main" id="{06F694A4-5075-B035-D461-A4777293DFA5}"/>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3506CED-6FD1-3757-59BE-E9A991320AAE}"/>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47139" name="Group 25">
            <a:extLst>
              <a:ext uri="{FF2B5EF4-FFF2-40B4-BE49-F238E27FC236}">
                <a16:creationId xmlns:a16="http://schemas.microsoft.com/office/drawing/2014/main" id="{76E66C68-3835-ECE0-6F44-4E54286E8F13}"/>
              </a:ext>
            </a:extLst>
          </p:cNvPr>
          <p:cNvGrpSpPr>
            <a:grpSpLocks/>
          </p:cNvGrpSpPr>
          <p:nvPr/>
        </p:nvGrpSpPr>
        <p:grpSpPr bwMode="auto">
          <a:xfrm>
            <a:off x="92075" y="581025"/>
            <a:ext cx="1604963" cy="930275"/>
            <a:chOff x="200590" y="418099"/>
            <a:chExt cx="1035539" cy="864684"/>
          </a:xfrm>
        </p:grpSpPr>
        <p:grpSp>
          <p:nvGrpSpPr>
            <p:cNvPr id="347143" name="Group 26">
              <a:extLst>
                <a:ext uri="{FF2B5EF4-FFF2-40B4-BE49-F238E27FC236}">
                  <a16:creationId xmlns:a16="http://schemas.microsoft.com/office/drawing/2014/main" id="{2C3E5672-104E-2FD2-4392-73E302D96DC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C7D9059-4DE4-D504-34A7-E3D28A680707}"/>
                  </a:ext>
                </a:extLst>
              </p:cNvPr>
              <p:cNvSpPr/>
              <p:nvPr/>
            </p:nvSpPr>
            <p:spPr>
              <a:xfrm>
                <a:off x="1586966" y="661625"/>
                <a:ext cx="896238" cy="393977"/>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47148" name="Group 31">
                <a:extLst>
                  <a:ext uri="{FF2B5EF4-FFF2-40B4-BE49-F238E27FC236}">
                    <a16:creationId xmlns:a16="http://schemas.microsoft.com/office/drawing/2014/main" id="{C6CBFCF7-C12B-8741-2CC8-F52F122C5065}"/>
                  </a:ext>
                </a:extLst>
              </p:cNvPr>
              <p:cNvGrpSpPr>
                <a:grpSpLocks/>
              </p:cNvGrpSpPr>
              <p:nvPr/>
            </p:nvGrpSpPr>
            <p:grpSpPr bwMode="auto">
              <a:xfrm>
                <a:off x="1604481" y="615882"/>
                <a:ext cx="886681" cy="461665"/>
                <a:chOff x="1604481" y="615882"/>
                <a:chExt cx="886681" cy="461665"/>
              </a:xfrm>
            </p:grpSpPr>
            <p:sp>
              <p:nvSpPr>
                <p:cNvPr id="347149" name="TextBox 32">
                  <a:extLst>
                    <a:ext uri="{FF2B5EF4-FFF2-40B4-BE49-F238E27FC236}">
                      <a16:creationId xmlns:a16="http://schemas.microsoft.com/office/drawing/2014/main" id="{3CF7C260-04C7-D92A-1DA8-9A944F7679A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F9642E1D-6195-4156-A128-5AB32B42E2E5}"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47150" name="TextBox 33">
                  <a:extLst>
                    <a:ext uri="{FF2B5EF4-FFF2-40B4-BE49-F238E27FC236}">
                      <a16:creationId xmlns:a16="http://schemas.microsoft.com/office/drawing/2014/main" id="{5DCE8664-7496-C937-F25A-6E3D9E48C6E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47144" name="Group 27">
              <a:extLst>
                <a:ext uri="{FF2B5EF4-FFF2-40B4-BE49-F238E27FC236}">
                  <a16:creationId xmlns:a16="http://schemas.microsoft.com/office/drawing/2014/main" id="{4C0AA77F-12D1-A8D0-DAE0-62D9BE1C8E0C}"/>
                </a:ext>
              </a:extLst>
            </p:cNvPr>
            <p:cNvGrpSpPr>
              <a:grpSpLocks/>
            </p:cNvGrpSpPr>
            <p:nvPr/>
          </p:nvGrpSpPr>
          <p:grpSpPr bwMode="auto">
            <a:xfrm>
              <a:off x="200590" y="843937"/>
              <a:ext cx="1035539" cy="438846"/>
              <a:chOff x="224691" y="1351963"/>
              <a:chExt cx="1035539" cy="438846"/>
            </a:xfrm>
          </p:grpSpPr>
          <p:sp>
            <p:nvSpPr>
              <p:cNvPr id="347145" name="TextBox 28">
                <a:extLst>
                  <a:ext uri="{FF2B5EF4-FFF2-40B4-BE49-F238E27FC236}">
                    <a16:creationId xmlns:a16="http://schemas.microsoft.com/office/drawing/2014/main" id="{9BCCA1C9-73A8-E01C-FC36-A3D6AF619256}"/>
                  </a:ext>
                </a:extLst>
              </p:cNvPr>
              <p:cNvSpPr txBox="1">
                <a:spLocks noChangeArrowheads="1"/>
              </p:cNvSpPr>
              <p:nvPr/>
            </p:nvSpPr>
            <p:spPr bwMode="auto">
              <a:xfrm>
                <a:off x="224691" y="1351963"/>
                <a:ext cx="1035539" cy="2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47146" name="TextBox 29">
                <a:extLst>
                  <a:ext uri="{FF2B5EF4-FFF2-40B4-BE49-F238E27FC236}">
                    <a16:creationId xmlns:a16="http://schemas.microsoft.com/office/drawing/2014/main" id="{93376A1E-A91B-ECF5-F223-EBBDB1871D9A}"/>
                  </a:ext>
                </a:extLst>
              </p:cNvPr>
              <p:cNvSpPr txBox="1">
                <a:spLocks noChangeArrowheads="1"/>
              </p:cNvSpPr>
              <p:nvPr/>
            </p:nvSpPr>
            <p:spPr bwMode="auto">
              <a:xfrm>
                <a:off x="224691" y="1533262"/>
                <a:ext cx="1035539" cy="25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47140" name="Titolo 4">
            <a:extLst>
              <a:ext uri="{FF2B5EF4-FFF2-40B4-BE49-F238E27FC236}">
                <a16:creationId xmlns:a16="http://schemas.microsoft.com/office/drawing/2014/main" id="{B38C8AD1-4863-A1DA-460A-4A0E7C80E708}"/>
              </a:ext>
            </a:extLst>
          </p:cNvPr>
          <p:cNvSpPr>
            <a:spLocks noGrp="1"/>
          </p:cNvSpPr>
          <p:nvPr>
            <p:ph type="title"/>
          </p:nvPr>
        </p:nvSpPr>
        <p:spPr>
          <a:xfrm>
            <a:off x="512763" y="1320800"/>
            <a:ext cx="8539162" cy="696913"/>
          </a:xfrm>
        </p:spPr>
        <p:txBody>
          <a:bodyPr/>
          <a:lstStyle/>
          <a:p>
            <a:r>
              <a:rPr lang="it-IT" altLang="it-IT" sz="2000" b="1" u="sng" dirty="0">
                <a:solidFill>
                  <a:srgbClr val="FF0000"/>
                </a:solidFill>
                <a:latin typeface="Cambria" panose="02040503050406030204" pitchFamily="18" charset="0"/>
                <a:ea typeface="Cambria" panose="02040503050406030204" pitchFamily="18" charset="0"/>
              </a:rPr>
              <a:t>Procedure di revisione – Analisi comparativa di Stato Patrimoniale e Conto Economico – Ricavi – Procedure di revisione (ISA ITALIA n. 520) </a:t>
            </a:r>
            <a:endParaRPr lang="it-IT" altLang="it-IT" sz="2000" b="1" dirty="0">
              <a:solidFill>
                <a:srgbClr val="FF0000"/>
              </a:solidFill>
              <a:latin typeface="Cambria" panose="02040503050406030204" pitchFamily="18" charset="0"/>
              <a:ea typeface="Cambria" panose="02040503050406030204" pitchFamily="18" charset="0"/>
            </a:endParaRPr>
          </a:p>
        </p:txBody>
      </p:sp>
      <p:sp>
        <p:nvSpPr>
          <p:cNvPr id="164869" name="Titolo 4">
            <a:extLst>
              <a:ext uri="{FF2B5EF4-FFF2-40B4-BE49-F238E27FC236}">
                <a16:creationId xmlns:a16="http://schemas.microsoft.com/office/drawing/2014/main" id="{66C1200B-A219-EF9F-5055-8A89B978E1CA}"/>
              </a:ext>
            </a:extLst>
          </p:cNvPr>
          <p:cNvSpPr txBox="1">
            <a:spLocks/>
          </p:cNvSpPr>
          <p:nvPr/>
        </p:nvSpPr>
        <p:spPr bwMode="auto">
          <a:xfrm>
            <a:off x="286035" y="2037738"/>
            <a:ext cx="8161337" cy="483235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indent="180340" algn="just">
              <a:lnSpc>
                <a:spcPct val="200000"/>
              </a:lnSpc>
              <a:tabLst>
                <a:tab pos="6120130" algn="l"/>
              </a:tabLst>
              <a:defRPr/>
            </a:pPr>
            <a:r>
              <a:rPr lang="it-IT" sz="1800" dirty="0">
                <a:latin typeface="Cambria" panose="02040503050406030204" pitchFamily="18" charset="0"/>
                <a:ea typeface="Cambria" panose="02040503050406030204" pitchFamily="18" charset="0"/>
              </a:rPr>
              <a:t>Occorrerà essere critici e discutere con la Direzione in modo approfondito ed analizzare gli scostamenti attraverso le relazioni e i rapporti tra le voci del bilancio d’esercizio. </a:t>
            </a:r>
          </a:p>
          <a:p>
            <a:pPr indent="180340" algn="just">
              <a:lnSpc>
                <a:spcPct val="200000"/>
              </a:lnSpc>
              <a:tabLst>
                <a:tab pos="6120130" algn="l"/>
              </a:tabLst>
              <a:defRPr/>
            </a:pPr>
            <a:r>
              <a:rPr lang="it-IT" sz="1800" dirty="0">
                <a:latin typeface="Cambria" panose="02040503050406030204" pitchFamily="18" charset="0"/>
                <a:ea typeface="Cambria" panose="02040503050406030204" pitchFamily="18" charset="0"/>
              </a:rPr>
              <a:t>Tali procedure rappresentano uno strumento molto efficace e molto utilizzato dal Revisore e consentono di risparmiare tempo mantenendo alta la qualità e l’efficacia dei controlli. </a:t>
            </a:r>
          </a:p>
          <a:p>
            <a:pPr algn="just">
              <a:buFont typeface="Arial" panose="020B0604020202020204" pitchFamily="34" charset="0"/>
              <a:buNone/>
              <a:defRPr/>
            </a:pPr>
            <a:endParaRPr lang="it-IT" sz="1800" dirty="0"/>
          </a:p>
        </p:txBody>
      </p:sp>
      <p:sp>
        <p:nvSpPr>
          <p:cNvPr id="347142" name="Rectangle 6">
            <a:extLst>
              <a:ext uri="{FF2B5EF4-FFF2-40B4-BE49-F238E27FC236}">
                <a16:creationId xmlns:a16="http://schemas.microsoft.com/office/drawing/2014/main" id="{4A1B80E2-C400-3962-4C8F-5A8F0EFE27D2}"/>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9DEAE03-1CA3-0156-7B3A-F8F5450FF6A4}"/>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49187" name="Group 25">
            <a:extLst>
              <a:ext uri="{FF2B5EF4-FFF2-40B4-BE49-F238E27FC236}">
                <a16:creationId xmlns:a16="http://schemas.microsoft.com/office/drawing/2014/main" id="{6494F179-9CEF-86E4-0D33-1C545498CA6F}"/>
              </a:ext>
            </a:extLst>
          </p:cNvPr>
          <p:cNvGrpSpPr>
            <a:grpSpLocks/>
          </p:cNvGrpSpPr>
          <p:nvPr/>
        </p:nvGrpSpPr>
        <p:grpSpPr bwMode="auto">
          <a:xfrm>
            <a:off x="55287" y="230187"/>
            <a:ext cx="1681163" cy="965200"/>
            <a:chOff x="200590" y="418099"/>
            <a:chExt cx="1035539" cy="851623"/>
          </a:xfrm>
        </p:grpSpPr>
        <p:grpSp>
          <p:nvGrpSpPr>
            <p:cNvPr id="349192" name="Group 26">
              <a:extLst>
                <a:ext uri="{FF2B5EF4-FFF2-40B4-BE49-F238E27FC236}">
                  <a16:creationId xmlns:a16="http://schemas.microsoft.com/office/drawing/2014/main" id="{9B31AFCE-7FDE-D257-AB2D-88866A94E4B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A69B0D0-884A-7DC2-B44E-98C620B1C5E9}"/>
                  </a:ext>
                </a:extLst>
              </p:cNvPr>
              <p:cNvSpPr/>
              <p:nvPr/>
            </p:nvSpPr>
            <p:spPr>
              <a:xfrm>
                <a:off x="1587344" y="662105"/>
                <a:ext cx="895707" cy="39219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49197" name="Group 31">
                <a:extLst>
                  <a:ext uri="{FF2B5EF4-FFF2-40B4-BE49-F238E27FC236}">
                    <a16:creationId xmlns:a16="http://schemas.microsoft.com/office/drawing/2014/main" id="{5FDD15FE-EB9C-CF8F-F7FB-7B36BCD96A90}"/>
                  </a:ext>
                </a:extLst>
              </p:cNvPr>
              <p:cNvGrpSpPr>
                <a:grpSpLocks/>
              </p:cNvGrpSpPr>
              <p:nvPr/>
            </p:nvGrpSpPr>
            <p:grpSpPr bwMode="auto">
              <a:xfrm>
                <a:off x="1604481" y="615882"/>
                <a:ext cx="886681" cy="461665"/>
                <a:chOff x="1604481" y="615882"/>
                <a:chExt cx="886681" cy="461665"/>
              </a:xfrm>
            </p:grpSpPr>
            <p:sp>
              <p:nvSpPr>
                <p:cNvPr id="349198" name="TextBox 32">
                  <a:extLst>
                    <a:ext uri="{FF2B5EF4-FFF2-40B4-BE49-F238E27FC236}">
                      <a16:creationId xmlns:a16="http://schemas.microsoft.com/office/drawing/2014/main" id="{48CEE5BC-1168-0D0D-C5EB-69940832196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F31FC3C9-0166-40B4-A6A1-383123F5ADEF}"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49199" name="TextBox 33">
                  <a:extLst>
                    <a:ext uri="{FF2B5EF4-FFF2-40B4-BE49-F238E27FC236}">
                      <a16:creationId xmlns:a16="http://schemas.microsoft.com/office/drawing/2014/main" id="{79D1F705-50CC-91ED-FFF2-9B0A797746C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49193" name="Group 27">
              <a:extLst>
                <a:ext uri="{FF2B5EF4-FFF2-40B4-BE49-F238E27FC236}">
                  <a16:creationId xmlns:a16="http://schemas.microsoft.com/office/drawing/2014/main" id="{B65216B8-65E4-968C-1B36-4EB213137641}"/>
                </a:ext>
              </a:extLst>
            </p:cNvPr>
            <p:cNvGrpSpPr>
              <a:grpSpLocks/>
            </p:cNvGrpSpPr>
            <p:nvPr/>
          </p:nvGrpSpPr>
          <p:grpSpPr bwMode="auto">
            <a:xfrm>
              <a:off x="200590" y="843937"/>
              <a:ext cx="1035539" cy="425785"/>
              <a:chOff x="224691" y="1351963"/>
              <a:chExt cx="1035539" cy="425785"/>
            </a:xfrm>
          </p:grpSpPr>
          <p:sp>
            <p:nvSpPr>
              <p:cNvPr id="349194" name="TextBox 28">
                <a:extLst>
                  <a:ext uri="{FF2B5EF4-FFF2-40B4-BE49-F238E27FC236}">
                    <a16:creationId xmlns:a16="http://schemas.microsoft.com/office/drawing/2014/main" id="{B8DB3EEC-D82B-E9C2-1E3C-7B119850C0C6}"/>
                  </a:ext>
                </a:extLst>
              </p:cNvPr>
              <p:cNvSpPr txBox="1">
                <a:spLocks noChangeArrowheads="1"/>
              </p:cNvSpPr>
              <p:nvPr/>
            </p:nvSpPr>
            <p:spPr bwMode="auto">
              <a:xfrm>
                <a:off x="224691" y="1351963"/>
                <a:ext cx="1035539"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49195" name="TextBox 29">
                <a:extLst>
                  <a:ext uri="{FF2B5EF4-FFF2-40B4-BE49-F238E27FC236}">
                    <a16:creationId xmlns:a16="http://schemas.microsoft.com/office/drawing/2014/main" id="{A3A7739B-9B9A-3D9C-B57B-850E7A794583}"/>
                  </a:ext>
                </a:extLst>
              </p:cNvPr>
              <p:cNvSpPr txBox="1">
                <a:spLocks noChangeArrowheads="1"/>
              </p:cNvSpPr>
              <p:nvPr/>
            </p:nvSpPr>
            <p:spPr bwMode="auto">
              <a:xfrm>
                <a:off x="224691" y="1533262"/>
                <a:ext cx="1035539" cy="24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49188" name="Titolo 4">
            <a:extLst>
              <a:ext uri="{FF2B5EF4-FFF2-40B4-BE49-F238E27FC236}">
                <a16:creationId xmlns:a16="http://schemas.microsoft.com/office/drawing/2014/main" id="{E1E3FC2C-CB8D-6B77-63C6-97EE5BC601BE}"/>
              </a:ext>
            </a:extLst>
          </p:cNvPr>
          <p:cNvSpPr>
            <a:spLocks noGrp="1"/>
          </p:cNvSpPr>
          <p:nvPr>
            <p:ph type="title"/>
          </p:nvPr>
        </p:nvSpPr>
        <p:spPr>
          <a:xfrm>
            <a:off x="509588" y="1292225"/>
            <a:ext cx="8385934" cy="696913"/>
          </a:xfrm>
        </p:spPr>
        <p:txBody>
          <a:bodyPr/>
          <a:lstStyle/>
          <a:p>
            <a:r>
              <a:rPr lang="it-IT" altLang="it-IT" sz="2000" b="1" u="sng" dirty="0">
                <a:solidFill>
                  <a:srgbClr val="FF0000"/>
                </a:solidFill>
                <a:latin typeface="Cambria" panose="02040503050406030204" pitchFamily="18" charset="0"/>
                <a:ea typeface="Cambria" panose="02040503050406030204" pitchFamily="18" charset="0"/>
              </a:rPr>
              <a:t>Procedure di revisione – Analisi comparativa di Stato Patrimoniale e Conto Economico – Ricavi – Procedure di revisione (ISA ITALIA n. 520) </a:t>
            </a:r>
            <a:endParaRPr lang="it-IT" altLang="it-IT" sz="2000" b="1" dirty="0">
              <a:solidFill>
                <a:srgbClr val="FF0000"/>
              </a:solidFill>
              <a:latin typeface="Cambria" panose="02040503050406030204" pitchFamily="18" charset="0"/>
              <a:ea typeface="Cambria" panose="02040503050406030204" pitchFamily="18" charset="0"/>
            </a:endParaRPr>
          </a:p>
        </p:txBody>
      </p:sp>
      <p:sp>
        <p:nvSpPr>
          <p:cNvPr id="164869" name="Titolo 4">
            <a:extLst>
              <a:ext uri="{FF2B5EF4-FFF2-40B4-BE49-F238E27FC236}">
                <a16:creationId xmlns:a16="http://schemas.microsoft.com/office/drawing/2014/main" id="{085DB712-D511-92EE-495D-EC71A65E37EB}"/>
              </a:ext>
            </a:extLst>
          </p:cNvPr>
          <p:cNvSpPr txBox="1">
            <a:spLocks/>
          </p:cNvSpPr>
          <p:nvPr/>
        </p:nvSpPr>
        <p:spPr bwMode="auto">
          <a:xfrm>
            <a:off x="423863" y="1687513"/>
            <a:ext cx="8159750" cy="4265612"/>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Font typeface="Arial" panose="020B0604020202020204" pitchFamily="34" charset="0"/>
              <a:buNone/>
              <a:defRPr/>
            </a:pPr>
            <a:r>
              <a:rPr lang="it-IT" sz="1800" dirty="0">
                <a:latin typeface="Cambria" panose="02040503050406030204" pitchFamily="18" charset="0"/>
                <a:ea typeface="Cambria" panose="02040503050406030204" pitchFamily="18" charset="0"/>
              </a:rPr>
              <a:t>In particolare il Revisore provvede ad analizzare i flussi di variazione dei ricavi della ALFA S.r.l., correlandoli al costo del venduto e al valore dei crediti verso clienti. </a:t>
            </a:r>
          </a:p>
          <a:p>
            <a:pPr algn="just">
              <a:buFont typeface="Arial" panose="020B0604020202020204" pitchFamily="34" charset="0"/>
              <a:buNone/>
              <a:defRPr/>
            </a:pPr>
            <a:endParaRPr lang="it-IT" sz="1800" b="1" u="sng" dirty="0">
              <a:solidFill>
                <a:srgbClr val="FF0000"/>
              </a:solidFill>
              <a:latin typeface="+mj-lt"/>
              <a:ea typeface="Times New Roman" panose="02020603050405020304" pitchFamily="18" charset="0"/>
            </a:endParaRPr>
          </a:p>
          <a:p>
            <a:pPr algn="just">
              <a:buFont typeface="Arial" panose="020B0604020202020204" pitchFamily="34" charset="0"/>
              <a:buNone/>
              <a:defRPr/>
            </a:pPr>
            <a:endParaRPr lang="it-IT" sz="1800" dirty="0"/>
          </a:p>
        </p:txBody>
      </p:sp>
      <p:sp>
        <p:nvSpPr>
          <p:cNvPr id="349190" name="Rectangle 6">
            <a:extLst>
              <a:ext uri="{FF2B5EF4-FFF2-40B4-BE49-F238E27FC236}">
                <a16:creationId xmlns:a16="http://schemas.microsoft.com/office/drawing/2014/main" id="{A22AAAD8-FC9D-0E0A-6BD5-D7FAAE38F5EE}"/>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pic>
        <p:nvPicPr>
          <p:cNvPr id="3" name="Immagine 2">
            <a:extLst>
              <a:ext uri="{FF2B5EF4-FFF2-40B4-BE49-F238E27FC236}">
                <a16:creationId xmlns:a16="http://schemas.microsoft.com/office/drawing/2014/main" id="{E0C4D557-21FB-839A-B83B-6DF0708B3650}"/>
              </a:ext>
            </a:extLst>
          </p:cNvPr>
          <p:cNvPicPr>
            <a:picLocks noChangeAspect="1"/>
          </p:cNvPicPr>
          <p:nvPr/>
        </p:nvPicPr>
        <p:blipFill>
          <a:blip r:embed="rId4"/>
          <a:stretch>
            <a:fillRect/>
          </a:stretch>
        </p:blipFill>
        <p:spPr>
          <a:xfrm>
            <a:off x="476568" y="4080352"/>
            <a:ext cx="8054340" cy="1112520"/>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44EAB4E-45DF-BE32-E217-D11705FAFE9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51235" name="Group 25">
            <a:extLst>
              <a:ext uri="{FF2B5EF4-FFF2-40B4-BE49-F238E27FC236}">
                <a16:creationId xmlns:a16="http://schemas.microsoft.com/office/drawing/2014/main" id="{C5FB5651-5178-8B84-33A6-22CDE0C1E205}"/>
              </a:ext>
            </a:extLst>
          </p:cNvPr>
          <p:cNvGrpSpPr>
            <a:grpSpLocks/>
          </p:cNvGrpSpPr>
          <p:nvPr/>
        </p:nvGrpSpPr>
        <p:grpSpPr bwMode="auto">
          <a:xfrm>
            <a:off x="92075" y="131763"/>
            <a:ext cx="1593850" cy="917575"/>
            <a:chOff x="200590" y="418099"/>
            <a:chExt cx="1035539" cy="884136"/>
          </a:xfrm>
        </p:grpSpPr>
        <p:grpSp>
          <p:nvGrpSpPr>
            <p:cNvPr id="351239" name="Group 26">
              <a:extLst>
                <a:ext uri="{FF2B5EF4-FFF2-40B4-BE49-F238E27FC236}">
                  <a16:creationId xmlns:a16="http://schemas.microsoft.com/office/drawing/2014/main" id="{4AEA0434-38F7-77BC-EE77-C0A5A6D7B1E4}"/>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261E53E-D80D-0E7A-1A20-98FD4895AFD3}"/>
                  </a:ext>
                </a:extLst>
              </p:cNvPr>
              <p:cNvSpPr/>
              <p:nvPr/>
            </p:nvSpPr>
            <p:spPr>
              <a:xfrm>
                <a:off x="1587209" y="661771"/>
                <a:ext cx="895267" cy="394649"/>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51244" name="Group 31">
                <a:extLst>
                  <a:ext uri="{FF2B5EF4-FFF2-40B4-BE49-F238E27FC236}">
                    <a16:creationId xmlns:a16="http://schemas.microsoft.com/office/drawing/2014/main" id="{D783E5D1-C956-76B9-F479-02F3F200BE65}"/>
                  </a:ext>
                </a:extLst>
              </p:cNvPr>
              <p:cNvGrpSpPr>
                <a:grpSpLocks/>
              </p:cNvGrpSpPr>
              <p:nvPr/>
            </p:nvGrpSpPr>
            <p:grpSpPr bwMode="auto">
              <a:xfrm>
                <a:off x="1604481" y="615882"/>
                <a:ext cx="886681" cy="461665"/>
                <a:chOff x="1604481" y="615882"/>
                <a:chExt cx="886681" cy="461665"/>
              </a:xfrm>
            </p:grpSpPr>
            <p:sp>
              <p:nvSpPr>
                <p:cNvPr id="351245" name="TextBox 32">
                  <a:extLst>
                    <a:ext uri="{FF2B5EF4-FFF2-40B4-BE49-F238E27FC236}">
                      <a16:creationId xmlns:a16="http://schemas.microsoft.com/office/drawing/2014/main" id="{D5FA0C50-3EBA-E398-3982-D4C3BBB160E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EF287BD4-AE72-492B-8E15-3F908193A909}"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51246" name="TextBox 33">
                  <a:extLst>
                    <a:ext uri="{FF2B5EF4-FFF2-40B4-BE49-F238E27FC236}">
                      <a16:creationId xmlns:a16="http://schemas.microsoft.com/office/drawing/2014/main" id="{860F8C7C-6B3F-F650-ABFB-9D72EC13FFFA}"/>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51240" name="Group 27">
              <a:extLst>
                <a:ext uri="{FF2B5EF4-FFF2-40B4-BE49-F238E27FC236}">
                  <a16:creationId xmlns:a16="http://schemas.microsoft.com/office/drawing/2014/main" id="{B38142EC-5FF6-4C2D-626D-C76AAECEF7DA}"/>
                </a:ext>
              </a:extLst>
            </p:cNvPr>
            <p:cNvGrpSpPr>
              <a:grpSpLocks/>
            </p:cNvGrpSpPr>
            <p:nvPr/>
          </p:nvGrpSpPr>
          <p:grpSpPr bwMode="auto">
            <a:xfrm>
              <a:off x="200590" y="843937"/>
              <a:ext cx="1035539" cy="458298"/>
              <a:chOff x="224691" y="1351963"/>
              <a:chExt cx="1035539" cy="458298"/>
            </a:xfrm>
          </p:grpSpPr>
          <p:sp>
            <p:nvSpPr>
              <p:cNvPr id="351241" name="TextBox 28">
                <a:extLst>
                  <a:ext uri="{FF2B5EF4-FFF2-40B4-BE49-F238E27FC236}">
                    <a16:creationId xmlns:a16="http://schemas.microsoft.com/office/drawing/2014/main" id="{AE5CAE94-6401-F380-AB10-248784EA908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51242" name="TextBox 29">
                <a:extLst>
                  <a:ext uri="{FF2B5EF4-FFF2-40B4-BE49-F238E27FC236}">
                    <a16:creationId xmlns:a16="http://schemas.microsoft.com/office/drawing/2014/main" id="{2476C0D5-E3F1-0EFD-0042-5B1F882B54CE}"/>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51236" name="Titolo 4">
            <a:extLst>
              <a:ext uri="{FF2B5EF4-FFF2-40B4-BE49-F238E27FC236}">
                <a16:creationId xmlns:a16="http://schemas.microsoft.com/office/drawing/2014/main" id="{A758611A-80A6-F684-C522-80921D916B60}"/>
              </a:ext>
            </a:extLst>
          </p:cNvPr>
          <p:cNvSpPr>
            <a:spLocks noGrp="1"/>
          </p:cNvSpPr>
          <p:nvPr>
            <p:ph type="title"/>
          </p:nvPr>
        </p:nvSpPr>
        <p:spPr>
          <a:xfrm>
            <a:off x="576263" y="1192213"/>
            <a:ext cx="8229600" cy="696912"/>
          </a:xfrm>
        </p:spPr>
        <p:txBody>
          <a:bodyPr/>
          <a:lstStyle/>
          <a:p>
            <a:r>
              <a:rPr lang="it-IT" altLang="it-IT" sz="1800" b="1" u="sng" dirty="0">
                <a:solidFill>
                  <a:srgbClr val="FF0000"/>
                </a:solidFill>
                <a:latin typeface="Cambria" panose="02040503050406030204" pitchFamily="18" charset="0"/>
                <a:ea typeface="Cambria" panose="02040503050406030204" pitchFamily="18" charset="0"/>
              </a:rPr>
              <a:t>Procedure di revisione – Analisi comparativa di Stato Patrimoniale e Conto Economico – Ricavi – Procedure di revisione (ISA ITALIA n. 520) </a:t>
            </a:r>
            <a:endParaRPr lang="it-IT" altLang="it-IT" sz="1800" b="1" dirty="0">
              <a:solidFill>
                <a:srgbClr val="FF0000"/>
              </a:solidFill>
              <a:latin typeface="Cambria" panose="02040503050406030204" pitchFamily="18" charset="0"/>
              <a:ea typeface="Cambria" panose="02040503050406030204" pitchFamily="18" charset="0"/>
            </a:endParaRPr>
          </a:p>
        </p:txBody>
      </p:sp>
      <p:sp>
        <p:nvSpPr>
          <p:cNvPr id="164869" name="Titolo 4">
            <a:extLst>
              <a:ext uri="{FF2B5EF4-FFF2-40B4-BE49-F238E27FC236}">
                <a16:creationId xmlns:a16="http://schemas.microsoft.com/office/drawing/2014/main" id="{F0CC3FFF-BAED-85DE-1AFB-015B3997DDA5}"/>
              </a:ext>
            </a:extLst>
          </p:cNvPr>
          <p:cNvSpPr txBox="1">
            <a:spLocks/>
          </p:cNvSpPr>
          <p:nvPr/>
        </p:nvSpPr>
        <p:spPr bwMode="auto">
          <a:xfrm>
            <a:off x="490538" y="1909763"/>
            <a:ext cx="8161337" cy="4662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50000"/>
              </a:lnSpc>
              <a:defRPr/>
            </a:pPr>
            <a:r>
              <a:rPr lang="it-IT" sz="1700" dirty="0">
                <a:latin typeface="Cambria" panose="02040503050406030204" pitchFamily="18" charset="0"/>
                <a:ea typeface="Cambria" panose="02040503050406030204" pitchFamily="18" charset="0"/>
                <a:cs typeface="Calibri" panose="020F0502020204030204" pitchFamily="34" charset="0"/>
              </a:rPr>
              <a:t> Come si può evincere i ricavi di vendita aumentano rispetto all’esercizio precedente del 16% a fronte dei quali si incrementa maggiormente il costo del venduto del 26% determinando un’incidenza percentuale superiore di 2,5% (incidenza del costo del venduto dal 29,1% nel 2022 al 31,6% nel 2023) e determinando una contrazione del margine lordo realizzato di 3 punti percentuali assestandosi nel 2023 ad un’incidenza del 68% rispetto al 71%. </a:t>
            </a:r>
            <a:r>
              <a:rPr lang="it-IT" sz="1700" dirty="0">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rPr>
              <a:t>Il costo del venduto si incrementa anche a causa degli effetti della pandemia. </a:t>
            </a:r>
          </a:p>
          <a:p>
            <a:pPr algn="just">
              <a:lnSpc>
                <a:spcPct val="150000"/>
              </a:lnSpc>
              <a:defRPr/>
            </a:pPr>
            <a:r>
              <a:rPr lang="it-IT" sz="1700" dirty="0">
                <a:latin typeface="Cambria" panose="02040503050406030204" pitchFamily="18" charset="0"/>
                <a:ea typeface="Cambria" panose="02040503050406030204" pitchFamily="18" charset="0"/>
              </a:rPr>
              <a:t> Da colloquio con la Direzione emerge che il fatturato si è incrementato per effetto dell’acquisizione di un nuovo cliente in Sud America mentre l’incremento del costo del venduto nel 2023 è determinato da un aumento dei listini prezzi di acquisto della materia prima ed in particolare di un principio attivo che ha subito delle forti oscillazioni di prezzo ed ha arrecato alla Società delle inefficienze e dei maggiori costi per acquistare la materia prima.</a:t>
            </a:r>
            <a:endParaRPr lang="it-IT" sz="1700" dirty="0">
              <a:latin typeface="Cambria" panose="02040503050406030204" pitchFamily="18" charset="0"/>
              <a:ea typeface="Cambria" panose="02040503050406030204" pitchFamily="18" charset="0"/>
              <a:cs typeface="Calibri" panose="020F0502020204030204" pitchFamily="34" charset="0"/>
            </a:endParaRPr>
          </a:p>
        </p:txBody>
      </p:sp>
      <p:sp>
        <p:nvSpPr>
          <p:cNvPr id="351238" name="Rectangle 6">
            <a:extLst>
              <a:ext uri="{FF2B5EF4-FFF2-40B4-BE49-F238E27FC236}">
                <a16:creationId xmlns:a16="http://schemas.microsoft.com/office/drawing/2014/main" id="{010F0158-09C3-35B9-1E07-3821A541AAE0}"/>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5BC130D-DB56-1323-21FA-F4729877AC45}"/>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53283" name="Group 25">
            <a:extLst>
              <a:ext uri="{FF2B5EF4-FFF2-40B4-BE49-F238E27FC236}">
                <a16:creationId xmlns:a16="http://schemas.microsoft.com/office/drawing/2014/main" id="{C6F69A3A-1514-CD63-98B9-04A4727B36D3}"/>
              </a:ext>
            </a:extLst>
          </p:cNvPr>
          <p:cNvGrpSpPr>
            <a:grpSpLocks/>
          </p:cNvGrpSpPr>
          <p:nvPr/>
        </p:nvGrpSpPr>
        <p:grpSpPr bwMode="auto">
          <a:xfrm>
            <a:off x="92075" y="258763"/>
            <a:ext cx="1924050" cy="852487"/>
            <a:chOff x="200590" y="418099"/>
            <a:chExt cx="1035539" cy="899316"/>
          </a:xfrm>
        </p:grpSpPr>
        <p:grpSp>
          <p:nvGrpSpPr>
            <p:cNvPr id="353288" name="Group 26">
              <a:extLst>
                <a:ext uri="{FF2B5EF4-FFF2-40B4-BE49-F238E27FC236}">
                  <a16:creationId xmlns:a16="http://schemas.microsoft.com/office/drawing/2014/main" id="{7D4FD98D-8957-CB1E-3333-FF23B999C977}"/>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267D1A83-357F-198B-2EC4-EED245EFDED7}"/>
                  </a:ext>
                </a:extLst>
              </p:cNvPr>
              <p:cNvSpPr/>
              <p:nvPr/>
            </p:nvSpPr>
            <p:spPr>
              <a:xfrm>
                <a:off x="1587172" y="662774"/>
                <a:ext cx="895417" cy="3935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53293" name="Group 31">
                <a:extLst>
                  <a:ext uri="{FF2B5EF4-FFF2-40B4-BE49-F238E27FC236}">
                    <a16:creationId xmlns:a16="http://schemas.microsoft.com/office/drawing/2014/main" id="{C24354CB-5466-1EAA-AE25-84DC171C7F12}"/>
                  </a:ext>
                </a:extLst>
              </p:cNvPr>
              <p:cNvGrpSpPr>
                <a:grpSpLocks/>
              </p:cNvGrpSpPr>
              <p:nvPr/>
            </p:nvGrpSpPr>
            <p:grpSpPr bwMode="auto">
              <a:xfrm>
                <a:off x="1604481" y="615882"/>
                <a:ext cx="886681" cy="461665"/>
                <a:chOff x="1604481" y="615882"/>
                <a:chExt cx="886681" cy="461665"/>
              </a:xfrm>
            </p:grpSpPr>
            <p:sp>
              <p:nvSpPr>
                <p:cNvPr id="353294" name="TextBox 32">
                  <a:extLst>
                    <a:ext uri="{FF2B5EF4-FFF2-40B4-BE49-F238E27FC236}">
                      <a16:creationId xmlns:a16="http://schemas.microsoft.com/office/drawing/2014/main" id="{992ABAC8-1E22-1C2F-1F93-2B873CBFFA22}"/>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CC13081-4F72-474F-B36E-AD2538D94095}"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169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53295" name="TextBox 33">
                  <a:extLst>
                    <a:ext uri="{FF2B5EF4-FFF2-40B4-BE49-F238E27FC236}">
                      <a16:creationId xmlns:a16="http://schemas.microsoft.com/office/drawing/2014/main" id="{F77EC483-3CAB-BBCC-5229-6EFB17DC7774}"/>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53289" name="Group 27">
              <a:extLst>
                <a:ext uri="{FF2B5EF4-FFF2-40B4-BE49-F238E27FC236}">
                  <a16:creationId xmlns:a16="http://schemas.microsoft.com/office/drawing/2014/main" id="{B903B4F3-6DBF-602A-5836-B5C4C22BB0D6}"/>
                </a:ext>
              </a:extLst>
            </p:cNvPr>
            <p:cNvGrpSpPr>
              <a:grpSpLocks/>
            </p:cNvGrpSpPr>
            <p:nvPr/>
          </p:nvGrpSpPr>
          <p:grpSpPr bwMode="auto">
            <a:xfrm>
              <a:off x="200590" y="843937"/>
              <a:ext cx="1035539" cy="473478"/>
              <a:chOff x="224691" y="1351963"/>
              <a:chExt cx="1035539" cy="473478"/>
            </a:xfrm>
          </p:grpSpPr>
          <p:sp>
            <p:nvSpPr>
              <p:cNvPr id="353290" name="TextBox 28">
                <a:extLst>
                  <a:ext uri="{FF2B5EF4-FFF2-40B4-BE49-F238E27FC236}">
                    <a16:creationId xmlns:a16="http://schemas.microsoft.com/office/drawing/2014/main" id="{F5C86D55-DCF0-8AEE-07E5-BBF533920C23}"/>
                  </a:ext>
                </a:extLst>
              </p:cNvPr>
              <p:cNvSpPr txBox="1">
                <a:spLocks noChangeArrowheads="1"/>
              </p:cNvSpPr>
              <p:nvPr/>
            </p:nvSpPr>
            <p:spPr bwMode="auto">
              <a:xfrm>
                <a:off x="224691" y="1351963"/>
                <a:ext cx="1035539" cy="27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53291" name="TextBox 29">
                <a:extLst>
                  <a:ext uri="{FF2B5EF4-FFF2-40B4-BE49-F238E27FC236}">
                    <a16:creationId xmlns:a16="http://schemas.microsoft.com/office/drawing/2014/main" id="{B44EE568-961F-2F4B-4209-4B13AC8776FC}"/>
                  </a:ext>
                </a:extLst>
              </p:cNvPr>
              <p:cNvSpPr txBox="1">
                <a:spLocks noChangeArrowheads="1"/>
              </p:cNvSpPr>
              <p:nvPr/>
            </p:nvSpPr>
            <p:spPr bwMode="auto">
              <a:xfrm>
                <a:off x="224691" y="1533262"/>
                <a:ext cx="1035539" cy="29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53284" name="Titolo 4">
            <a:extLst>
              <a:ext uri="{FF2B5EF4-FFF2-40B4-BE49-F238E27FC236}">
                <a16:creationId xmlns:a16="http://schemas.microsoft.com/office/drawing/2014/main" id="{167F6595-74A5-2915-DA98-F2B6CF2809B0}"/>
              </a:ext>
            </a:extLst>
          </p:cNvPr>
          <p:cNvSpPr>
            <a:spLocks noGrp="1"/>
          </p:cNvSpPr>
          <p:nvPr>
            <p:ph type="title"/>
          </p:nvPr>
        </p:nvSpPr>
        <p:spPr>
          <a:xfrm>
            <a:off x="509588" y="1212850"/>
            <a:ext cx="8766174" cy="696913"/>
          </a:xfrm>
        </p:spPr>
        <p:txBody>
          <a:bodyPr/>
          <a:lstStyle/>
          <a:p>
            <a:r>
              <a:rPr lang="it-IT" altLang="it-IT" sz="2000" b="1" u="sng" dirty="0">
                <a:solidFill>
                  <a:srgbClr val="FF0000"/>
                </a:solidFill>
                <a:latin typeface="Cambria" panose="02040503050406030204" pitchFamily="18" charset="0"/>
                <a:ea typeface="Cambria" panose="02040503050406030204" pitchFamily="18" charset="0"/>
              </a:rPr>
              <a:t>Procedure di revisione – Analisi comparativa di Stato Patrimoniale e Conto Economico – Ricavi – Procedure di revisione (ISA ITALIA n. 520) </a:t>
            </a:r>
            <a:endParaRPr lang="it-IT" altLang="it-IT" sz="2000" b="1" dirty="0">
              <a:solidFill>
                <a:srgbClr val="FF0000"/>
              </a:solidFill>
              <a:latin typeface="Cambria" panose="02040503050406030204" pitchFamily="18" charset="0"/>
              <a:ea typeface="Cambria" panose="02040503050406030204" pitchFamily="18" charset="0"/>
            </a:endParaRPr>
          </a:p>
        </p:txBody>
      </p:sp>
      <p:sp>
        <p:nvSpPr>
          <p:cNvPr id="164869" name="Titolo 4">
            <a:extLst>
              <a:ext uri="{FF2B5EF4-FFF2-40B4-BE49-F238E27FC236}">
                <a16:creationId xmlns:a16="http://schemas.microsoft.com/office/drawing/2014/main" id="{373C95B9-E78B-317F-715C-7EFF747DB2A3}"/>
              </a:ext>
            </a:extLst>
          </p:cNvPr>
          <p:cNvSpPr txBox="1">
            <a:spLocks/>
          </p:cNvSpPr>
          <p:nvPr/>
        </p:nvSpPr>
        <p:spPr bwMode="auto">
          <a:xfrm>
            <a:off x="241300" y="1836738"/>
            <a:ext cx="8766175" cy="211613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85750" indent="-285750" algn="just">
              <a:lnSpc>
                <a:spcPct val="150000"/>
              </a:lnSpc>
              <a:tabLst>
                <a:tab pos="6120130" algn="l"/>
              </a:tabLst>
              <a:defRPr/>
            </a:pPr>
            <a:r>
              <a:rPr lang="it-IT" sz="1800" dirty="0">
                <a:latin typeface="Cambria" panose="02040503050406030204" pitchFamily="18" charset="0"/>
                <a:ea typeface="Cambria" panose="02040503050406030204" pitchFamily="18" charset="0"/>
              </a:rPr>
              <a:t>Inoltre il Revisore ha effettuato l’analisi dei flussi dei crediti verso clienti al fine di </a:t>
            </a:r>
            <a:r>
              <a:rPr lang="it-IT" sz="1800" b="1" dirty="0">
                <a:latin typeface="Cambria" panose="02040503050406030204" pitchFamily="18" charset="0"/>
                <a:ea typeface="Cambria" panose="02040503050406030204" pitchFamily="18" charset="0"/>
              </a:rPr>
              <a:t>correlare l’andamento dei crediti con quello dei ricavi di vendita</a:t>
            </a:r>
            <a:r>
              <a:rPr lang="it-IT" sz="1800" dirty="0">
                <a:latin typeface="Cambria" panose="02040503050406030204" pitchFamily="18" charset="0"/>
                <a:ea typeface="Cambria" panose="02040503050406030204" pitchFamily="18" charset="0"/>
              </a:rPr>
              <a:t> e poter discutere con la Direzione eventuali anomalie riscontrate. </a:t>
            </a:r>
          </a:p>
          <a:p>
            <a:pPr indent="180340" algn="just">
              <a:lnSpc>
                <a:spcPct val="150000"/>
              </a:lnSpc>
              <a:tabLst>
                <a:tab pos="6120130" algn="l"/>
              </a:tabLst>
              <a:defRPr/>
            </a:pPr>
            <a:r>
              <a:rPr lang="it-IT" sz="1800" dirty="0">
                <a:latin typeface="Cambria" panose="02040503050406030204" pitchFamily="18" charset="0"/>
                <a:ea typeface="Cambria" panose="02040503050406030204" pitchFamily="18" charset="0"/>
              </a:rPr>
              <a:t>Si allega </a:t>
            </a:r>
            <a:r>
              <a:rPr lang="it-IT" sz="1800" b="1" dirty="0">
                <a:latin typeface="Cambria" panose="02040503050406030204" pitchFamily="18" charset="0"/>
                <a:ea typeface="Cambria" panose="02040503050406030204" pitchFamily="18" charset="0"/>
              </a:rPr>
              <a:t>l’analisi delle variazioni dei crediti verso clienti del 2023 e del 2022 e il calcolo della dilazione dei giorni di incasso dei crediti</a:t>
            </a:r>
            <a:r>
              <a:rPr lang="it-IT" sz="1800" dirty="0">
                <a:latin typeface="Cambria" panose="02040503050406030204" pitchFamily="18" charset="0"/>
                <a:ea typeface="Cambria" panose="02040503050406030204" pitchFamily="18" charset="0"/>
              </a:rPr>
              <a:t>: </a:t>
            </a:r>
            <a:endParaRPr lang="it-IT" sz="1800" b="1" u="sng" dirty="0">
              <a:solidFill>
                <a:srgbClr val="FF0000"/>
              </a:solidFill>
              <a:latin typeface="Cambria" panose="02040503050406030204" pitchFamily="18" charset="0"/>
              <a:ea typeface="Cambria" panose="02040503050406030204" pitchFamily="18" charset="0"/>
            </a:endParaRPr>
          </a:p>
        </p:txBody>
      </p:sp>
      <p:sp>
        <p:nvSpPr>
          <p:cNvPr id="353286" name="Rectangle 6">
            <a:extLst>
              <a:ext uri="{FF2B5EF4-FFF2-40B4-BE49-F238E27FC236}">
                <a16:creationId xmlns:a16="http://schemas.microsoft.com/office/drawing/2014/main" id="{41DF37A2-B5A3-96DB-D65F-AA059B09353D}"/>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pic>
        <p:nvPicPr>
          <p:cNvPr id="3" name="Immagine 2">
            <a:extLst>
              <a:ext uri="{FF2B5EF4-FFF2-40B4-BE49-F238E27FC236}">
                <a16:creationId xmlns:a16="http://schemas.microsoft.com/office/drawing/2014/main" id="{346C8E55-4389-E14C-ABFC-54395987F93E}"/>
              </a:ext>
            </a:extLst>
          </p:cNvPr>
          <p:cNvPicPr>
            <a:picLocks noChangeAspect="1"/>
          </p:cNvPicPr>
          <p:nvPr/>
        </p:nvPicPr>
        <p:blipFill>
          <a:blip r:embed="rId4"/>
          <a:stretch>
            <a:fillRect/>
          </a:stretch>
        </p:blipFill>
        <p:spPr>
          <a:xfrm>
            <a:off x="1120140" y="4143058"/>
            <a:ext cx="6903720" cy="28041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4B8ACFF-1C50-B1A0-183C-E9CE00E205E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9459" name="Group 25">
            <a:extLst>
              <a:ext uri="{FF2B5EF4-FFF2-40B4-BE49-F238E27FC236}">
                <a16:creationId xmlns:a16="http://schemas.microsoft.com/office/drawing/2014/main" id="{73622403-CC5E-2E7B-7903-FBEF4342498F}"/>
              </a:ext>
            </a:extLst>
          </p:cNvPr>
          <p:cNvGrpSpPr>
            <a:grpSpLocks/>
          </p:cNvGrpSpPr>
          <p:nvPr/>
        </p:nvGrpSpPr>
        <p:grpSpPr bwMode="auto">
          <a:xfrm>
            <a:off x="92075" y="212725"/>
            <a:ext cx="1036638" cy="884238"/>
            <a:chOff x="200590" y="418099"/>
            <a:chExt cx="1035539" cy="884136"/>
          </a:xfrm>
        </p:grpSpPr>
        <p:grpSp>
          <p:nvGrpSpPr>
            <p:cNvPr id="19462" name="Group 26">
              <a:extLst>
                <a:ext uri="{FF2B5EF4-FFF2-40B4-BE49-F238E27FC236}">
                  <a16:creationId xmlns:a16="http://schemas.microsoft.com/office/drawing/2014/main" id="{A59E97A1-34F9-81EA-A4D5-12752792D98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659D943-CF87-A4D0-991D-9408A745FA9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9467" name="Group 31">
                <a:extLst>
                  <a:ext uri="{FF2B5EF4-FFF2-40B4-BE49-F238E27FC236}">
                    <a16:creationId xmlns:a16="http://schemas.microsoft.com/office/drawing/2014/main" id="{CB59AC3A-3DC8-7EC0-B763-AA8A21E7E6CE}"/>
                  </a:ext>
                </a:extLst>
              </p:cNvPr>
              <p:cNvGrpSpPr>
                <a:grpSpLocks/>
              </p:cNvGrpSpPr>
              <p:nvPr/>
            </p:nvGrpSpPr>
            <p:grpSpPr bwMode="auto">
              <a:xfrm>
                <a:off x="1604481" y="615882"/>
                <a:ext cx="886681" cy="461665"/>
                <a:chOff x="1604481" y="615882"/>
                <a:chExt cx="886681" cy="461665"/>
              </a:xfrm>
            </p:grpSpPr>
            <p:sp>
              <p:nvSpPr>
                <p:cNvPr id="19468" name="TextBox 32">
                  <a:extLst>
                    <a:ext uri="{FF2B5EF4-FFF2-40B4-BE49-F238E27FC236}">
                      <a16:creationId xmlns:a16="http://schemas.microsoft.com/office/drawing/2014/main" id="{FF9090E1-000F-2EF6-4B7C-BCE6C4AF471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7D3A1DA-ED75-4340-A27C-39398F1BB53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9469" name="TextBox 33">
                  <a:extLst>
                    <a:ext uri="{FF2B5EF4-FFF2-40B4-BE49-F238E27FC236}">
                      <a16:creationId xmlns:a16="http://schemas.microsoft.com/office/drawing/2014/main" id="{EA607E7B-5637-F616-D5AF-5BB5A498B71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9463" name="Group 27">
              <a:extLst>
                <a:ext uri="{FF2B5EF4-FFF2-40B4-BE49-F238E27FC236}">
                  <a16:creationId xmlns:a16="http://schemas.microsoft.com/office/drawing/2014/main" id="{70C02331-CCF5-D71F-5CEE-9A14C305E13F}"/>
                </a:ext>
              </a:extLst>
            </p:cNvPr>
            <p:cNvGrpSpPr>
              <a:grpSpLocks/>
            </p:cNvGrpSpPr>
            <p:nvPr/>
          </p:nvGrpSpPr>
          <p:grpSpPr bwMode="auto">
            <a:xfrm>
              <a:off x="200590" y="843937"/>
              <a:ext cx="1035539" cy="458298"/>
              <a:chOff x="224691" y="1351963"/>
              <a:chExt cx="1035539" cy="458298"/>
            </a:xfrm>
          </p:grpSpPr>
          <p:sp>
            <p:nvSpPr>
              <p:cNvPr id="19464" name="TextBox 28">
                <a:extLst>
                  <a:ext uri="{FF2B5EF4-FFF2-40B4-BE49-F238E27FC236}">
                    <a16:creationId xmlns:a16="http://schemas.microsoft.com/office/drawing/2014/main" id="{9C05DB70-74FF-746C-8A9F-1C7630A9E74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9465" name="TextBox 29">
                <a:extLst>
                  <a:ext uri="{FF2B5EF4-FFF2-40B4-BE49-F238E27FC236}">
                    <a16:creationId xmlns:a16="http://schemas.microsoft.com/office/drawing/2014/main" id="{E5DDF7CA-F7BC-0FC8-737B-FDBA2A98FCB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9460" name="Titolo 1">
            <a:extLst>
              <a:ext uri="{FF2B5EF4-FFF2-40B4-BE49-F238E27FC236}">
                <a16:creationId xmlns:a16="http://schemas.microsoft.com/office/drawing/2014/main" id="{6B64C564-C38E-8868-7F64-62F3D96E51A6}"/>
              </a:ext>
            </a:extLst>
          </p:cNvPr>
          <p:cNvSpPr>
            <a:spLocks noGrp="1"/>
          </p:cNvSpPr>
          <p:nvPr>
            <p:ph type="title"/>
          </p:nvPr>
        </p:nvSpPr>
        <p:spPr>
          <a:xfrm>
            <a:off x="457200" y="1462088"/>
            <a:ext cx="8137525" cy="5183187"/>
          </a:xfrm>
        </p:spPr>
        <p:txBody>
          <a:bodyPr/>
          <a:lstStyle/>
          <a:p>
            <a:pPr marR="862965" algn="l">
              <a:lnSpc>
                <a:spcPct val="150000"/>
              </a:lnSpc>
              <a:spcAft>
                <a:spcPts val="0"/>
              </a:spcAft>
            </a:pPr>
            <a:br>
              <a:rPr lang="it-IT" altLang="it-IT" sz="1400" dirty="0"/>
            </a:br>
            <a:r>
              <a:rPr lang="it-IT" altLang="it-IT" sz="1400" dirty="0"/>
              <a:t>l</a:t>
            </a: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r>
              <a:rPr lang="it-IT" sz="1800" dirty="0">
                <a:effectLst/>
                <a:latin typeface="Cambria" panose="02040503050406030204" pitchFamily="18" charset="0"/>
                <a:ea typeface="Cambria" panose="02040503050406030204" pitchFamily="18" charset="0"/>
                <a:cs typeface="Cambria" panose="02040503050406030204" pitchFamily="18" charset="0"/>
              </a:rPr>
              <a:t>Il revisore, quindi, alla conclusione dell’interim, deve programmare le verifiche documentali di </a:t>
            </a:r>
            <a:r>
              <a:rPr lang="it-IT" sz="1800" dirty="0" err="1">
                <a:effectLst/>
                <a:latin typeface="Cambria" panose="02040503050406030204" pitchFamily="18" charset="0"/>
                <a:ea typeface="Cambria" panose="02040503050406030204" pitchFamily="18" charset="0"/>
                <a:cs typeface="Cambria" panose="02040503050406030204" pitchFamily="18" charset="0"/>
              </a:rPr>
              <a:t>final</a:t>
            </a:r>
            <a:r>
              <a:rPr lang="it-IT" sz="1800" dirty="0">
                <a:effectLst/>
                <a:latin typeface="Cambria" panose="02040503050406030204" pitchFamily="18" charset="0"/>
                <a:ea typeface="Cambria" panose="02040503050406030204" pitchFamily="18" charset="0"/>
                <a:cs typeface="Cambria" panose="02040503050406030204" pitchFamily="18" charset="0"/>
              </a:rPr>
              <a:t>, redigendo il programma di lavoro sulla base delle indicazioni contenute nei principi di revisione e tenuto conto di:</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 giudizio espresso sul grado di affidabilità del sistema di controllo interno (SCI) dell’azienda;</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 soglia di significatività individuata;</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 dimensione del campione ritenuto statisticamente significativo.</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 </a:t>
            </a:r>
            <a:br>
              <a:rPr lang="it-IT" sz="1800" dirty="0">
                <a:effectLst/>
                <a:latin typeface="Cambria" panose="02040503050406030204" pitchFamily="18" charset="0"/>
                <a:ea typeface="Cambria" panose="02040503050406030204" pitchFamily="18" charset="0"/>
                <a:cs typeface="Cambria" panose="02040503050406030204" pitchFamily="18" charset="0"/>
              </a:rPr>
            </a:br>
            <a:r>
              <a:rPr lang="it-IT" sz="1800" dirty="0">
                <a:effectLst/>
                <a:latin typeface="Cambria" panose="02040503050406030204" pitchFamily="18" charset="0"/>
                <a:ea typeface="Cambria" panose="02040503050406030204" pitchFamily="18" charset="0"/>
                <a:cs typeface="Cambria" panose="02040503050406030204" pitchFamily="18" charset="0"/>
              </a:rPr>
              <a:t>Di seguito un esempio di file di </a:t>
            </a:r>
            <a:r>
              <a:rPr lang="it-IT" sz="1800" dirty="0" err="1">
                <a:effectLst/>
                <a:latin typeface="Cambria" panose="02040503050406030204" pitchFamily="18" charset="0"/>
                <a:ea typeface="Cambria" panose="02040503050406030204" pitchFamily="18" charset="0"/>
                <a:cs typeface="Cambria" panose="02040503050406030204" pitchFamily="18" charset="0"/>
              </a:rPr>
              <a:t>final</a:t>
            </a:r>
            <a:r>
              <a:rPr lang="it-IT" sz="1800" dirty="0">
                <a:effectLst/>
                <a:latin typeface="Cambria" panose="02040503050406030204" pitchFamily="18" charset="0"/>
                <a:ea typeface="Cambria" panose="02040503050406030204" pitchFamily="18" charset="0"/>
                <a:cs typeface="Cambria" panose="02040503050406030204" pitchFamily="18" charset="0"/>
              </a:rPr>
              <a:t>.</a:t>
            </a:r>
            <a:br>
              <a:rPr lang="it-IT" sz="1800" dirty="0">
                <a:effectLst/>
                <a:latin typeface="Cambria" panose="02040503050406030204" pitchFamily="18" charset="0"/>
                <a:ea typeface="Cambria" panose="02040503050406030204" pitchFamily="18" charset="0"/>
                <a:cs typeface="Cambria" panose="02040503050406030204" pitchFamily="18" charset="0"/>
              </a:rPr>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endParaRPr lang="it-IT" altLang="it-IT" sz="3200" dirty="0"/>
          </a:p>
        </p:txBody>
      </p:sp>
      <p:sp>
        <p:nvSpPr>
          <p:cNvPr id="14" name="Titolo 1">
            <a:extLst>
              <a:ext uri="{FF2B5EF4-FFF2-40B4-BE49-F238E27FC236}">
                <a16:creationId xmlns:a16="http://schemas.microsoft.com/office/drawing/2014/main" id="{6E29ED5F-9BB4-910B-948E-0E1B74E25D7D}"/>
              </a:ext>
            </a:extLst>
          </p:cNvPr>
          <p:cNvSpPr txBox="1">
            <a:spLocks/>
          </p:cNvSpPr>
          <p:nvPr/>
        </p:nvSpPr>
        <p:spPr bwMode="auto">
          <a:xfrm>
            <a:off x="457200" y="946150"/>
            <a:ext cx="8229600" cy="4699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altLang="it-IT" sz="2000" b="1" dirty="0">
                <a:solidFill>
                  <a:srgbClr val="FF0000"/>
                </a:solidFill>
                <a:latin typeface="Cambria" panose="02040503050406030204" pitchFamily="18" charset="0"/>
                <a:ea typeface="Cambria" panose="02040503050406030204" pitchFamily="18" charset="0"/>
              </a:rPr>
              <a:t>Intervento di audit durante la fase di </a:t>
            </a:r>
            <a:r>
              <a:rPr lang="it-IT" altLang="it-IT" sz="2000" b="1" dirty="0" err="1">
                <a:solidFill>
                  <a:srgbClr val="FF0000"/>
                </a:solidFill>
                <a:latin typeface="Cambria" panose="02040503050406030204" pitchFamily="18" charset="0"/>
                <a:ea typeface="Cambria" panose="02040503050406030204" pitchFamily="18" charset="0"/>
              </a:rPr>
              <a:t>final</a:t>
            </a:r>
            <a:br>
              <a:rPr lang="it-IT" altLang="it-IT" sz="3600" b="1" dirty="0">
                <a:solidFill>
                  <a:srgbClr val="FF0000"/>
                </a:solidFill>
              </a:rPr>
            </a:br>
            <a:endParaRPr lang="it-IT" altLang="it-IT" sz="3600" cap="small" dirty="0">
              <a:solidFill>
                <a:srgbClr val="FF0000"/>
              </a:solidFill>
            </a:endParaRPr>
          </a:p>
        </p:txBody>
      </p:sp>
    </p:spTree>
    <p:extLst>
      <p:ext uri="{BB962C8B-B14F-4D97-AF65-F5344CB8AC3E}">
        <p14:creationId xmlns:p14="http://schemas.microsoft.com/office/powerpoint/2010/main" val="4028451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308849A-45D8-0B13-6B62-3EF85D438B3C}"/>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55331" name="Group 25">
            <a:extLst>
              <a:ext uri="{FF2B5EF4-FFF2-40B4-BE49-F238E27FC236}">
                <a16:creationId xmlns:a16="http://schemas.microsoft.com/office/drawing/2014/main" id="{81D9EA4E-AE37-9074-6ADE-4342DCA92687}"/>
              </a:ext>
            </a:extLst>
          </p:cNvPr>
          <p:cNvGrpSpPr>
            <a:grpSpLocks/>
          </p:cNvGrpSpPr>
          <p:nvPr/>
        </p:nvGrpSpPr>
        <p:grpSpPr bwMode="auto">
          <a:xfrm>
            <a:off x="92075" y="441325"/>
            <a:ext cx="1373188" cy="866775"/>
            <a:chOff x="200590" y="418099"/>
            <a:chExt cx="1035539" cy="892295"/>
          </a:xfrm>
        </p:grpSpPr>
        <p:grpSp>
          <p:nvGrpSpPr>
            <p:cNvPr id="355336" name="Group 26">
              <a:extLst>
                <a:ext uri="{FF2B5EF4-FFF2-40B4-BE49-F238E27FC236}">
                  <a16:creationId xmlns:a16="http://schemas.microsoft.com/office/drawing/2014/main" id="{CFC705C1-19EE-27F9-4771-E16D8D253BE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DC0A24B-8CA0-51ED-7667-34163E98B1F1}"/>
                  </a:ext>
                </a:extLst>
              </p:cNvPr>
              <p:cNvSpPr/>
              <p:nvPr/>
            </p:nvSpPr>
            <p:spPr>
              <a:xfrm>
                <a:off x="1588056" y="663275"/>
                <a:ext cx="894275" cy="392218"/>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55341" name="Group 31">
                <a:extLst>
                  <a:ext uri="{FF2B5EF4-FFF2-40B4-BE49-F238E27FC236}">
                    <a16:creationId xmlns:a16="http://schemas.microsoft.com/office/drawing/2014/main" id="{6235B473-3B6D-FE79-B3CB-FF93AC8BD914}"/>
                  </a:ext>
                </a:extLst>
              </p:cNvPr>
              <p:cNvGrpSpPr>
                <a:grpSpLocks/>
              </p:cNvGrpSpPr>
              <p:nvPr/>
            </p:nvGrpSpPr>
            <p:grpSpPr bwMode="auto">
              <a:xfrm>
                <a:off x="1604481" y="615882"/>
                <a:ext cx="886681" cy="461665"/>
                <a:chOff x="1604481" y="615882"/>
                <a:chExt cx="886681" cy="461665"/>
              </a:xfrm>
            </p:grpSpPr>
            <p:sp>
              <p:nvSpPr>
                <p:cNvPr id="355342" name="TextBox 32">
                  <a:extLst>
                    <a:ext uri="{FF2B5EF4-FFF2-40B4-BE49-F238E27FC236}">
                      <a16:creationId xmlns:a16="http://schemas.microsoft.com/office/drawing/2014/main" id="{FB11B8DC-98C0-B932-D414-D98D420980A5}"/>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EF5961C-E7ED-40B0-B810-F189BB5C7E0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170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55343" name="TextBox 33">
                  <a:extLst>
                    <a:ext uri="{FF2B5EF4-FFF2-40B4-BE49-F238E27FC236}">
                      <a16:creationId xmlns:a16="http://schemas.microsoft.com/office/drawing/2014/main" id="{6BBD2EF1-259F-4950-2CAE-A77B5B361B26}"/>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55337" name="Group 27">
              <a:extLst>
                <a:ext uri="{FF2B5EF4-FFF2-40B4-BE49-F238E27FC236}">
                  <a16:creationId xmlns:a16="http://schemas.microsoft.com/office/drawing/2014/main" id="{0026E16B-C95E-8CEC-372A-5038D65C52B4}"/>
                </a:ext>
              </a:extLst>
            </p:cNvPr>
            <p:cNvGrpSpPr>
              <a:grpSpLocks/>
            </p:cNvGrpSpPr>
            <p:nvPr/>
          </p:nvGrpSpPr>
          <p:grpSpPr bwMode="auto">
            <a:xfrm>
              <a:off x="200590" y="843937"/>
              <a:ext cx="1035539" cy="466457"/>
              <a:chOff x="224691" y="1351963"/>
              <a:chExt cx="1035539" cy="466457"/>
            </a:xfrm>
          </p:grpSpPr>
          <p:sp>
            <p:nvSpPr>
              <p:cNvPr id="355338" name="TextBox 28">
                <a:extLst>
                  <a:ext uri="{FF2B5EF4-FFF2-40B4-BE49-F238E27FC236}">
                    <a16:creationId xmlns:a16="http://schemas.microsoft.com/office/drawing/2014/main" id="{B208DB4F-CD96-A363-E05E-809CA324A1C4}"/>
                  </a:ext>
                </a:extLst>
              </p:cNvPr>
              <p:cNvSpPr txBox="1">
                <a:spLocks noChangeArrowheads="1"/>
              </p:cNvSpPr>
              <p:nvPr/>
            </p:nvSpPr>
            <p:spPr bwMode="auto">
              <a:xfrm>
                <a:off x="224691" y="1351963"/>
                <a:ext cx="1035539" cy="26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55339" name="TextBox 29">
                <a:extLst>
                  <a:ext uri="{FF2B5EF4-FFF2-40B4-BE49-F238E27FC236}">
                    <a16:creationId xmlns:a16="http://schemas.microsoft.com/office/drawing/2014/main" id="{78A03C2B-FE99-3557-CDF2-141D55A334FD}"/>
                  </a:ext>
                </a:extLst>
              </p:cNvPr>
              <p:cNvSpPr txBox="1">
                <a:spLocks noChangeArrowheads="1"/>
              </p:cNvSpPr>
              <p:nvPr/>
            </p:nvSpPr>
            <p:spPr bwMode="auto">
              <a:xfrm>
                <a:off x="224691" y="1533262"/>
                <a:ext cx="1035539" cy="28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55332" name="Titolo 4">
            <a:extLst>
              <a:ext uri="{FF2B5EF4-FFF2-40B4-BE49-F238E27FC236}">
                <a16:creationId xmlns:a16="http://schemas.microsoft.com/office/drawing/2014/main" id="{B44D562C-2535-920F-7A27-06B7E172ECDA}"/>
              </a:ext>
            </a:extLst>
          </p:cNvPr>
          <p:cNvSpPr>
            <a:spLocks noGrp="1"/>
          </p:cNvSpPr>
          <p:nvPr>
            <p:ph type="title"/>
          </p:nvPr>
        </p:nvSpPr>
        <p:spPr>
          <a:xfrm>
            <a:off x="509587" y="1300163"/>
            <a:ext cx="8395873" cy="696912"/>
          </a:xfrm>
        </p:spPr>
        <p:txBody>
          <a:bodyPr/>
          <a:lstStyle/>
          <a:p>
            <a:r>
              <a:rPr lang="it-IT" altLang="it-IT" sz="2000" b="1" u="sng" dirty="0">
                <a:solidFill>
                  <a:srgbClr val="FF0000"/>
                </a:solidFill>
                <a:latin typeface="Cambria" panose="02040503050406030204" pitchFamily="18" charset="0"/>
                <a:ea typeface="Cambria" panose="02040503050406030204" pitchFamily="18" charset="0"/>
              </a:rPr>
              <a:t>Procedure di revisione – Analisi comparativa di Stato Patrimoniale e Conto Economico – Ricavi – Procedure di revisione (ISA ITALIA n. 520) </a:t>
            </a:r>
            <a:endParaRPr lang="it-IT" altLang="it-IT" sz="2000" b="1" dirty="0">
              <a:solidFill>
                <a:srgbClr val="FF0000"/>
              </a:solidFill>
              <a:latin typeface="Cambria" panose="02040503050406030204" pitchFamily="18" charset="0"/>
              <a:ea typeface="Cambria" panose="02040503050406030204" pitchFamily="18" charset="0"/>
            </a:endParaRPr>
          </a:p>
        </p:txBody>
      </p:sp>
      <p:sp>
        <p:nvSpPr>
          <p:cNvPr id="164869" name="Titolo 4">
            <a:extLst>
              <a:ext uri="{FF2B5EF4-FFF2-40B4-BE49-F238E27FC236}">
                <a16:creationId xmlns:a16="http://schemas.microsoft.com/office/drawing/2014/main" id="{A96D7CC8-1542-30C4-1105-9082DCA85BAF}"/>
              </a:ext>
            </a:extLst>
          </p:cNvPr>
          <p:cNvSpPr txBox="1">
            <a:spLocks/>
          </p:cNvSpPr>
          <p:nvPr/>
        </p:nvSpPr>
        <p:spPr bwMode="auto">
          <a:xfrm>
            <a:off x="620713" y="1892300"/>
            <a:ext cx="7902575" cy="2506663"/>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85750" indent="-285750" algn="just">
              <a:lnSpc>
                <a:spcPct val="200000"/>
              </a:lnSpc>
              <a:tabLst>
                <a:tab pos="6120130" algn="l"/>
              </a:tabLst>
              <a:defRPr/>
            </a:pPr>
            <a:r>
              <a:rPr lang="it-IT" sz="1800" dirty="0">
                <a:latin typeface="Cambria" panose="02040503050406030204" pitchFamily="18" charset="0"/>
                <a:ea typeface="Cambria" panose="02040503050406030204" pitchFamily="18" charset="0"/>
              </a:rPr>
              <a:t>Si veda l’analisi della dilazione dei crediti commerciali nei 2 anni messi a confronto:</a:t>
            </a:r>
            <a:endParaRPr lang="it-IT" sz="1800" b="1" dirty="0">
              <a:solidFill>
                <a:srgbClr val="FF0000"/>
              </a:solidFill>
              <a:highlight>
                <a:srgbClr val="FFFF00"/>
              </a:highlight>
              <a:latin typeface="Cambria" panose="02040503050406030204" pitchFamily="18" charset="0"/>
              <a:ea typeface="Cambria" panose="02040503050406030204" pitchFamily="18" charset="0"/>
            </a:endParaRPr>
          </a:p>
        </p:txBody>
      </p:sp>
      <p:sp>
        <p:nvSpPr>
          <p:cNvPr id="355334" name="Rectangle 6">
            <a:extLst>
              <a:ext uri="{FF2B5EF4-FFF2-40B4-BE49-F238E27FC236}">
                <a16:creationId xmlns:a16="http://schemas.microsoft.com/office/drawing/2014/main" id="{28B776B1-CC87-F837-AAB1-7BD85B74DEA6}"/>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pic>
        <p:nvPicPr>
          <p:cNvPr id="6" name="Immagine 5">
            <a:extLst>
              <a:ext uri="{FF2B5EF4-FFF2-40B4-BE49-F238E27FC236}">
                <a16:creationId xmlns:a16="http://schemas.microsoft.com/office/drawing/2014/main" id="{2DB4F8C7-DF75-B006-C465-68B04F76322B}"/>
              </a:ext>
            </a:extLst>
          </p:cNvPr>
          <p:cNvPicPr>
            <a:picLocks noChangeAspect="1"/>
          </p:cNvPicPr>
          <p:nvPr/>
        </p:nvPicPr>
        <p:blipFill>
          <a:blip r:embed="rId4"/>
          <a:stretch>
            <a:fillRect/>
          </a:stretch>
        </p:blipFill>
        <p:spPr>
          <a:xfrm>
            <a:off x="685800" y="4069080"/>
            <a:ext cx="7772400" cy="184404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11C54E0-0108-C630-78A7-B8F93B7C6E34}"/>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57379" name="Group 25">
            <a:extLst>
              <a:ext uri="{FF2B5EF4-FFF2-40B4-BE49-F238E27FC236}">
                <a16:creationId xmlns:a16="http://schemas.microsoft.com/office/drawing/2014/main" id="{6247F7EC-2DDF-F13F-195C-023F1E2EB7EA}"/>
              </a:ext>
            </a:extLst>
          </p:cNvPr>
          <p:cNvGrpSpPr>
            <a:grpSpLocks/>
          </p:cNvGrpSpPr>
          <p:nvPr/>
        </p:nvGrpSpPr>
        <p:grpSpPr bwMode="auto">
          <a:xfrm>
            <a:off x="92075" y="484188"/>
            <a:ext cx="1471613" cy="819150"/>
            <a:chOff x="200590" y="418099"/>
            <a:chExt cx="1035539" cy="916918"/>
          </a:xfrm>
        </p:grpSpPr>
        <p:grpSp>
          <p:nvGrpSpPr>
            <p:cNvPr id="357383" name="Group 26">
              <a:extLst>
                <a:ext uri="{FF2B5EF4-FFF2-40B4-BE49-F238E27FC236}">
                  <a16:creationId xmlns:a16="http://schemas.microsoft.com/office/drawing/2014/main" id="{BDABA49C-1557-BAA4-3F63-89A73BAA8095}"/>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A64F18E-0F36-9429-CF04-29CD17BE8C8E}"/>
                  </a:ext>
                </a:extLst>
              </p:cNvPr>
              <p:cNvSpPr/>
              <p:nvPr/>
            </p:nvSpPr>
            <p:spPr>
              <a:xfrm>
                <a:off x="1587888" y="662083"/>
                <a:ext cx="895903" cy="394488"/>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57388" name="Group 31">
                <a:extLst>
                  <a:ext uri="{FF2B5EF4-FFF2-40B4-BE49-F238E27FC236}">
                    <a16:creationId xmlns:a16="http://schemas.microsoft.com/office/drawing/2014/main" id="{A9455ADE-E569-E23A-278F-ED77B571C01C}"/>
                  </a:ext>
                </a:extLst>
              </p:cNvPr>
              <p:cNvGrpSpPr>
                <a:grpSpLocks/>
              </p:cNvGrpSpPr>
              <p:nvPr/>
            </p:nvGrpSpPr>
            <p:grpSpPr bwMode="auto">
              <a:xfrm>
                <a:off x="1604481" y="615882"/>
                <a:ext cx="886681" cy="461665"/>
                <a:chOff x="1604481" y="615882"/>
                <a:chExt cx="886681" cy="461665"/>
              </a:xfrm>
            </p:grpSpPr>
            <p:sp>
              <p:nvSpPr>
                <p:cNvPr id="357389" name="TextBox 32">
                  <a:extLst>
                    <a:ext uri="{FF2B5EF4-FFF2-40B4-BE49-F238E27FC236}">
                      <a16:creationId xmlns:a16="http://schemas.microsoft.com/office/drawing/2014/main" id="{E4D255C0-B707-44A9-DA0F-40C900AB1275}"/>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AA7B0180-7311-4B5C-B4E9-F5D07F80E8A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171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57390" name="TextBox 33">
                  <a:extLst>
                    <a:ext uri="{FF2B5EF4-FFF2-40B4-BE49-F238E27FC236}">
                      <a16:creationId xmlns:a16="http://schemas.microsoft.com/office/drawing/2014/main" id="{AADB8BE0-07D4-6B69-519C-7F3845EE999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57384" name="Group 27">
              <a:extLst>
                <a:ext uri="{FF2B5EF4-FFF2-40B4-BE49-F238E27FC236}">
                  <a16:creationId xmlns:a16="http://schemas.microsoft.com/office/drawing/2014/main" id="{16CF3CC7-EE12-84CE-C626-D301268A3914}"/>
                </a:ext>
              </a:extLst>
            </p:cNvPr>
            <p:cNvGrpSpPr>
              <a:grpSpLocks/>
            </p:cNvGrpSpPr>
            <p:nvPr/>
          </p:nvGrpSpPr>
          <p:grpSpPr bwMode="auto">
            <a:xfrm>
              <a:off x="200590" y="843937"/>
              <a:ext cx="1035539" cy="491080"/>
              <a:chOff x="224691" y="1351963"/>
              <a:chExt cx="1035539" cy="491080"/>
            </a:xfrm>
          </p:grpSpPr>
          <p:sp>
            <p:nvSpPr>
              <p:cNvPr id="357385" name="TextBox 28">
                <a:extLst>
                  <a:ext uri="{FF2B5EF4-FFF2-40B4-BE49-F238E27FC236}">
                    <a16:creationId xmlns:a16="http://schemas.microsoft.com/office/drawing/2014/main" id="{63B9FFE5-12B9-E6D3-FA1B-E6E45DAD0127}"/>
                  </a:ext>
                </a:extLst>
              </p:cNvPr>
              <p:cNvSpPr txBox="1">
                <a:spLocks noChangeArrowheads="1"/>
              </p:cNvSpPr>
              <p:nvPr/>
            </p:nvSpPr>
            <p:spPr bwMode="auto">
              <a:xfrm>
                <a:off x="224691" y="1351963"/>
                <a:ext cx="1035539" cy="29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57386" name="TextBox 29">
                <a:extLst>
                  <a:ext uri="{FF2B5EF4-FFF2-40B4-BE49-F238E27FC236}">
                    <a16:creationId xmlns:a16="http://schemas.microsoft.com/office/drawing/2014/main" id="{79E536D9-519E-9110-E390-CAAC92F6698C}"/>
                  </a:ext>
                </a:extLst>
              </p:cNvPr>
              <p:cNvSpPr txBox="1">
                <a:spLocks noChangeArrowheads="1"/>
              </p:cNvSpPr>
              <p:nvPr/>
            </p:nvSpPr>
            <p:spPr bwMode="auto">
              <a:xfrm>
                <a:off x="224691" y="1533262"/>
                <a:ext cx="1035539" cy="30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357380" name="Titolo 4">
            <a:extLst>
              <a:ext uri="{FF2B5EF4-FFF2-40B4-BE49-F238E27FC236}">
                <a16:creationId xmlns:a16="http://schemas.microsoft.com/office/drawing/2014/main" id="{97CDB27E-34EB-B843-0B5A-E0415880C0E5}"/>
              </a:ext>
            </a:extLst>
          </p:cNvPr>
          <p:cNvSpPr>
            <a:spLocks noGrp="1"/>
          </p:cNvSpPr>
          <p:nvPr>
            <p:ph type="title"/>
          </p:nvPr>
        </p:nvSpPr>
        <p:spPr>
          <a:xfrm>
            <a:off x="457199" y="1274763"/>
            <a:ext cx="8594725" cy="696912"/>
          </a:xfrm>
        </p:spPr>
        <p:txBody>
          <a:bodyPr/>
          <a:lstStyle/>
          <a:p>
            <a:r>
              <a:rPr lang="it-IT" altLang="it-IT" sz="2000" b="1" u="sng" dirty="0">
                <a:solidFill>
                  <a:srgbClr val="FF0000"/>
                </a:solidFill>
                <a:latin typeface="Cambria" panose="02040503050406030204" pitchFamily="18" charset="0"/>
                <a:ea typeface="Cambria" panose="02040503050406030204" pitchFamily="18" charset="0"/>
              </a:rPr>
              <a:t>Procedure di revisione – Analisi comparativa di Stato Patrimoniale e Conto Economico – Ricavi – Procedure di revisione (ISA ITALIA n. 520) </a:t>
            </a:r>
            <a:endParaRPr lang="it-IT" altLang="it-IT" sz="2000" b="1" dirty="0">
              <a:solidFill>
                <a:srgbClr val="FF0000"/>
              </a:solidFill>
              <a:latin typeface="Cambria" panose="02040503050406030204" pitchFamily="18" charset="0"/>
              <a:ea typeface="Cambria" panose="02040503050406030204" pitchFamily="18" charset="0"/>
            </a:endParaRPr>
          </a:p>
        </p:txBody>
      </p:sp>
      <p:sp>
        <p:nvSpPr>
          <p:cNvPr id="164869" name="Titolo 4">
            <a:extLst>
              <a:ext uri="{FF2B5EF4-FFF2-40B4-BE49-F238E27FC236}">
                <a16:creationId xmlns:a16="http://schemas.microsoft.com/office/drawing/2014/main" id="{A4940F80-38A2-E8DD-BBDC-754859D1D22A}"/>
              </a:ext>
            </a:extLst>
          </p:cNvPr>
          <p:cNvSpPr txBox="1">
            <a:spLocks/>
          </p:cNvSpPr>
          <p:nvPr/>
        </p:nvSpPr>
        <p:spPr bwMode="auto">
          <a:xfrm>
            <a:off x="411163" y="1730375"/>
            <a:ext cx="8161337" cy="5127625"/>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indent="180340" algn="just">
              <a:lnSpc>
                <a:spcPct val="150000"/>
              </a:lnSpc>
              <a:tabLst>
                <a:tab pos="6120130" algn="l"/>
              </a:tabLst>
              <a:defRPr/>
            </a:pPr>
            <a:r>
              <a:rPr lang="it-IT" sz="1800" dirty="0">
                <a:latin typeface="Cambria" panose="02040503050406030204" pitchFamily="18" charset="0"/>
                <a:ea typeface="Cambria" panose="02040503050406030204" pitchFamily="18" charset="0"/>
              </a:rPr>
              <a:t>Dalle tabelle precedentemente allegate, emerge che nonostante l’incremento del valore dei crediti dell’11% e del fatturato del 16%, la dilazione media degli incassi migliora di 4 giorni, questo a dimostrazione che il maggiore fatturato ha generato flussi di incasso regolari e anche più virtuosi e così il nuovo cliente Sudamericano ha regolarmente pagato alle scadenze contrattuali di 120 giorni dalla data di emissione della fattura. </a:t>
            </a:r>
          </a:p>
          <a:p>
            <a:pPr indent="180340" algn="just">
              <a:lnSpc>
                <a:spcPct val="150000"/>
              </a:lnSpc>
              <a:tabLst>
                <a:tab pos="6120130" algn="l"/>
              </a:tabLst>
              <a:defRPr/>
            </a:pPr>
            <a:r>
              <a:rPr lang="it-IT" sz="1800" dirty="0">
                <a:latin typeface="Cambria" panose="02040503050406030204" pitchFamily="18" charset="0"/>
                <a:ea typeface="Cambria" panose="02040503050406030204" pitchFamily="18" charset="0"/>
              </a:rPr>
              <a:t>Questa analisi va collocata nel processo di audit in fase di pianificazione e va effettuata nuovamente anche in sede di </a:t>
            </a:r>
            <a:r>
              <a:rPr lang="it-IT" sz="1800" dirty="0" err="1">
                <a:latin typeface="Cambria" panose="02040503050406030204" pitchFamily="18" charset="0"/>
                <a:ea typeface="Cambria" panose="02040503050406030204" pitchFamily="18" charset="0"/>
              </a:rPr>
              <a:t>final</a:t>
            </a:r>
            <a:r>
              <a:rPr lang="it-IT" sz="1800" dirty="0">
                <a:latin typeface="Cambria" panose="02040503050406030204" pitchFamily="18" charset="0"/>
                <a:ea typeface="Cambria" panose="02040503050406030204" pitchFamily="18" charset="0"/>
              </a:rPr>
              <a:t>.</a:t>
            </a:r>
          </a:p>
          <a:p>
            <a:pPr indent="180340" algn="just">
              <a:lnSpc>
                <a:spcPct val="150000"/>
              </a:lnSpc>
              <a:tabLst>
                <a:tab pos="6120130" algn="l"/>
              </a:tabLst>
              <a:defRPr/>
            </a:pPr>
            <a:r>
              <a:rPr lang="it-IT" sz="1800" dirty="0">
                <a:latin typeface="Cambria" panose="02040503050406030204" pitchFamily="18" charset="0"/>
                <a:ea typeface="Cambria" panose="02040503050406030204" pitchFamily="18" charset="0"/>
              </a:rPr>
              <a:t> Il Revisore a fronte di queste analisi comparative, provvede ad analizzare lo scadenziario clienti al fine di analizzare le posizioni clienti scadute e la presenza di eventuali contenziosi.</a:t>
            </a:r>
          </a:p>
        </p:txBody>
      </p:sp>
      <p:sp>
        <p:nvSpPr>
          <p:cNvPr id="357382" name="Rectangle 6">
            <a:extLst>
              <a:ext uri="{FF2B5EF4-FFF2-40B4-BE49-F238E27FC236}">
                <a16:creationId xmlns:a16="http://schemas.microsoft.com/office/drawing/2014/main" id="{9E2F7ECF-CBF5-6F05-EE08-7AE8F98C6A53}"/>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4A98DA5-BC2F-9099-273E-F787F4356EF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59427" name="Group 25">
            <a:extLst>
              <a:ext uri="{FF2B5EF4-FFF2-40B4-BE49-F238E27FC236}">
                <a16:creationId xmlns:a16="http://schemas.microsoft.com/office/drawing/2014/main" id="{E7BB188D-5CCF-1959-C679-2E565B6B7461}"/>
              </a:ext>
            </a:extLst>
          </p:cNvPr>
          <p:cNvGrpSpPr>
            <a:grpSpLocks/>
          </p:cNvGrpSpPr>
          <p:nvPr/>
        </p:nvGrpSpPr>
        <p:grpSpPr bwMode="auto">
          <a:xfrm>
            <a:off x="92075" y="441325"/>
            <a:ext cx="1638300" cy="874713"/>
            <a:chOff x="200590" y="418099"/>
            <a:chExt cx="1035539" cy="888140"/>
          </a:xfrm>
        </p:grpSpPr>
        <p:grpSp>
          <p:nvGrpSpPr>
            <p:cNvPr id="359430" name="Group 26">
              <a:extLst>
                <a:ext uri="{FF2B5EF4-FFF2-40B4-BE49-F238E27FC236}">
                  <a16:creationId xmlns:a16="http://schemas.microsoft.com/office/drawing/2014/main" id="{D760F792-4922-AA0C-C138-A0EBAF83A391}"/>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EB5E5A0E-99D7-4FA1-858F-70D517A27432}"/>
                  </a:ext>
                </a:extLst>
              </p:cNvPr>
              <p:cNvSpPr/>
              <p:nvPr/>
            </p:nvSpPr>
            <p:spPr>
              <a:xfrm>
                <a:off x="1587261" y="662627"/>
                <a:ext cx="896062" cy="393296"/>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359435" name="Group 31">
                <a:extLst>
                  <a:ext uri="{FF2B5EF4-FFF2-40B4-BE49-F238E27FC236}">
                    <a16:creationId xmlns:a16="http://schemas.microsoft.com/office/drawing/2014/main" id="{52D54634-FCA9-63B0-1C96-96DBB58A6571}"/>
                  </a:ext>
                </a:extLst>
              </p:cNvPr>
              <p:cNvGrpSpPr>
                <a:grpSpLocks/>
              </p:cNvGrpSpPr>
              <p:nvPr/>
            </p:nvGrpSpPr>
            <p:grpSpPr bwMode="auto">
              <a:xfrm>
                <a:off x="1604481" y="615882"/>
                <a:ext cx="886681" cy="461665"/>
                <a:chOff x="1604481" y="615882"/>
                <a:chExt cx="886681" cy="461665"/>
              </a:xfrm>
            </p:grpSpPr>
            <p:sp>
              <p:nvSpPr>
                <p:cNvPr id="359436" name="TextBox 32">
                  <a:extLst>
                    <a:ext uri="{FF2B5EF4-FFF2-40B4-BE49-F238E27FC236}">
                      <a16:creationId xmlns:a16="http://schemas.microsoft.com/office/drawing/2014/main" id="{F68F633E-0AAF-1826-C03D-D43D66D6F1B0}"/>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AEBD0F4-D2E7-4E22-96EE-31B14B61B5E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172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359437" name="TextBox 33">
                  <a:extLst>
                    <a:ext uri="{FF2B5EF4-FFF2-40B4-BE49-F238E27FC236}">
                      <a16:creationId xmlns:a16="http://schemas.microsoft.com/office/drawing/2014/main" id="{612A9873-CC15-0F89-5A74-3B4682F1F88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359431" name="Group 27">
              <a:extLst>
                <a:ext uri="{FF2B5EF4-FFF2-40B4-BE49-F238E27FC236}">
                  <a16:creationId xmlns:a16="http://schemas.microsoft.com/office/drawing/2014/main" id="{88B78393-0287-4F33-AFF4-EF41BF4CEB0E}"/>
                </a:ext>
              </a:extLst>
            </p:cNvPr>
            <p:cNvGrpSpPr>
              <a:grpSpLocks/>
            </p:cNvGrpSpPr>
            <p:nvPr/>
          </p:nvGrpSpPr>
          <p:grpSpPr bwMode="auto">
            <a:xfrm>
              <a:off x="200590" y="843937"/>
              <a:ext cx="1035539" cy="462302"/>
              <a:chOff x="224691" y="1351963"/>
              <a:chExt cx="1035539" cy="462302"/>
            </a:xfrm>
          </p:grpSpPr>
          <p:sp>
            <p:nvSpPr>
              <p:cNvPr id="359432" name="TextBox 28">
                <a:extLst>
                  <a:ext uri="{FF2B5EF4-FFF2-40B4-BE49-F238E27FC236}">
                    <a16:creationId xmlns:a16="http://schemas.microsoft.com/office/drawing/2014/main" id="{355DD944-D211-45DB-5918-45B01A0D42FC}"/>
                  </a:ext>
                </a:extLst>
              </p:cNvPr>
              <p:cNvSpPr txBox="1">
                <a:spLocks noChangeArrowheads="1"/>
              </p:cNvSpPr>
              <p:nvPr/>
            </p:nvSpPr>
            <p:spPr bwMode="auto">
              <a:xfrm>
                <a:off x="224691" y="1351963"/>
                <a:ext cx="1035539" cy="26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359433" name="TextBox 29">
                <a:extLst>
                  <a:ext uri="{FF2B5EF4-FFF2-40B4-BE49-F238E27FC236}">
                    <a16:creationId xmlns:a16="http://schemas.microsoft.com/office/drawing/2014/main" id="{0667BED6-D4C1-9A9A-69D9-0628E52FD4B7}"/>
                  </a:ext>
                </a:extLst>
              </p:cNvPr>
              <p:cNvSpPr txBox="1">
                <a:spLocks noChangeArrowheads="1"/>
              </p:cNvSpPr>
              <p:nvPr/>
            </p:nvSpPr>
            <p:spPr bwMode="auto">
              <a:xfrm>
                <a:off x="224691" y="1533262"/>
                <a:ext cx="1035539" cy="28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64869" name="Titolo 4">
            <a:extLst>
              <a:ext uri="{FF2B5EF4-FFF2-40B4-BE49-F238E27FC236}">
                <a16:creationId xmlns:a16="http://schemas.microsoft.com/office/drawing/2014/main" id="{DD997248-C064-5CE4-0032-7F80EEDB7AE1}"/>
              </a:ext>
            </a:extLst>
          </p:cNvPr>
          <p:cNvSpPr txBox="1">
            <a:spLocks/>
          </p:cNvSpPr>
          <p:nvPr/>
        </p:nvSpPr>
        <p:spPr bwMode="auto">
          <a:xfrm>
            <a:off x="490538" y="993775"/>
            <a:ext cx="8161337" cy="54483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buFont typeface="Arial" panose="020B0604020202020204" pitchFamily="34" charset="0"/>
              <a:buNone/>
              <a:tabLst>
                <a:tab pos="6120130" algn="l"/>
              </a:tabLst>
              <a:defRPr/>
            </a:pPr>
            <a:r>
              <a:rPr lang="it-IT" dirty="0">
                <a:latin typeface="Cambria" panose="02040503050406030204" pitchFamily="18" charset="0"/>
                <a:ea typeface="Cambria" panose="02040503050406030204" pitchFamily="18" charset="0"/>
              </a:rPr>
              <a:t>GRAZIE DELL’ ATTENZIONE. </a:t>
            </a:r>
          </a:p>
        </p:txBody>
      </p:sp>
      <p:sp>
        <p:nvSpPr>
          <p:cNvPr id="359429" name="Rectangle 6">
            <a:extLst>
              <a:ext uri="{FF2B5EF4-FFF2-40B4-BE49-F238E27FC236}">
                <a16:creationId xmlns:a16="http://schemas.microsoft.com/office/drawing/2014/main" id="{CE40C3A3-0BDC-4509-5E74-3E5B5FA10E68}"/>
              </a:ext>
            </a:extLst>
          </p:cNvPr>
          <p:cNvSpPr>
            <a:spLocks noChangeArrowheads="1"/>
          </p:cNvSpPr>
          <p:nvPr/>
        </p:nvSpPr>
        <p:spPr bwMode="auto">
          <a:xfrm>
            <a:off x="1128713" y="554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it-IT" altLang="it-IT"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BB58C87-B15C-0982-1425-257845B9A32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5603" name="Group 25">
            <a:extLst>
              <a:ext uri="{FF2B5EF4-FFF2-40B4-BE49-F238E27FC236}">
                <a16:creationId xmlns:a16="http://schemas.microsoft.com/office/drawing/2014/main" id="{98B29CB1-38DF-0777-8BC9-E03372C6FBC8}"/>
              </a:ext>
            </a:extLst>
          </p:cNvPr>
          <p:cNvGrpSpPr>
            <a:grpSpLocks/>
          </p:cNvGrpSpPr>
          <p:nvPr/>
        </p:nvGrpSpPr>
        <p:grpSpPr bwMode="auto">
          <a:xfrm>
            <a:off x="92075" y="212725"/>
            <a:ext cx="1036638" cy="884238"/>
            <a:chOff x="200590" y="418099"/>
            <a:chExt cx="1035539" cy="884136"/>
          </a:xfrm>
        </p:grpSpPr>
        <p:grpSp>
          <p:nvGrpSpPr>
            <p:cNvPr id="25663" name="Group 26">
              <a:extLst>
                <a:ext uri="{FF2B5EF4-FFF2-40B4-BE49-F238E27FC236}">
                  <a16:creationId xmlns:a16="http://schemas.microsoft.com/office/drawing/2014/main" id="{B1D16DA5-5B20-B850-C5FD-06EFB3753F53}"/>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A9DE849-60C8-43E1-DC61-84C1EBFE0732}"/>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5668" name="Group 31">
                <a:extLst>
                  <a:ext uri="{FF2B5EF4-FFF2-40B4-BE49-F238E27FC236}">
                    <a16:creationId xmlns:a16="http://schemas.microsoft.com/office/drawing/2014/main" id="{9994C771-EE71-0B57-07F5-FAB5AC4F55CF}"/>
                  </a:ext>
                </a:extLst>
              </p:cNvPr>
              <p:cNvGrpSpPr>
                <a:grpSpLocks/>
              </p:cNvGrpSpPr>
              <p:nvPr/>
            </p:nvGrpSpPr>
            <p:grpSpPr bwMode="auto">
              <a:xfrm>
                <a:off x="1604481" y="615882"/>
                <a:ext cx="886681" cy="461665"/>
                <a:chOff x="1604481" y="615882"/>
                <a:chExt cx="886681" cy="461665"/>
              </a:xfrm>
            </p:grpSpPr>
            <p:sp>
              <p:nvSpPr>
                <p:cNvPr id="25669" name="TextBox 32">
                  <a:extLst>
                    <a:ext uri="{FF2B5EF4-FFF2-40B4-BE49-F238E27FC236}">
                      <a16:creationId xmlns:a16="http://schemas.microsoft.com/office/drawing/2014/main" id="{49A7F355-571C-5E05-5E74-9A20E28194C4}"/>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EC425189-DA86-4B9A-AC96-5D6697004F5F}"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5670" name="TextBox 33">
                  <a:extLst>
                    <a:ext uri="{FF2B5EF4-FFF2-40B4-BE49-F238E27FC236}">
                      <a16:creationId xmlns:a16="http://schemas.microsoft.com/office/drawing/2014/main" id="{89264E9C-D04F-4A01-F62C-A84686A8E175}"/>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5664" name="Group 27">
              <a:extLst>
                <a:ext uri="{FF2B5EF4-FFF2-40B4-BE49-F238E27FC236}">
                  <a16:creationId xmlns:a16="http://schemas.microsoft.com/office/drawing/2014/main" id="{5DEDA265-8A6A-DBFE-15A2-6B6CE1AAC6C3}"/>
                </a:ext>
              </a:extLst>
            </p:cNvPr>
            <p:cNvGrpSpPr>
              <a:grpSpLocks/>
            </p:cNvGrpSpPr>
            <p:nvPr/>
          </p:nvGrpSpPr>
          <p:grpSpPr bwMode="auto">
            <a:xfrm>
              <a:off x="200590" y="843937"/>
              <a:ext cx="1035539" cy="458298"/>
              <a:chOff x="224691" y="1351963"/>
              <a:chExt cx="1035539" cy="458298"/>
            </a:xfrm>
          </p:grpSpPr>
          <p:sp>
            <p:nvSpPr>
              <p:cNvPr id="25665" name="TextBox 28">
                <a:extLst>
                  <a:ext uri="{FF2B5EF4-FFF2-40B4-BE49-F238E27FC236}">
                    <a16:creationId xmlns:a16="http://schemas.microsoft.com/office/drawing/2014/main" id="{CDF9A1E7-97C5-76DF-228F-264AA8DBC13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5666" name="TextBox 29">
                <a:extLst>
                  <a:ext uri="{FF2B5EF4-FFF2-40B4-BE49-F238E27FC236}">
                    <a16:creationId xmlns:a16="http://schemas.microsoft.com/office/drawing/2014/main" id="{8A53CBC7-13B3-BA37-AA1F-0ECCC807D0F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4" name="Titolo 1">
            <a:extLst>
              <a:ext uri="{FF2B5EF4-FFF2-40B4-BE49-F238E27FC236}">
                <a16:creationId xmlns:a16="http://schemas.microsoft.com/office/drawing/2014/main" id="{2B57F5B2-4B89-9932-0888-7B3F077F3A79}"/>
              </a:ext>
            </a:extLst>
          </p:cNvPr>
          <p:cNvSpPr txBox="1">
            <a:spLocks/>
          </p:cNvSpPr>
          <p:nvPr/>
        </p:nvSpPr>
        <p:spPr bwMode="auto">
          <a:xfrm>
            <a:off x="509588" y="730250"/>
            <a:ext cx="8229600" cy="611188"/>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altLang="it-IT" sz="2000" b="1" dirty="0">
                <a:solidFill>
                  <a:srgbClr val="FF0000"/>
                </a:solidFill>
              </a:rPr>
              <a:t>Esempio File di </a:t>
            </a:r>
            <a:r>
              <a:rPr lang="it-IT" altLang="it-IT" sz="2000" b="1" dirty="0" err="1">
                <a:solidFill>
                  <a:srgbClr val="FF0000"/>
                </a:solidFill>
              </a:rPr>
              <a:t>Final</a:t>
            </a:r>
            <a:br>
              <a:rPr lang="it-IT" altLang="it-IT" sz="3600" b="1" dirty="0">
                <a:solidFill>
                  <a:srgbClr val="FF0000"/>
                </a:solidFill>
              </a:rPr>
            </a:br>
            <a:endParaRPr lang="it-IT" altLang="it-IT" sz="3600" cap="small" dirty="0">
              <a:solidFill>
                <a:srgbClr val="FF0000"/>
              </a:solidFill>
            </a:endParaRPr>
          </a:p>
        </p:txBody>
      </p:sp>
      <p:graphicFrame>
        <p:nvGraphicFramePr>
          <p:cNvPr id="4" name="Tabella 3">
            <a:extLst>
              <a:ext uri="{FF2B5EF4-FFF2-40B4-BE49-F238E27FC236}">
                <a16:creationId xmlns:a16="http://schemas.microsoft.com/office/drawing/2014/main" id="{83DCF436-2013-DC61-44AC-5A6EA608250E}"/>
              </a:ext>
            </a:extLst>
          </p:cNvPr>
          <p:cNvGraphicFramePr>
            <a:graphicFrameLocks noGrp="1"/>
          </p:cNvGraphicFramePr>
          <p:nvPr>
            <p:extLst>
              <p:ext uri="{D42A27DB-BD31-4B8C-83A1-F6EECF244321}">
                <p14:modId xmlns:p14="http://schemas.microsoft.com/office/powerpoint/2010/main" val="575471787"/>
              </p:ext>
            </p:extLst>
          </p:nvPr>
        </p:nvGraphicFramePr>
        <p:xfrm>
          <a:off x="1347788" y="1341438"/>
          <a:ext cx="6503121" cy="5516560"/>
        </p:xfrm>
        <a:graphic>
          <a:graphicData uri="http://schemas.openxmlformats.org/drawingml/2006/table">
            <a:tbl>
              <a:tblPr>
                <a:tableStyleId>{5C22544A-7EE6-4342-B048-85BDC9FD1C3A}</a:tableStyleId>
              </a:tblPr>
              <a:tblGrid>
                <a:gridCol w="527194">
                  <a:extLst>
                    <a:ext uri="{9D8B030D-6E8A-4147-A177-3AD203B41FA5}">
                      <a16:colId xmlns:a16="http://schemas.microsoft.com/office/drawing/2014/main" val="3256301696"/>
                    </a:ext>
                  </a:extLst>
                </a:gridCol>
                <a:gridCol w="3501351">
                  <a:extLst>
                    <a:ext uri="{9D8B030D-6E8A-4147-A177-3AD203B41FA5}">
                      <a16:colId xmlns:a16="http://schemas.microsoft.com/office/drawing/2014/main" val="4262850911"/>
                    </a:ext>
                  </a:extLst>
                </a:gridCol>
                <a:gridCol w="2474576">
                  <a:extLst>
                    <a:ext uri="{9D8B030D-6E8A-4147-A177-3AD203B41FA5}">
                      <a16:colId xmlns:a16="http://schemas.microsoft.com/office/drawing/2014/main" val="847411188"/>
                    </a:ext>
                  </a:extLst>
                </a:gridCol>
              </a:tblGrid>
              <a:tr h="105279">
                <a:tc gridSpan="3">
                  <a:txBody>
                    <a:bodyPr/>
                    <a:lstStyle/>
                    <a:p>
                      <a:pPr algn="ctr" fontAlgn="ctr"/>
                      <a:r>
                        <a:rPr lang="it-IT" sz="500" u="none" strike="noStrike" dirty="0" err="1">
                          <a:effectLst/>
                          <a:highlight>
                            <a:srgbClr val="4F81BC"/>
                          </a:highlight>
                        </a:rPr>
                        <a:t>Final</a:t>
                      </a:r>
                      <a:endParaRPr lang="it-IT" sz="500" b="1" i="0" u="none" strike="noStrike" dirty="0">
                        <a:solidFill>
                          <a:srgbClr val="FFFFFF"/>
                        </a:solidFill>
                        <a:effectLst/>
                        <a:highlight>
                          <a:srgbClr val="4F81BC"/>
                        </a:highlight>
                        <a:latin typeface="Cambria" panose="02040503050406030204" pitchFamily="18" charset="0"/>
                      </a:endParaRPr>
                    </a:p>
                  </a:txBody>
                  <a:tcPr marL="3706" marR="3706" marT="3706"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688049717"/>
                  </a:ext>
                </a:extLst>
              </a:tr>
              <a:tr h="248105">
                <a:tc>
                  <a:txBody>
                    <a:bodyPr/>
                    <a:lstStyle/>
                    <a:p>
                      <a:pPr algn="l" fontAlgn="ctr"/>
                      <a:r>
                        <a:rPr lang="it-IT" sz="500" u="none" strike="noStrike">
                          <a:effectLst/>
                          <a:highlight>
                            <a:srgbClr val="4F81BC"/>
                          </a:highlight>
                        </a:rPr>
                        <a:t> </a:t>
                      </a:r>
                      <a:endParaRPr lang="it-IT" sz="500" b="0" i="0" u="none" strike="noStrike">
                        <a:solidFill>
                          <a:srgbClr val="000000"/>
                        </a:solidFill>
                        <a:effectLst/>
                        <a:highlight>
                          <a:srgbClr val="4F81BC"/>
                        </a:highlight>
                        <a:latin typeface="Cambria" panose="02040503050406030204" pitchFamily="18" charset="0"/>
                      </a:endParaRPr>
                    </a:p>
                  </a:txBody>
                  <a:tcPr marL="3706" marR="3706" marT="3706" marB="0" anchor="ctr"/>
                </a:tc>
                <a:tc gridSpan="2">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13-feb-24</a:t>
                      </a:r>
                      <a:endParaRPr lang="it-IT" sz="8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111185" marR="3706" marT="3706" marB="0" anchor="ctr"/>
                </a:tc>
                <a:tc hMerge="1">
                  <a:txBody>
                    <a:bodyPr/>
                    <a:lstStyle/>
                    <a:p>
                      <a:endParaRPr lang="it-IT"/>
                    </a:p>
                  </a:txBody>
                  <a:tcPr/>
                </a:tc>
                <a:extLst>
                  <a:ext uri="{0D108BD9-81ED-4DB2-BD59-A6C34878D82A}">
                    <a16:rowId xmlns:a16="http://schemas.microsoft.com/office/drawing/2014/main" val="4000074551"/>
                  </a:ext>
                </a:extLst>
              </a:tr>
              <a:tr h="142744">
                <a:tc>
                  <a:txBody>
                    <a:bodyPr/>
                    <a:lstStyle/>
                    <a:p>
                      <a:pPr algn="l" fontAlgn="ctr"/>
                      <a:r>
                        <a:rPr lang="it-IT" sz="500" u="none" strike="noStrike">
                          <a:effectLst/>
                          <a:highlight>
                            <a:srgbClr val="4F81BC"/>
                          </a:highlight>
                        </a:rPr>
                        <a:t> </a:t>
                      </a:r>
                      <a:endParaRPr lang="it-IT" sz="500" b="0" i="0" u="none" strike="noStrike">
                        <a:solidFill>
                          <a:srgbClr val="000000"/>
                        </a:solidFill>
                        <a:effectLst/>
                        <a:highlight>
                          <a:srgbClr val="4F81BC"/>
                        </a:highlight>
                        <a:latin typeface="Cambria" panose="02040503050406030204" pitchFamily="18" charset="0"/>
                      </a:endParaRPr>
                    </a:p>
                  </a:txBody>
                  <a:tcPr marL="3706" marR="3706" marT="3706" marB="0" anchor="ctr"/>
                </a:tc>
                <a:tc gridSpan="2">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Materialità €49.900</a:t>
                      </a:r>
                      <a:endParaRPr lang="it-IT" sz="8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111185" marR="3706" marT="3706" marB="0" anchor="ctr"/>
                </a:tc>
                <a:tc hMerge="1">
                  <a:txBody>
                    <a:bodyPr/>
                    <a:lstStyle/>
                    <a:p>
                      <a:endParaRPr lang="it-IT"/>
                    </a:p>
                  </a:txBody>
                  <a:tcPr/>
                </a:tc>
                <a:extLst>
                  <a:ext uri="{0D108BD9-81ED-4DB2-BD59-A6C34878D82A}">
                    <a16:rowId xmlns:a16="http://schemas.microsoft.com/office/drawing/2014/main" val="4169485148"/>
                  </a:ext>
                </a:extLst>
              </a:tr>
              <a:tr h="186133">
                <a:tc>
                  <a:txBody>
                    <a:bodyPr/>
                    <a:lstStyle/>
                    <a:p>
                      <a:pPr algn="l" fontAlgn="ctr"/>
                      <a:r>
                        <a:rPr lang="it-IT" sz="500" u="none" strike="noStrike">
                          <a:effectLst/>
                          <a:highlight>
                            <a:srgbClr val="4F81BC"/>
                          </a:highlight>
                        </a:rPr>
                        <a:t> </a:t>
                      </a:r>
                      <a:endParaRPr lang="it-IT" sz="500" b="0" i="0" u="none" strike="noStrike">
                        <a:solidFill>
                          <a:srgbClr val="000000"/>
                        </a:solidFill>
                        <a:effectLst/>
                        <a:highlight>
                          <a:srgbClr val="4F81BC"/>
                        </a:highlight>
                        <a:latin typeface="Cambria" panose="02040503050406030204" pitchFamily="18" charset="0"/>
                      </a:endParaRPr>
                    </a:p>
                  </a:txBody>
                  <a:tcPr marL="3706" marR="3706" marT="3706" marB="0" anchor="ctr"/>
                </a:tc>
                <a:tc>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IMMOBILIZZAZIONI</a:t>
                      </a:r>
                      <a:endParaRPr lang="it-IT" sz="8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706" marR="3706" marT="3706" marB="0" anchor="ctr"/>
                </a:tc>
                <a:tc>
                  <a:txBody>
                    <a:bodyPr/>
                    <a:lstStyle/>
                    <a:p>
                      <a:pPr algn="ctr" fontAlgn="ctr"/>
                      <a:r>
                        <a:rPr lang="it-IT" sz="800" u="none" strike="noStrike">
                          <a:effectLst/>
                          <a:highlight>
                            <a:srgbClr val="E9ECF4"/>
                          </a:highlight>
                          <a:latin typeface="Cambria" panose="02040503050406030204" pitchFamily="18" charset="0"/>
                          <a:ea typeface="Cambria" panose="02040503050406030204" pitchFamily="18" charset="0"/>
                        </a:rPr>
                        <a:t>Documentazione richiesta</a:t>
                      </a:r>
                      <a:endParaRPr lang="it-IT" sz="8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2007877324"/>
                  </a:ext>
                </a:extLst>
              </a:tr>
              <a:tr h="290570">
                <a:tc rowSpan="8">
                  <a:txBody>
                    <a:bodyPr/>
                    <a:lstStyle/>
                    <a:p>
                      <a:pPr algn="l" fontAlgn="ctr"/>
                      <a:r>
                        <a:rPr lang="it-IT" sz="500" u="none" strike="noStrike">
                          <a:effectLst/>
                          <a:highlight>
                            <a:srgbClr val="4F81BC"/>
                          </a:highlight>
                        </a:rPr>
                        <a:t> </a:t>
                      </a:r>
                      <a:endParaRPr lang="it-IT" sz="500" b="0" i="0" u="none" strike="noStrike">
                        <a:solidFill>
                          <a:srgbClr val="000000"/>
                        </a:solidFill>
                        <a:effectLst/>
                        <a:highlight>
                          <a:srgbClr val="4F81BC"/>
                        </a:highlight>
                        <a:latin typeface="Cambria" panose="02040503050406030204" pitchFamily="18" charset="0"/>
                      </a:endParaRPr>
                    </a:p>
                  </a:txBody>
                  <a:tcPr marL="3706" marR="3706" marT="3706"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Ottenimento di un prospetto riassuntivo contenente il costo storico delle immobilizzazioni ed il relativo</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1748114824"/>
                  </a:ext>
                </a:extLst>
              </a:tr>
              <a:tr h="142744">
                <a:tc vMerge="1">
                  <a:txBody>
                    <a:bodyPr/>
                    <a:lstStyle/>
                    <a:p>
                      <a:endParaRPr lang="it-IT"/>
                    </a:p>
                  </a:txBody>
                  <a:tcP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fondo ammortamento.</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661934148"/>
                  </a:ext>
                </a:extLst>
              </a:tr>
              <a:tr h="387428">
                <a:tc vMerge="1">
                  <a:txBody>
                    <a:bodyPr/>
                    <a:lstStyle/>
                    <a:p>
                      <a:endParaRPr lang="it-IT"/>
                    </a:p>
                  </a:txBody>
                  <a:tcP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Richiesta Schede contabili relative alle immobilizzazioni per il mese di dicembre (ovvero fino al 31/12/2023 se non effettuati i test in fase di interim)</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3664198003"/>
                  </a:ext>
                </a:extLst>
              </a:tr>
              <a:tr h="696876">
                <a:tc vMerge="1">
                  <a:txBody>
                    <a:bodyPr/>
                    <a:lstStyle/>
                    <a:p>
                      <a:endParaRPr lang="it-IT"/>
                    </a:p>
                  </a:txBody>
                  <a:tcP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Richiesta Libro cespiti al 31/12/2023</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Richiesta prospetto situazione cespiti al 31/12/23 con elenco cespiti e dettagli costo acquisto/aliquote amm.to/amm.to/fondo </a:t>
                      </a:r>
                      <a:r>
                        <a:rPr lang="it-IT" sz="800" u="none" strike="noStrike" dirty="0" err="1">
                          <a:effectLst/>
                          <a:highlight>
                            <a:srgbClr val="D0D7E8"/>
                          </a:highlight>
                          <a:latin typeface="Cambria" panose="02040503050406030204" pitchFamily="18" charset="0"/>
                          <a:ea typeface="Cambria" panose="02040503050406030204" pitchFamily="18" charset="0"/>
                        </a:rPr>
                        <a:t>amm</a:t>
                      </a:r>
                      <a:r>
                        <a:rPr lang="it-IT" sz="800" u="none" strike="noStrike" dirty="0">
                          <a:effectLst/>
                          <a:highlight>
                            <a:srgbClr val="D0D7E8"/>
                          </a:highlight>
                          <a:latin typeface="Cambria" panose="02040503050406030204" pitchFamily="18" charset="0"/>
                          <a:ea typeface="Cambria" panose="02040503050406030204" pitchFamily="18" charset="0"/>
                        </a:rPr>
                        <a:t>./valore residuo/cessioni</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379381621"/>
                  </a:ext>
                </a:extLst>
              </a:tr>
              <a:tr h="822862">
                <a:tc vMerge="1">
                  <a:txBody>
                    <a:bodyPr/>
                    <a:lstStyle/>
                    <a:p>
                      <a:endParaRPr lang="it-IT"/>
                    </a:p>
                  </a:txBody>
                  <a:tcP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Documentazione giustificativa relativa agli incrementi e decrementi dei cespiti avvenuti nel mese di dicembre (ovvero fino al 31/12/2023 se fino al 30/11/23 se non effettuati i test in fase di interim) Verifica che il periodo di ammortamento per le immobilizzazioni immateriali sia congruo con la vita utile dei beni capitalizzati</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Schede contabili al 31/12/2023 e libro cespiti Fatture di acquisto / vendita; contratti; atti notarili</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1538085031"/>
                  </a:ext>
                </a:extLst>
              </a:tr>
              <a:tr h="290570">
                <a:tc vMerge="1">
                  <a:txBody>
                    <a:bodyPr/>
                    <a:lstStyle/>
                    <a:p>
                      <a:endParaRPr lang="it-IT"/>
                    </a:p>
                  </a:txBody>
                  <a:tcP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Verificare che gli ammortamenti per le immobilizzazioni immateriali e materiali sono stati correttamente determinati</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t"/>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tc>
                <a:extLst>
                  <a:ext uri="{0D108BD9-81ED-4DB2-BD59-A6C34878D82A}">
                    <a16:rowId xmlns:a16="http://schemas.microsoft.com/office/drawing/2014/main" val="2140300392"/>
                  </a:ext>
                </a:extLst>
              </a:tr>
              <a:tr h="290570">
                <a:tc vMerge="1">
                  <a:txBody>
                    <a:bodyPr/>
                    <a:lstStyle/>
                    <a:p>
                      <a:endParaRPr lang="it-IT"/>
                    </a:p>
                  </a:txBody>
                  <a:tcP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Verificare se si debba provvedere alla svalutazione o alla eliminazione di cespiti sulla base del lavoro</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t"/>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tc>
                <a:extLst>
                  <a:ext uri="{0D108BD9-81ED-4DB2-BD59-A6C34878D82A}">
                    <a16:rowId xmlns:a16="http://schemas.microsoft.com/office/drawing/2014/main" val="3941583794"/>
                  </a:ext>
                </a:extLst>
              </a:tr>
              <a:tr h="142744">
                <a:tc vMerge="1">
                  <a:txBody>
                    <a:bodyPr/>
                    <a:lstStyle/>
                    <a:p>
                      <a:endParaRPr lang="it-IT"/>
                    </a:p>
                  </a:txBody>
                  <a:tcP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eventualmente effettuato in interim</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t"/>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tc>
                <a:extLst>
                  <a:ext uri="{0D108BD9-81ED-4DB2-BD59-A6C34878D82A}">
                    <a16:rowId xmlns:a16="http://schemas.microsoft.com/office/drawing/2014/main" val="3357641155"/>
                  </a:ext>
                </a:extLst>
              </a:tr>
              <a:tr h="142744">
                <a:tc>
                  <a:txBody>
                    <a:bodyPr/>
                    <a:lstStyle/>
                    <a:p>
                      <a:pPr algn="l" fontAlgn="ctr"/>
                      <a:r>
                        <a:rPr lang="it-IT" sz="500" u="none" strike="noStrike">
                          <a:effectLst/>
                          <a:highlight>
                            <a:srgbClr val="4F81BC"/>
                          </a:highlight>
                        </a:rPr>
                        <a:t> </a:t>
                      </a:r>
                      <a:endParaRPr lang="it-IT" sz="500" b="0" i="0" u="none" strike="noStrike">
                        <a:solidFill>
                          <a:srgbClr val="000000"/>
                        </a:solidFill>
                        <a:effectLst/>
                        <a:highlight>
                          <a:srgbClr val="4F81BC"/>
                        </a:highlight>
                        <a:latin typeface="Cambria" panose="02040503050406030204" pitchFamily="18" charset="0"/>
                      </a:endParaRPr>
                    </a:p>
                  </a:txBody>
                  <a:tcPr marL="3706" marR="3706" marT="3706" marB="0" anchor="ctr"/>
                </a:tc>
                <a:tc>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PARTECIPAZIONI</a:t>
                      </a:r>
                      <a:endParaRPr lang="it-IT" sz="8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a:effectLst/>
                          <a:highlight>
                            <a:srgbClr val="E9ECF4"/>
                          </a:highlight>
                          <a:latin typeface="Cambria" panose="02040503050406030204" pitchFamily="18" charset="0"/>
                          <a:ea typeface="Cambria" panose="02040503050406030204" pitchFamily="18" charset="0"/>
                        </a:rPr>
                        <a:t> </a:t>
                      </a:r>
                      <a:endParaRPr lang="it-IT" sz="8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1173324130"/>
                  </a:ext>
                </a:extLst>
              </a:tr>
              <a:tr h="290570">
                <a:tc rowSpan="5">
                  <a:txBody>
                    <a:bodyPr/>
                    <a:lstStyle/>
                    <a:p>
                      <a:pPr algn="l" fontAlgn="ctr"/>
                      <a:r>
                        <a:rPr lang="it-IT" sz="500" u="none" strike="noStrike">
                          <a:effectLst/>
                          <a:highlight>
                            <a:srgbClr val="4F81BC"/>
                          </a:highlight>
                        </a:rPr>
                        <a:t> </a:t>
                      </a:r>
                      <a:endParaRPr lang="it-IT" sz="500" b="0" i="0" u="none" strike="noStrike">
                        <a:solidFill>
                          <a:srgbClr val="000000"/>
                        </a:solidFill>
                        <a:effectLst/>
                        <a:highlight>
                          <a:srgbClr val="4F81BC"/>
                        </a:highlight>
                        <a:latin typeface="Cambria" panose="02040503050406030204" pitchFamily="18" charset="0"/>
                      </a:endParaRPr>
                    </a:p>
                  </a:txBody>
                  <a:tcPr marL="3706" marR="3706" marT="3706"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Movimentazioni dell'anno (da richiedere trimestralmente) copia verbale atto dinnanzi al notaio e copia</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3053078773"/>
                  </a:ext>
                </a:extLst>
              </a:tr>
              <a:tr h="290570">
                <a:tc vMerge="1">
                  <a:txBody>
                    <a:bodyPr/>
                    <a:lstStyle/>
                    <a:p>
                      <a:endParaRPr lang="it-IT"/>
                    </a:p>
                  </a:txBody>
                  <a:tcP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distinte di bonifico (accredito o addebito) Fascicolo di bilancio della partecipata Bilancino di verifica al 31/12/23</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 </a:t>
                      </a:r>
                      <a:endParaRPr lang="it-IT" sz="8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1804598394"/>
                  </a:ext>
                </a:extLst>
              </a:tr>
              <a:tr h="484283">
                <a:tc vMerge="1">
                  <a:txBody>
                    <a:bodyPr/>
                    <a:lstStyle/>
                    <a:p>
                      <a:endParaRPr lang="it-IT"/>
                    </a:p>
                  </a:txBody>
                  <a:tcP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Circolarizzazioni /conferme esterne (ex ISA Italia 505) invio delle richieste di conferma esterna a: istituti di credito, legali, assicuratori (no broker) e consulente fiscale della partecipata</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 </a:t>
                      </a:r>
                      <a:endParaRPr lang="it-IT" sz="8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2670475625"/>
                  </a:ext>
                </a:extLst>
              </a:tr>
              <a:tr h="193713">
                <a:tc vMerge="1">
                  <a:txBody>
                    <a:bodyPr/>
                    <a:lstStyle/>
                    <a:p>
                      <a:endParaRPr lang="it-IT"/>
                    </a:p>
                  </a:txBody>
                  <a:tcP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Copia tabulati di magazzino PF (e MP) della partecipata</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 </a:t>
                      </a:r>
                      <a:endParaRPr lang="it-IT" sz="8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3070476870"/>
                  </a:ext>
                </a:extLst>
              </a:tr>
              <a:tr h="368055">
                <a:tc vMerge="1">
                  <a:txBody>
                    <a:bodyPr/>
                    <a:lstStyle/>
                    <a:p>
                      <a:endParaRPr lang="it-IT"/>
                    </a:p>
                  </a:txBody>
                  <a:tcP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Copia scadenziario crediti (quadrato con BdV), inclusivo di riba e commentato con le posizioni creditorie scadute della partecipata</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Da concordare con la società sulla base del livello di rischio</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706" marR="3706" marT="3706" marB="0" anchor="ctr"/>
                </a:tc>
                <a:extLst>
                  <a:ext uri="{0D108BD9-81ED-4DB2-BD59-A6C34878D82A}">
                    <a16:rowId xmlns:a16="http://schemas.microsoft.com/office/drawing/2014/main" val="356964441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C70105A-4F3B-1A88-5E3C-0082B175FE1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7651" name="Group 25">
            <a:extLst>
              <a:ext uri="{FF2B5EF4-FFF2-40B4-BE49-F238E27FC236}">
                <a16:creationId xmlns:a16="http://schemas.microsoft.com/office/drawing/2014/main" id="{2259C094-52C8-B1BF-C838-6F4F1CAA8795}"/>
              </a:ext>
            </a:extLst>
          </p:cNvPr>
          <p:cNvGrpSpPr>
            <a:grpSpLocks/>
          </p:cNvGrpSpPr>
          <p:nvPr/>
        </p:nvGrpSpPr>
        <p:grpSpPr bwMode="auto">
          <a:xfrm>
            <a:off x="92075" y="212725"/>
            <a:ext cx="1036638" cy="884238"/>
            <a:chOff x="200590" y="418099"/>
            <a:chExt cx="1035539" cy="884136"/>
          </a:xfrm>
        </p:grpSpPr>
        <p:grpSp>
          <p:nvGrpSpPr>
            <p:cNvPr id="27712" name="Group 26">
              <a:extLst>
                <a:ext uri="{FF2B5EF4-FFF2-40B4-BE49-F238E27FC236}">
                  <a16:creationId xmlns:a16="http://schemas.microsoft.com/office/drawing/2014/main" id="{EBF86251-1FA7-C579-272C-1D4EBFFB782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E208D63-0973-13FE-9420-845D04CBE0CF}"/>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7717" name="Group 31">
                <a:extLst>
                  <a:ext uri="{FF2B5EF4-FFF2-40B4-BE49-F238E27FC236}">
                    <a16:creationId xmlns:a16="http://schemas.microsoft.com/office/drawing/2014/main" id="{3B6E303C-73F8-4F2E-D553-C937BA8FF205}"/>
                  </a:ext>
                </a:extLst>
              </p:cNvPr>
              <p:cNvGrpSpPr>
                <a:grpSpLocks/>
              </p:cNvGrpSpPr>
              <p:nvPr/>
            </p:nvGrpSpPr>
            <p:grpSpPr bwMode="auto">
              <a:xfrm>
                <a:off x="1604481" y="615882"/>
                <a:ext cx="886681" cy="461665"/>
                <a:chOff x="1604481" y="615882"/>
                <a:chExt cx="886681" cy="461665"/>
              </a:xfrm>
            </p:grpSpPr>
            <p:sp>
              <p:nvSpPr>
                <p:cNvPr id="27718" name="TextBox 32">
                  <a:extLst>
                    <a:ext uri="{FF2B5EF4-FFF2-40B4-BE49-F238E27FC236}">
                      <a16:creationId xmlns:a16="http://schemas.microsoft.com/office/drawing/2014/main" id="{37477D43-E24B-35C5-5753-C6E74635603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6EB8E40A-283D-4A7A-AE5B-910C3F5C2780}"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19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7719" name="TextBox 33">
                  <a:extLst>
                    <a:ext uri="{FF2B5EF4-FFF2-40B4-BE49-F238E27FC236}">
                      <a16:creationId xmlns:a16="http://schemas.microsoft.com/office/drawing/2014/main" id="{9841248D-CB55-D932-C46E-686B6563E3D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7713" name="Group 27">
              <a:extLst>
                <a:ext uri="{FF2B5EF4-FFF2-40B4-BE49-F238E27FC236}">
                  <a16:creationId xmlns:a16="http://schemas.microsoft.com/office/drawing/2014/main" id="{49483B44-D1E3-A914-76EF-48C8C1E267F4}"/>
                </a:ext>
              </a:extLst>
            </p:cNvPr>
            <p:cNvGrpSpPr>
              <a:grpSpLocks/>
            </p:cNvGrpSpPr>
            <p:nvPr/>
          </p:nvGrpSpPr>
          <p:grpSpPr bwMode="auto">
            <a:xfrm>
              <a:off x="200590" y="843937"/>
              <a:ext cx="1035539" cy="458298"/>
              <a:chOff x="224691" y="1351963"/>
              <a:chExt cx="1035539" cy="458298"/>
            </a:xfrm>
          </p:grpSpPr>
          <p:sp>
            <p:nvSpPr>
              <p:cNvPr id="27714" name="TextBox 28">
                <a:extLst>
                  <a:ext uri="{FF2B5EF4-FFF2-40B4-BE49-F238E27FC236}">
                    <a16:creationId xmlns:a16="http://schemas.microsoft.com/office/drawing/2014/main" id="{07B1C908-423F-B4CB-DFCC-5FBFD5C6896A}"/>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7715" name="TextBox 29">
                <a:extLst>
                  <a:ext uri="{FF2B5EF4-FFF2-40B4-BE49-F238E27FC236}">
                    <a16:creationId xmlns:a16="http://schemas.microsoft.com/office/drawing/2014/main" id="{0E5F0791-D59E-9459-1BEC-FB03CB1158DF}"/>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7652" name="Titolo 1">
            <a:extLst>
              <a:ext uri="{FF2B5EF4-FFF2-40B4-BE49-F238E27FC236}">
                <a16:creationId xmlns:a16="http://schemas.microsoft.com/office/drawing/2014/main" id="{24DBCF87-8D79-F8A5-361E-9A84743C945B}"/>
              </a:ext>
            </a:extLst>
          </p:cNvPr>
          <p:cNvSpPr>
            <a:spLocks noGrp="1"/>
          </p:cNvSpPr>
          <p:nvPr>
            <p:ph type="title"/>
          </p:nvPr>
        </p:nvSpPr>
        <p:spPr>
          <a:xfrm>
            <a:off x="457200" y="1841500"/>
            <a:ext cx="8229600" cy="4324350"/>
          </a:xfrm>
        </p:spPr>
        <p:txBody>
          <a:bodyPr/>
          <a:lstStyle/>
          <a:p>
            <a:br>
              <a:rPr lang="it-IT" altLang="it-IT" sz="3200"/>
            </a:br>
            <a:br>
              <a:rPr lang="it-IT" altLang="it-IT" sz="3200"/>
            </a:br>
            <a:endParaRPr lang="it-IT" altLang="it-IT" sz="3200"/>
          </a:p>
        </p:txBody>
      </p:sp>
      <p:sp>
        <p:nvSpPr>
          <p:cNvPr id="14" name="Titolo 1">
            <a:extLst>
              <a:ext uri="{FF2B5EF4-FFF2-40B4-BE49-F238E27FC236}">
                <a16:creationId xmlns:a16="http://schemas.microsoft.com/office/drawing/2014/main" id="{63467493-8335-057E-8042-A053A7FCF773}"/>
              </a:ext>
            </a:extLst>
          </p:cNvPr>
          <p:cNvSpPr txBox="1">
            <a:spLocks/>
          </p:cNvSpPr>
          <p:nvPr/>
        </p:nvSpPr>
        <p:spPr bwMode="auto">
          <a:xfrm>
            <a:off x="457200" y="585788"/>
            <a:ext cx="8229600" cy="5842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r>
              <a:rPr lang="it-IT" altLang="it-IT" sz="2000" b="1" dirty="0">
                <a:solidFill>
                  <a:srgbClr val="FF0000"/>
                </a:solidFill>
              </a:rPr>
              <a:t>Esempio File di </a:t>
            </a:r>
            <a:r>
              <a:rPr lang="it-IT" altLang="it-IT" sz="2000" b="1" dirty="0" err="1">
                <a:solidFill>
                  <a:srgbClr val="FF0000"/>
                </a:solidFill>
              </a:rPr>
              <a:t>Final</a:t>
            </a:r>
            <a:endParaRPr lang="it-IT" altLang="it-IT" sz="3600" cap="small" dirty="0">
              <a:solidFill>
                <a:srgbClr val="FF0000"/>
              </a:solidFill>
            </a:endParaRPr>
          </a:p>
          <a:p>
            <a:pPr>
              <a:defRPr/>
            </a:pPr>
            <a:endParaRPr lang="it-IT" altLang="it-IT" sz="2000" b="1" dirty="0">
              <a:solidFill>
                <a:srgbClr val="FF0000"/>
              </a:solidFill>
            </a:endParaRPr>
          </a:p>
        </p:txBody>
      </p:sp>
      <p:graphicFrame>
        <p:nvGraphicFramePr>
          <p:cNvPr id="3" name="Tabella 2">
            <a:extLst>
              <a:ext uri="{FF2B5EF4-FFF2-40B4-BE49-F238E27FC236}">
                <a16:creationId xmlns:a16="http://schemas.microsoft.com/office/drawing/2014/main" id="{E0174E05-7910-63AA-62E8-2DC1A28F32A1}"/>
              </a:ext>
            </a:extLst>
          </p:cNvPr>
          <p:cNvGraphicFramePr>
            <a:graphicFrameLocks noGrp="1"/>
          </p:cNvGraphicFramePr>
          <p:nvPr>
            <p:extLst>
              <p:ext uri="{D42A27DB-BD31-4B8C-83A1-F6EECF244321}">
                <p14:modId xmlns:p14="http://schemas.microsoft.com/office/powerpoint/2010/main" val="3976989965"/>
              </p:ext>
            </p:extLst>
          </p:nvPr>
        </p:nvGraphicFramePr>
        <p:xfrm>
          <a:off x="457200" y="1253067"/>
          <a:ext cx="8153400" cy="5702775"/>
        </p:xfrm>
        <a:graphic>
          <a:graphicData uri="http://schemas.openxmlformats.org/drawingml/2006/table">
            <a:tbl>
              <a:tblPr>
                <a:tableStyleId>{5C22544A-7EE6-4342-B048-85BDC9FD1C3A}</a:tableStyleId>
              </a:tblPr>
              <a:tblGrid>
                <a:gridCol w="316152">
                  <a:extLst>
                    <a:ext uri="{9D8B030D-6E8A-4147-A177-3AD203B41FA5}">
                      <a16:colId xmlns:a16="http://schemas.microsoft.com/office/drawing/2014/main" val="1930870092"/>
                    </a:ext>
                  </a:extLst>
                </a:gridCol>
                <a:gridCol w="4884331">
                  <a:extLst>
                    <a:ext uri="{9D8B030D-6E8A-4147-A177-3AD203B41FA5}">
                      <a16:colId xmlns:a16="http://schemas.microsoft.com/office/drawing/2014/main" val="392350331"/>
                    </a:ext>
                  </a:extLst>
                </a:gridCol>
                <a:gridCol w="1105495">
                  <a:extLst>
                    <a:ext uri="{9D8B030D-6E8A-4147-A177-3AD203B41FA5}">
                      <a16:colId xmlns:a16="http://schemas.microsoft.com/office/drawing/2014/main" val="2110882614"/>
                    </a:ext>
                  </a:extLst>
                </a:gridCol>
                <a:gridCol w="1847422">
                  <a:extLst>
                    <a:ext uri="{9D8B030D-6E8A-4147-A177-3AD203B41FA5}">
                      <a16:colId xmlns:a16="http://schemas.microsoft.com/office/drawing/2014/main" val="419012890"/>
                    </a:ext>
                  </a:extLst>
                </a:gridCol>
              </a:tblGrid>
              <a:tr h="279422">
                <a:tc>
                  <a:txBody>
                    <a:bodyPr/>
                    <a:lstStyle/>
                    <a:p>
                      <a:pPr algn="l" fontAlgn="ctr"/>
                      <a:r>
                        <a:rPr lang="it-IT" sz="400" u="none" strike="noStrike" dirty="0">
                          <a:effectLst/>
                          <a:highlight>
                            <a:srgbClr val="4F81BC"/>
                          </a:highlight>
                        </a:rPr>
                        <a:t> </a:t>
                      </a:r>
                      <a:endParaRPr lang="it-IT" sz="400" b="0" i="0" u="none" strike="noStrike" dirty="0">
                        <a:solidFill>
                          <a:srgbClr val="000000"/>
                        </a:solidFill>
                        <a:effectLst/>
                        <a:highlight>
                          <a:srgbClr val="4F81BC"/>
                        </a:highlight>
                        <a:latin typeface="Cambria" panose="02040503050406030204" pitchFamily="18" charset="0"/>
                      </a:endParaRPr>
                    </a:p>
                  </a:txBody>
                  <a:tcPr marL="2607" marR="2607" marT="2607" marB="0" anchor="ctr"/>
                </a:tc>
                <a:tc gridSpan="2">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CASSA E BANCHE</a:t>
                      </a:r>
                      <a:endParaRPr lang="it-IT" sz="800" b="1"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586602" marR="2607" marT="2607" marB="0" anchor="ctr"/>
                </a:tc>
                <a:tc hMerge="1">
                  <a:txBody>
                    <a:bodyPr/>
                    <a:lstStyle/>
                    <a:p>
                      <a:endParaRPr lang="it-IT"/>
                    </a:p>
                  </a:txBody>
                  <a:tcPr/>
                </a:tc>
                <a:tc>
                  <a:txBody>
                    <a:bodyPr/>
                    <a:lstStyle/>
                    <a:p>
                      <a:pPr algn="l" fontAlgn="ctr"/>
                      <a:r>
                        <a:rPr lang="it-IT" sz="900" u="none" strike="noStrike" dirty="0">
                          <a:effectLst/>
                          <a:highlight>
                            <a:srgbClr val="E9ECF4"/>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extLst>
                  <a:ext uri="{0D108BD9-81ED-4DB2-BD59-A6C34878D82A}">
                    <a16:rowId xmlns:a16="http://schemas.microsoft.com/office/drawing/2014/main" val="865790675"/>
                  </a:ext>
                </a:extLst>
              </a:tr>
              <a:tr h="238626">
                <a:tc rowSpan="2">
                  <a:txBody>
                    <a:bodyPr/>
                    <a:lstStyle/>
                    <a:p>
                      <a:pPr algn="l" fontAlgn="ctr"/>
                      <a:r>
                        <a:rPr lang="it-IT" sz="400" u="none" strike="noStrike" dirty="0">
                          <a:effectLst/>
                          <a:highlight>
                            <a:srgbClr val="4F81BC"/>
                          </a:highlight>
                        </a:rPr>
                        <a:t> </a:t>
                      </a:r>
                      <a:endParaRPr lang="it-IT" sz="400" b="0" i="0" u="none" strike="noStrike" dirty="0">
                        <a:solidFill>
                          <a:srgbClr val="000000"/>
                        </a:solidFill>
                        <a:effectLst/>
                        <a:highlight>
                          <a:srgbClr val="4F81BC"/>
                        </a:highlight>
                        <a:latin typeface="Cambria" panose="02040503050406030204" pitchFamily="18" charset="0"/>
                      </a:endParaRPr>
                    </a:p>
                  </a:txBody>
                  <a:tcPr marL="2607" marR="2607" marT="2607"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Ottenimento degli Estratti Conto bancari al 31/12/2023 e verifica delle riconciliazioni bancarie alla stessa</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Richiesta delle conferme delle posizioni aperte verso tutti gli istituti di credito al</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1859409510"/>
                  </a:ext>
                </a:extLst>
              </a:tr>
              <a:tr h="238626">
                <a:tc vMerge="1">
                  <a:txBody>
                    <a:bodyPr/>
                    <a:lstStyle/>
                    <a:p>
                      <a:endParaRPr lang="it-IT"/>
                    </a:p>
                  </a:txBody>
                  <a:tcP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data</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31/12/2023 (Procedura di CIRCOLARIZZAZIONE). – modello ABI-REV</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600133809"/>
                  </a:ext>
                </a:extLst>
              </a:tr>
              <a:tr h="198376">
                <a:tc rowSpan="2">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Ottenimento della documentazione di supporto in merito ad eventuali risoluzioni dei contratti con gli</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rowSpan="2" gridSpan="2">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 </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rowSpan="2" hMerge="1">
                  <a:txBody>
                    <a:bodyPr/>
                    <a:lstStyle/>
                    <a:p>
                      <a:endParaRPr lang="it-IT"/>
                    </a:p>
                  </a:txBody>
                  <a:tcPr/>
                </a:tc>
                <a:extLst>
                  <a:ext uri="{0D108BD9-81ED-4DB2-BD59-A6C34878D82A}">
                    <a16:rowId xmlns:a16="http://schemas.microsoft.com/office/drawing/2014/main" val="2407924069"/>
                  </a:ext>
                </a:extLst>
              </a:tr>
              <a:tr h="120575">
                <a:tc vMerge="1">
                  <a:txBody>
                    <a:bodyPr/>
                    <a:lstStyle/>
                    <a:p>
                      <a:endParaRPr lang="it-IT"/>
                    </a:p>
                  </a:txBody>
                  <a:tcPr/>
                </a:tc>
                <a:tc>
                  <a:txBody>
                    <a:bodyPr/>
                    <a:lstStyle/>
                    <a:p>
                      <a:pPr algn="l" fontAlgn="ctr"/>
                      <a:r>
                        <a:rPr lang="it-IT" sz="800" u="none" strike="noStrike">
                          <a:effectLst/>
                          <a:highlight>
                            <a:srgbClr val="E9ECF4"/>
                          </a:highlight>
                          <a:latin typeface="Cambria" panose="02040503050406030204" pitchFamily="18" charset="0"/>
                          <a:ea typeface="Cambria" panose="02040503050406030204" pitchFamily="18" charset="0"/>
                        </a:rPr>
                        <a:t>istituti di credito</a:t>
                      </a:r>
                      <a:endParaRPr lang="it-IT" sz="8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gridSpan="2" vMerge="1">
                  <a:txBody>
                    <a:bodyPr/>
                    <a:lstStyle/>
                    <a:p>
                      <a:endParaRPr lang="it-IT"/>
                    </a:p>
                  </a:txBody>
                  <a:tcPr/>
                </a:tc>
                <a:tc hMerge="1" vMerge="1">
                  <a:txBody>
                    <a:bodyPr/>
                    <a:lstStyle/>
                    <a:p>
                      <a:endParaRPr lang="it-IT"/>
                    </a:p>
                  </a:txBody>
                  <a:tcPr/>
                </a:tc>
                <a:extLst>
                  <a:ext uri="{0D108BD9-81ED-4DB2-BD59-A6C34878D82A}">
                    <a16:rowId xmlns:a16="http://schemas.microsoft.com/office/drawing/2014/main" val="3756517636"/>
                  </a:ext>
                </a:extLst>
              </a:tr>
              <a:tr h="201252">
                <a:tc>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Ottenimento del registro di cassa e verifica della documentazione di supporto relativamente ai sospesi</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 </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922375474"/>
                  </a:ext>
                </a:extLst>
              </a:tr>
              <a:tr h="251277">
                <a:tc rowSpan="2">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Verifica della corretta contabilizzazione degli interessi attivi -passivi e ritenute di acconto su interessi</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rowSpan="2" gridSpan="2">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 </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rowSpan="2" hMerge="1">
                  <a:txBody>
                    <a:bodyPr/>
                    <a:lstStyle/>
                    <a:p>
                      <a:endParaRPr lang="it-IT"/>
                    </a:p>
                  </a:txBody>
                  <a:tcPr/>
                </a:tc>
                <a:extLst>
                  <a:ext uri="{0D108BD9-81ED-4DB2-BD59-A6C34878D82A}">
                    <a16:rowId xmlns:a16="http://schemas.microsoft.com/office/drawing/2014/main" val="3353459681"/>
                  </a:ext>
                </a:extLst>
              </a:tr>
              <a:tr h="120575">
                <a:tc vMerge="1">
                  <a:txBody>
                    <a:bodyPr/>
                    <a:lstStyle/>
                    <a:p>
                      <a:endParaRPr lang="it-IT"/>
                    </a:p>
                  </a:txBody>
                  <a:tcPr/>
                </a:tc>
                <a:tc>
                  <a:txBody>
                    <a:bodyPr/>
                    <a:lstStyle/>
                    <a:p>
                      <a:pPr algn="l" fontAlgn="ctr"/>
                      <a:r>
                        <a:rPr lang="it-IT" sz="800" u="none" strike="noStrike">
                          <a:effectLst/>
                          <a:highlight>
                            <a:srgbClr val="E9ECF4"/>
                          </a:highlight>
                          <a:latin typeface="Cambria" panose="02040503050406030204" pitchFamily="18" charset="0"/>
                          <a:ea typeface="Cambria" panose="02040503050406030204" pitchFamily="18" charset="0"/>
                        </a:rPr>
                        <a:t>attivi bancari</a:t>
                      </a:r>
                      <a:endParaRPr lang="it-IT" sz="8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gridSpan="2" vMerge="1">
                  <a:txBody>
                    <a:bodyPr/>
                    <a:lstStyle/>
                    <a:p>
                      <a:endParaRPr lang="it-IT"/>
                    </a:p>
                  </a:txBody>
                  <a:tcPr/>
                </a:tc>
                <a:tc hMerge="1" vMerge="1">
                  <a:txBody>
                    <a:bodyPr/>
                    <a:lstStyle/>
                    <a:p>
                      <a:endParaRPr lang="it-IT"/>
                    </a:p>
                  </a:txBody>
                  <a:tcPr/>
                </a:tc>
                <a:extLst>
                  <a:ext uri="{0D108BD9-81ED-4DB2-BD59-A6C34878D82A}">
                    <a16:rowId xmlns:a16="http://schemas.microsoft.com/office/drawing/2014/main" val="2781610666"/>
                  </a:ext>
                </a:extLst>
              </a:tr>
              <a:tr h="251277">
                <a:tc>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Verifica se nel 1^ e/c dell'anno successivo vi siano movimenti con valuta 31.12. non inseriti nelle riconciliazioni</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 </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3180743421"/>
                  </a:ext>
                </a:extLst>
              </a:tr>
              <a:tr h="120575">
                <a:tc>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a:txBody>
                    <a:bodyPr/>
                    <a:lstStyle/>
                    <a:p>
                      <a:pPr algn="ctr" fontAlgn="ctr"/>
                      <a:r>
                        <a:rPr lang="it-IT" sz="800" u="none" strike="noStrike">
                          <a:effectLst/>
                          <a:highlight>
                            <a:srgbClr val="E9ECF4"/>
                          </a:highlight>
                          <a:latin typeface="Cambria" panose="02040503050406030204" pitchFamily="18" charset="0"/>
                          <a:ea typeface="Cambria" panose="02040503050406030204" pitchFamily="18" charset="0"/>
                        </a:rPr>
                        <a:t>MAGAZZINO</a:t>
                      </a:r>
                      <a:endParaRPr lang="it-IT" sz="8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Documentazione richiesta</a:t>
                      </a:r>
                      <a:endParaRPr lang="it-IT" sz="800" b="1"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3096098773"/>
                  </a:ext>
                </a:extLst>
              </a:tr>
              <a:tr h="241501">
                <a:tc rowSpan="2">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Copia del tabulato di magazzino al 31/12/2023 riportante per ogni codice: la</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Tabulato valorizzato al 31/12/2023 e copia (a campione) delle schede di magazzino</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1593172877"/>
                  </a:ext>
                </a:extLst>
              </a:tr>
              <a:tr h="238626">
                <a:tc vMerge="1">
                  <a:txBody>
                    <a:bodyPr/>
                    <a:lstStyle/>
                    <a:p>
                      <a:endParaRPr lang="it-IT"/>
                    </a:p>
                  </a:txBody>
                  <a:tcP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giacenza fisica, il valore unitario e il valore totale.</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per effettuare una </a:t>
                      </a:r>
                      <a:r>
                        <a:rPr lang="it-IT" sz="800" u="none" strike="noStrike" dirty="0" err="1">
                          <a:effectLst/>
                          <a:highlight>
                            <a:srgbClr val="E9ECF4"/>
                          </a:highlight>
                          <a:latin typeface="Cambria" panose="02040503050406030204" pitchFamily="18" charset="0"/>
                          <a:ea typeface="Cambria" panose="02040503050406030204" pitchFamily="18" charset="0"/>
                        </a:rPr>
                        <a:t>riperformance</a:t>
                      </a:r>
                      <a:r>
                        <a:rPr lang="it-IT" sz="800" u="none" strike="noStrike" dirty="0">
                          <a:effectLst/>
                          <a:highlight>
                            <a:srgbClr val="E9ECF4"/>
                          </a:highlight>
                          <a:latin typeface="Cambria" panose="02040503050406030204" pitchFamily="18" charset="0"/>
                          <a:ea typeface="Cambria" panose="02040503050406030204" pitchFamily="18" charset="0"/>
                        </a:rPr>
                        <a:t> del metodo di valutazione utilizzato</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308001466"/>
                  </a:ext>
                </a:extLst>
              </a:tr>
              <a:tr h="86251">
                <a:tc>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rowSpan="2">
                  <a:txBody>
                    <a:bodyPr/>
                    <a:lstStyle/>
                    <a:p>
                      <a:pPr algn="l" fontAlgn="ctr"/>
                      <a:r>
                        <a:rPr lang="it-IT" sz="800" u="none" strike="noStrike">
                          <a:effectLst/>
                          <a:highlight>
                            <a:srgbClr val="E9ECF4"/>
                          </a:highlight>
                          <a:latin typeface="Cambria" panose="02040503050406030204" pitchFamily="18" charset="0"/>
                          <a:ea typeface="Cambria" panose="02040503050406030204" pitchFamily="18" charset="0"/>
                        </a:rPr>
                        <a:t>Inventario fisico di magazzino</a:t>
                      </a:r>
                      <a:endParaRPr lang="it-IT" sz="8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rowSpan="2"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Valutazione del risultato dell'inventario di magazzino attraverso la comparazione dei dati fisici con le quantità contabili.</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rowSpan="2" hMerge="1">
                  <a:txBody>
                    <a:bodyPr/>
                    <a:lstStyle/>
                    <a:p>
                      <a:endParaRPr lang="it-IT"/>
                    </a:p>
                  </a:txBody>
                  <a:tcPr/>
                </a:tc>
                <a:extLst>
                  <a:ext uri="{0D108BD9-81ED-4DB2-BD59-A6C34878D82A}">
                    <a16:rowId xmlns:a16="http://schemas.microsoft.com/office/drawing/2014/main" val="341685232"/>
                  </a:ext>
                </a:extLst>
              </a:tr>
              <a:tr h="165027">
                <a:tc rowSpan="2">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vMerge="1">
                  <a:txBody>
                    <a:bodyPr/>
                    <a:lstStyle/>
                    <a:p>
                      <a:endParaRPr lang="it-IT"/>
                    </a:p>
                  </a:txBody>
                  <a:tcPr/>
                </a:tc>
                <a:tc gridSpan="2" vMerge="1">
                  <a:txBody>
                    <a:bodyPr/>
                    <a:lstStyle/>
                    <a:p>
                      <a:endParaRPr lang="it-IT"/>
                    </a:p>
                  </a:txBody>
                  <a:tcPr/>
                </a:tc>
                <a:tc hMerge="1" vMerge="1">
                  <a:txBody>
                    <a:bodyPr/>
                    <a:lstStyle/>
                    <a:p>
                      <a:endParaRPr lang="it-IT"/>
                    </a:p>
                  </a:txBody>
                  <a:tcPr/>
                </a:tc>
                <a:extLst>
                  <a:ext uri="{0D108BD9-81ED-4DB2-BD59-A6C34878D82A}">
                    <a16:rowId xmlns:a16="http://schemas.microsoft.com/office/drawing/2014/main" val="2947121253"/>
                  </a:ext>
                </a:extLst>
              </a:tr>
              <a:tr h="251277">
                <a:tc vMerge="1">
                  <a:txBody>
                    <a:bodyPr/>
                    <a:lstStyle/>
                    <a:p>
                      <a:endParaRPr lang="it-IT"/>
                    </a:p>
                  </a:txBody>
                  <a:tcP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«Tracing di magazzino» (eventuale) ovvero test sulla corrispondenza delle quantità contate e fisicamente esistenti con le quantità valorizzate</a:t>
                      </a:r>
                      <a:endParaRPr lang="it-IT" sz="8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ctr" fontAlgn="ctr"/>
                      <a:r>
                        <a:rPr lang="it-IT" sz="800" u="none" strike="noStrike" dirty="0">
                          <a:effectLst/>
                          <a:highlight>
                            <a:srgbClr val="D0D7E8"/>
                          </a:highlight>
                          <a:latin typeface="Cambria" panose="02040503050406030204" pitchFamily="18" charset="0"/>
                          <a:ea typeface="Cambria" panose="02040503050406030204" pitchFamily="18" charset="0"/>
                        </a:rPr>
                        <a:t>Analisi dei movimenti avvenuti tra la data dell'inventario a campione ed il 31/12/2023</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761984324"/>
                  </a:ext>
                </a:extLst>
              </a:tr>
              <a:tr h="267377">
                <a:tc rowSpan="3">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a:txBody>
                    <a:bodyPr/>
                    <a:lstStyle/>
                    <a:p>
                      <a:pPr algn="l" fontAlgn="ctr"/>
                      <a:r>
                        <a:rPr lang="it-IT" sz="800" u="none" strike="noStrike">
                          <a:effectLst/>
                          <a:highlight>
                            <a:srgbClr val="E9ECF4"/>
                          </a:highlight>
                          <a:latin typeface="Cambria" panose="02040503050406030204" pitchFamily="18" charset="0"/>
                          <a:ea typeface="Cambria" panose="02040503050406030204" pitchFamily="18" charset="0"/>
                        </a:rPr>
                        <a:t>Analisi dei movimenti avvenuti tra la data dell'inventario a campione e il</a:t>
                      </a:r>
                      <a:endParaRPr lang="it-IT" sz="8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ctr" fontAlgn="ctr"/>
                      <a:r>
                        <a:rPr lang="it-IT" sz="800" u="none" strike="noStrike" dirty="0">
                          <a:effectLst/>
                          <a:highlight>
                            <a:srgbClr val="D0D7E8"/>
                          </a:highlight>
                          <a:latin typeface="Cambria" panose="02040503050406030204" pitchFamily="18" charset="0"/>
                          <a:ea typeface="Cambria" panose="02040503050406030204" pitchFamily="18" charset="0"/>
                        </a:rPr>
                        <a:t>Presa copia prima fattura di vendita del 2024 (o, in mancanza di essa,</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2657295997"/>
                  </a:ext>
                </a:extLst>
              </a:tr>
              <a:tr h="120575">
                <a:tc vMerge="1">
                  <a:txBody>
                    <a:bodyPr/>
                    <a:lstStyle/>
                    <a:p>
                      <a:endParaRPr lang="it-IT"/>
                    </a:p>
                  </a:txBody>
                  <a:tcPr/>
                </a:tc>
                <a:tc>
                  <a:txBody>
                    <a:bodyPr/>
                    <a:lstStyle/>
                    <a:p>
                      <a:pPr algn="r" fontAlgn="ctr"/>
                      <a:r>
                        <a:rPr lang="it-IT" sz="800" u="none" strike="noStrike" dirty="0">
                          <a:effectLst/>
                          <a:highlight>
                            <a:srgbClr val="E9ECF4"/>
                          </a:highlight>
                          <a:latin typeface="Cambria" panose="02040503050406030204" pitchFamily="18" charset="0"/>
                          <a:ea typeface="Cambria" panose="02040503050406030204" pitchFamily="18" charset="0"/>
                        </a:rPr>
                        <a:t>31/12/2023</a:t>
                      </a:r>
                    </a:p>
                    <a:p>
                      <a:pPr algn="r" fontAlgn="ct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rowSpan="2"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dell'ultima fattura di vendita in assoluto) per tutti i prodotti finiti oggetto</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rowSpan="2" hMerge="1">
                  <a:txBody>
                    <a:bodyPr/>
                    <a:lstStyle/>
                    <a:p>
                      <a:endParaRPr lang="it-IT"/>
                    </a:p>
                  </a:txBody>
                  <a:tcPr/>
                </a:tc>
                <a:extLst>
                  <a:ext uri="{0D108BD9-81ED-4DB2-BD59-A6C34878D82A}">
                    <a16:rowId xmlns:a16="http://schemas.microsoft.com/office/drawing/2014/main" val="4167982743"/>
                  </a:ext>
                </a:extLst>
              </a:tr>
              <a:tr h="120575">
                <a:tc vMerge="1">
                  <a:txBody>
                    <a:bodyPr/>
                    <a:lstStyle/>
                    <a:p>
                      <a:endParaRPr lang="it-IT"/>
                    </a:p>
                  </a:txBody>
                  <a:tcPr/>
                </a:tc>
                <a:tc>
                  <a:txBody>
                    <a:bodyPr/>
                    <a:lstStyle/>
                    <a:p>
                      <a:pPr algn="l" fontAlgn="t"/>
                      <a:r>
                        <a:rPr lang="it-IT" sz="800" u="none" strike="noStrike">
                          <a:effectLst/>
                          <a:highlight>
                            <a:srgbClr val="E9ECF4"/>
                          </a:highlight>
                          <a:latin typeface="Cambria" panose="02040503050406030204" pitchFamily="18" charset="0"/>
                          <a:ea typeface="Cambria" panose="02040503050406030204" pitchFamily="18" charset="0"/>
                        </a:rPr>
                        <a:t> </a:t>
                      </a:r>
                      <a:endParaRPr lang="it-IT" sz="8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tc>
                <a:tc gridSpan="2" vMerge="1">
                  <a:txBody>
                    <a:bodyPr/>
                    <a:lstStyle/>
                    <a:p>
                      <a:endParaRPr lang="it-IT"/>
                    </a:p>
                  </a:txBody>
                  <a:tcPr/>
                </a:tc>
                <a:tc hMerge="1" vMerge="1">
                  <a:txBody>
                    <a:bodyPr/>
                    <a:lstStyle/>
                    <a:p>
                      <a:endParaRPr lang="it-IT"/>
                    </a:p>
                  </a:txBody>
                  <a:tcPr/>
                </a:tc>
                <a:extLst>
                  <a:ext uri="{0D108BD9-81ED-4DB2-BD59-A6C34878D82A}">
                    <a16:rowId xmlns:a16="http://schemas.microsoft.com/office/drawing/2014/main" val="712355212"/>
                  </a:ext>
                </a:extLst>
              </a:tr>
              <a:tr h="120575">
                <a:tc rowSpan="2">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rowSpan="2">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Verifica calcolo di valorizzazione con il metodo FIFO/LIFO/CMP</a:t>
                      </a:r>
                      <a:endParaRPr lang="it-IT" sz="8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ctr" fontAlgn="ctr"/>
                      <a:r>
                        <a:rPr lang="it-IT" sz="800" u="none" strike="noStrike" dirty="0" err="1">
                          <a:effectLst/>
                          <a:highlight>
                            <a:srgbClr val="E9ECF4"/>
                          </a:highlight>
                          <a:latin typeface="Cambria" panose="02040503050406030204" pitchFamily="18" charset="0"/>
                          <a:ea typeface="Cambria" panose="02040503050406030204" pitchFamily="18" charset="0"/>
                        </a:rPr>
                        <a:t>Riperformance</a:t>
                      </a:r>
                      <a:r>
                        <a:rPr lang="it-IT" sz="800" u="none" strike="noStrike" dirty="0">
                          <a:effectLst/>
                          <a:highlight>
                            <a:srgbClr val="E9ECF4"/>
                          </a:highlight>
                          <a:latin typeface="Cambria" panose="02040503050406030204" pitchFamily="18" charset="0"/>
                          <a:ea typeface="Cambria" panose="02040503050406030204" pitchFamily="18" charset="0"/>
                        </a:rPr>
                        <a:t> del calcolo</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3040492643"/>
                  </a:ext>
                </a:extLst>
              </a:tr>
              <a:tr h="189177">
                <a:tc vMerge="1">
                  <a:txBody>
                    <a:bodyPr/>
                    <a:lstStyle/>
                    <a:p>
                      <a:endParaRPr lang="it-IT"/>
                    </a:p>
                  </a:txBody>
                  <a:tcPr/>
                </a:tc>
                <a:tc vMerge="1">
                  <a:txBody>
                    <a:bodyPr/>
                    <a:lstStyle/>
                    <a:p>
                      <a:endParaRPr lang="it-IT"/>
                    </a:p>
                  </a:txBody>
                  <a:tcPr/>
                </a:tc>
                <a:tc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Selezione a campione di alcuni codici e analisi relative distinte base. </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3432693161"/>
                  </a:ext>
                </a:extLst>
              </a:tr>
              <a:tr h="362254">
                <a:tc rowSpan="6">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2607" marR="2607" marT="2607" marB="0" anchor="ctr"/>
                </a:tc>
                <a:tc>
                  <a:txBody>
                    <a:bodyPr/>
                    <a:lstStyle/>
                    <a:p>
                      <a:pPr algn="l" fontAlgn="ctr"/>
                      <a:r>
                        <a:rPr lang="it-IT" sz="800" u="none" strike="noStrike">
                          <a:effectLst/>
                          <a:highlight>
                            <a:srgbClr val="E9ECF4"/>
                          </a:highlight>
                          <a:latin typeface="Cambria" panose="02040503050406030204" pitchFamily="18" charset="0"/>
                          <a:ea typeface="Cambria" panose="02040503050406030204" pitchFamily="18" charset="0"/>
                        </a:rPr>
                        <a:t> </a:t>
                      </a:r>
                      <a:endParaRPr lang="it-IT" sz="8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Ultimi 10 DDT d'acquisto ante 31/12/2023, relative fatture d'acquisto, registrazione dell'operazione in contabilità.</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2686735853"/>
                  </a:ext>
                </a:extLst>
              </a:tr>
              <a:tr h="561781">
                <a:tc vMerge="1">
                  <a:txBody>
                    <a:bodyPr/>
                    <a:lstStyle/>
                    <a:p>
                      <a:endParaRPr lang="it-IT"/>
                    </a:p>
                  </a:txBody>
                  <a:tcPr/>
                </a:tc>
                <a:tc>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Analisi del c.d. «CUT-OFF di magazzino», ovvero valutazione della competenza dei carichi e scarichi di magazzino, finalizzata a comprendere se i ricavi ed i costi collegati alle movimentazioni delle rimanenze, in prossimità della chiusura dell'esercizio 2024, siano stati iscritti in Bilancio nella maniera corretta.</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Ultimi 10 DDT di vendita ante 31/12/2023, relative fatture di vendita, registrazione</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1573268014"/>
                  </a:ext>
                </a:extLst>
              </a:tr>
              <a:tr h="132252">
                <a:tc vMerge="1">
                  <a:txBody>
                    <a:bodyPr/>
                    <a:lstStyle/>
                    <a:p>
                      <a:endParaRPr lang="it-IT"/>
                    </a:p>
                  </a:txBody>
                  <a:tcPr/>
                </a:tc>
                <a:tc>
                  <a:txBody>
                    <a:bodyPr/>
                    <a:lstStyle/>
                    <a:p>
                      <a:pPr algn="l" fontAlgn="t"/>
                      <a:r>
                        <a:rPr lang="it-IT" sz="800" u="none" strike="noStrike">
                          <a:effectLst/>
                          <a:highlight>
                            <a:srgbClr val="E9ECF4"/>
                          </a:highlight>
                          <a:latin typeface="Cambria" panose="02040503050406030204" pitchFamily="18" charset="0"/>
                          <a:ea typeface="Cambria" panose="02040503050406030204" pitchFamily="18" charset="0"/>
                        </a:rPr>
                        <a:t> </a:t>
                      </a:r>
                      <a:endParaRPr lang="it-IT" sz="8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tc>
                <a:tc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dell'operazione in contabilità.</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1040518250"/>
                  </a:ext>
                </a:extLst>
              </a:tr>
              <a:tr h="251277">
                <a:tc vMerge="1">
                  <a:txBody>
                    <a:bodyPr/>
                    <a:lstStyle/>
                    <a:p>
                      <a:endParaRPr lang="it-IT"/>
                    </a:p>
                  </a:txBody>
                  <a:tcPr/>
                </a:tc>
                <a:tc>
                  <a:txBody>
                    <a:bodyPr/>
                    <a:lstStyle/>
                    <a:p>
                      <a:pPr algn="l" fontAlgn="t"/>
                      <a:r>
                        <a:rPr lang="it-IT" sz="800" u="none" strike="noStrike">
                          <a:effectLst/>
                          <a:highlight>
                            <a:srgbClr val="E9ECF4"/>
                          </a:highlight>
                          <a:latin typeface="Cambria" panose="02040503050406030204" pitchFamily="18" charset="0"/>
                          <a:ea typeface="Cambria" panose="02040503050406030204" pitchFamily="18" charset="0"/>
                        </a:rPr>
                        <a:t> </a:t>
                      </a:r>
                      <a:endParaRPr lang="it-IT" sz="8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tc>
                <a:tc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Primi 10 DDT d'acquisto 2024, relative fatture d'acquisto, registrazione dell'operazione in contabilità.</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1170666963"/>
                  </a:ext>
                </a:extLst>
              </a:tr>
              <a:tr h="264501">
                <a:tc vMerge="1">
                  <a:txBody>
                    <a:bodyPr/>
                    <a:lstStyle/>
                    <a:p>
                      <a:endParaRPr lang="it-IT"/>
                    </a:p>
                  </a:txBody>
                  <a:tcPr/>
                </a:tc>
                <a:tc>
                  <a:txBody>
                    <a:bodyPr/>
                    <a:lstStyle/>
                    <a:p>
                      <a:pPr algn="l" fontAlgn="t"/>
                      <a:r>
                        <a:rPr lang="it-IT" sz="800" u="none" strike="noStrike">
                          <a:effectLst/>
                          <a:highlight>
                            <a:srgbClr val="E9ECF4"/>
                          </a:highlight>
                          <a:latin typeface="Cambria" panose="02040503050406030204" pitchFamily="18" charset="0"/>
                          <a:ea typeface="Cambria" panose="02040503050406030204" pitchFamily="18" charset="0"/>
                        </a:rPr>
                        <a:t> </a:t>
                      </a:r>
                      <a:endParaRPr lang="it-IT" sz="800" b="0"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tc>
                <a:tc gridSpan="2">
                  <a:txBody>
                    <a:bodyPr/>
                    <a:lstStyle/>
                    <a:p>
                      <a:pPr algn="ctr" fontAlgn="ctr"/>
                      <a:r>
                        <a:rPr lang="it-IT" sz="800" u="none" strike="noStrike" dirty="0">
                          <a:effectLst/>
                          <a:highlight>
                            <a:srgbClr val="E9ECF4"/>
                          </a:highlight>
                          <a:latin typeface="Cambria" panose="02040503050406030204" pitchFamily="18" charset="0"/>
                          <a:ea typeface="Cambria" panose="02040503050406030204" pitchFamily="18" charset="0"/>
                        </a:rPr>
                        <a:t>Primi 10 DDT di vendita 2024, relative fatture di vendita, registrazione</a:t>
                      </a:r>
                      <a:endParaRPr lang="it-IT" sz="800" b="0" i="0" u="none" strike="noStrike" dirty="0">
                        <a:solidFill>
                          <a:srgbClr val="000000"/>
                        </a:solidFill>
                        <a:effectLst/>
                        <a:highlight>
                          <a:srgbClr val="E9ECF4"/>
                        </a:highlight>
                        <a:latin typeface="Cambria" panose="02040503050406030204" pitchFamily="18" charset="0"/>
                        <a:ea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461899630"/>
                  </a:ext>
                </a:extLst>
              </a:tr>
              <a:tr h="135127">
                <a:tc vMerge="1">
                  <a:txBody>
                    <a:bodyPr/>
                    <a:lstStyle/>
                    <a:p>
                      <a:endParaRPr lang="it-IT"/>
                    </a:p>
                  </a:txBody>
                  <a:tcPr/>
                </a:tc>
                <a:tc>
                  <a:txBody>
                    <a:bodyPr/>
                    <a:lstStyle/>
                    <a:p>
                      <a:pPr algn="l" fontAlgn="t"/>
                      <a:r>
                        <a:rPr lang="it-IT" sz="800" u="none" strike="noStrike" dirty="0">
                          <a:effectLst/>
                          <a:highlight>
                            <a:srgbClr val="E9ECF4"/>
                          </a:highlight>
                        </a:rPr>
                        <a:t> </a:t>
                      </a:r>
                      <a:endParaRPr lang="it-IT" sz="800" b="0" i="0" u="none" strike="noStrike" dirty="0">
                        <a:solidFill>
                          <a:srgbClr val="000000"/>
                        </a:solidFill>
                        <a:effectLst/>
                        <a:highlight>
                          <a:srgbClr val="E9ECF4"/>
                        </a:highlight>
                        <a:latin typeface="Cambria" panose="02040503050406030204" pitchFamily="18" charset="0"/>
                      </a:endParaRPr>
                    </a:p>
                  </a:txBody>
                  <a:tcPr marL="2607" marR="2607" marT="2607" marB="0"/>
                </a:tc>
                <a:tc gridSpan="2">
                  <a:txBody>
                    <a:bodyPr/>
                    <a:lstStyle/>
                    <a:p>
                      <a:pPr algn="ctr" fontAlgn="ctr"/>
                      <a:r>
                        <a:rPr lang="it-IT" sz="800" u="none" strike="noStrike" dirty="0">
                          <a:effectLst/>
                          <a:highlight>
                            <a:srgbClr val="E9ECF4"/>
                          </a:highlight>
                        </a:rPr>
                        <a:t>dell'operazione in contabilità.</a:t>
                      </a:r>
                      <a:endParaRPr lang="it-IT" sz="800" b="0" i="0" u="none" strike="noStrike" dirty="0">
                        <a:solidFill>
                          <a:srgbClr val="000000"/>
                        </a:solidFill>
                        <a:effectLst/>
                        <a:highlight>
                          <a:srgbClr val="E9ECF4"/>
                        </a:highlight>
                        <a:latin typeface="Cambria" panose="02040503050406030204" pitchFamily="18" charset="0"/>
                      </a:endParaRPr>
                    </a:p>
                  </a:txBody>
                  <a:tcPr marL="2607" marR="2607" marT="2607" marB="0" anchor="ctr"/>
                </a:tc>
                <a:tc hMerge="1">
                  <a:txBody>
                    <a:bodyPr/>
                    <a:lstStyle/>
                    <a:p>
                      <a:endParaRPr lang="it-IT"/>
                    </a:p>
                  </a:txBody>
                  <a:tcPr/>
                </a:tc>
                <a:extLst>
                  <a:ext uri="{0D108BD9-81ED-4DB2-BD59-A6C34878D82A}">
                    <a16:rowId xmlns:a16="http://schemas.microsoft.com/office/drawing/2014/main" val="424226158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909AB64-ECCE-42B7-75B3-9A61C983F79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123" name="Group 25">
            <a:extLst>
              <a:ext uri="{FF2B5EF4-FFF2-40B4-BE49-F238E27FC236}">
                <a16:creationId xmlns:a16="http://schemas.microsoft.com/office/drawing/2014/main" id="{BA32C660-8FB5-EBC3-495D-EC30D24A8F65}"/>
              </a:ext>
            </a:extLst>
          </p:cNvPr>
          <p:cNvGrpSpPr>
            <a:grpSpLocks/>
          </p:cNvGrpSpPr>
          <p:nvPr/>
        </p:nvGrpSpPr>
        <p:grpSpPr bwMode="auto">
          <a:xfrm>
            <a:off x="92075" y="212725"/>
            <a:ext cx="1036638" cy="884238"/>
            <a:chOff x="200590" y="418099"/>
            <a:chExt cx="1035539" cy="884136"/>
          </a:xfrm>
        </p:grpSpPr>
        <p:grpSp>
          <p:nvGrpSpPr>
            <p:cNvPr id="5126" name="Group 26">
              <a:extLst>
                <a:ext uri="{FF2B5EF4-FFF2-40B4-BE49-F238E27FC236}">
                  <a16:creationId xmlns:a16="http://schemas.microsoft.com/office/drawing/2014/main" id="{2D32286B-8847-82BE-E0AB-C11DB5A41228}"/>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368BFBFA-7B48-DDEB-7EF5-153B91B9F01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5131" name="Group 31">
                <a:extLst>
                  <a:ext uri="{FF2B5EF4-FFF2-40B4-BE49-F238E27FC236}">
                    <a16:creationId xmlns:a16="http://schemas.microsoft.com/office/drawing/2014/main" id="{62081B94-A096-1AE8-914B-9111EC04E3BF}"/>
                  </a:ext>
                </a:extLst>
              </p:cNvPr>
              <p:cNvGrpSpPr>
                <a:grpSpLocks/>
              </p:cNvGrpSpPr>
              <p:nvPr/>
            </p:nvGrpSpPr>
            <p:grpSpPr bwMode="auto">
              <a:xfrm>
                <a:off x="1604481" y="615882"/>
                <a:ext cx="886681" cy="461665"/>
                <a:chOff x="1604481" y="615882"/>
                <a:chExt cx="886681" cy="461665"/>
              </a:xfrm>
            </p:grpSpPr>
            <p:sp>
              <p:nvSpPr>
                <p:cNvPr id="5132" name="TextBox 32">
                  <a:extLst>
                    <a:ext uri="{FF2B5EF4-FFF2-40B4-BE49-F238E27FC236}">
                      <a16:creationId xmlns:a16="http://schemas.microsoft.com/office/drawing/2014/main" id="{9CBC8595-9BE2-AA54-D0F7-C75161AC62C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C246C51-7B21-462E-86B8-CDD4CCCBEAEE}"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5133" name="TextBox 33">
                  <a:extLst>
                    <a:ext uri="{FF2B5EF4-FFF2-40B4-BE49-F238E27FC236}">
                      <a16:creationId xmlns:a16="http://schemas.microsoft.com/office/drawing/2014/main" id="{61BB1E12-6319-50A8-27AB-1A12D8419405}"/>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5127" name="Group 27">
              <a:extLst>
                <a:ext uri="{FF2B5EF4-FFF2-40B4-BE49-F238E27FC236}">
                  <a16:creationId xmlns:a16="http://schemas.microsoft.com/office/drawing/2014/main" id="{5EBE2491-874F-9DFA-11A0-4CE0AB55D584}"/>
                </a:ext>
              </a:extLst>
            </p:cNvPr>
            <p:cNvGrpSpPr>
              <a:grpSpLocks/>
            </p:cNvGrpSpPr>
            <p:nvPr/>
          </p:nvGrpSpPr>
          <p:grpSpPr bwMode="auto">
            <a:xfrm>
              <a:off x="200590" y="843937"/>
              <a:ext cx="1035539" cy="458298"/>
              <a:chOff x="224691" y="1351963"/>
              <a:chExt cx="1035539" cy="458298"/>
            </a:xfrm>
          </p:grpSpPr>
          <p:sp>
            <p:nvSpPr>
              <p:cNvPr id="5128" name="TextBox 28">
                <a:extLst>
                  <a:ext uri="{FF2B5EF4-FFF2-40B4-BE49-F238E27FC236}">
                    <a16:creationId xmlns:a16="http://schemas.microsoft.com/office/drawing/2014/main" id="{4CEB9FDE-C992-7C87-00B9-E26D0387A71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5129" name="TextBox 29">
                <a:extLst>
                  <a:ext uri="{FF2B5EF4-FFF2-40B4-BE49-F238E27FC236}">
                    <a16:creationId xmlns:a16="http://schemas.microsoft.com/office/drawing/2014/main" id="{123E0694-6235-F015-690A-FA19DEB503D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5124" name="Titolo 1">
            <a:extLst>
              <a:ext uri="{FF2B5EF4-FFF2-40B4-BE49-F238E27FC236}">
                <a16:creationId xmlns:a16="http://schemas.microsoft.com/office/drawing/2014/main" id="{91ADCA06-119A-0523-B644-266FE6B75213}"/>
              </a:ext>
            </a:extLst>
          </p:cNvPr>
          <p:cNvSpPr>
            <a:spLocks noGrp="1"/>
          </p:cNvSpPr>
          <p:nvPr>
            <p:ph type="title"/>
          </p:nvPr>
        </p:nvSpPr>
        <p:spPr>
          <a:xfrm>
            <a:off x="656079" y="4193309"/>
            <a:ext cx="8229600" cy="2369394"/>
          </a:xfrm>
        </p:spPr>
        <p:txBody>
          <a:bodyPr/>
          <a:lstStyle/>
          <a:p>
            <a:pPr marL="68580" marR="73025" algn="l">
              <a:lnSpc>
                <a:spcPct val="133000"/>
              </a:lnSpc>
              <a:spcBef>
                <a:spcPts val="475"/>
              </a:spcBef>
              <a:spcAft>
                <a:spcPts val="0"/>
              </a:spcAft>
            </a:pP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r>
              <a:rPr lang="it-IT" sz="1400" i="1" dirty="0">
                <a:effectLst/>
                <a:latin typeface="Cambria" panose="02040503050406030204" pitchFamily="18" charset="0"/>
                <a:ea typeface="Cambria" panose="02040503050406030204" pitchFamily="18" charset="0"/>
                <a:cs typeface="Cambria" panose="02040503050406030204" pitchFamily="18" charset="0"/>
              </a:rPr>
              <a:t>La presente dispensa intende fornire agli esaminandi unicamente consigli e spunti operativi utili, ma comunque </a:t>
            </a:r>
            <a:r>
              <a:rPr lang="it-IT" sz="1400" b="1" i="1" dirty="0">
                <a:effectLst/>
                <a:latin typeface="Cambria" panose="02040503050406030204" pitchFamily="18" charset="0"/>
                <a:ea typeface="Cambria" panose="02040503050406030204" pitchFamily="18" charset="0"/>
                <a:cs typeface="Cambria" panose="02040503050406030204" pitchFamily="18" charset="0"/>
              </a:rPr>
              <a:t>non </a:t>
            </a:r>
            <a:r>
              <a:rPr lang="it-IT" sz="1400" i="1" dirty="0">
                <a:effectLst/>
                <a:latin typeface="Cambria" panose="02040503050406030204" pitchFamily="18" charset="0"/>
                <a:ea typeface="Cambria" panose="02040503050406030204" pitchFamily="18" charset="0"/>
                <a:cs typeface="Cambria" panose="02040503050406030204" pitchFamily="18" charset="0"/>
              </a:rPr>
              <a:t>sufficienti, per raggiungere il </a:t>
            </a:r>
            <a:r>
              <a:rPr lang="it-IT" sz="1400" b="1" i="1" dirty="0">
                <a:effectLst/>
                <a:latin typeface="Cambria" panose="02040503050406030204" pitchFamily="18" charset="0"/>
                <a:ea typeface="Cambria" panose="02040503050406030204" pitchFamily="18" charset="0"/>
                <a:cs typeface="Cambria" panose="02040503050406030204" pitchFamily="18" charset="0"/>
              </a:rPr>
              <a:t>livello minimo </a:t>
            </a:r>
            <a:r>
              <a:rPr lang="it-IT" sz="1400" i="1" dirty="0">
                <a:effectLst/>
                <a:latin typeface="Cambria" panose="02040503050406030204" pitchFamily="18" charset="0"/>
                <a:ea typeface="Cambria" panose="02040503050406030204" pitchFamily="18" charset="0"/>
                <a:cs typeface="Cambria" panose="02040503050406030204" pitchFamily="18" charset="0"/>
              </a:rPr>
              <a:t>di preparazione, che ogni candidato deve acquisire per poter affrontare adeguatamente la terza prova scritta dell’esame di stato per l’abilitazione all’esercizio della professione di </a:t>
            </a:r>
            <a:r>
              <a:rPr lang="it-IT" sz="1400" i="1" dirty="0">
                <a:latin typeface="Cambria" panose="02040503050406030204" pitchFamily="18" charset="0"/>
                <a:ea typeface="Cambria" panose="02040503050406030204" pitchFamily="18" charset="0"/>
                <a:cs typeface="Cambria" panose="02040503050406030204" pitchFamily="18" charset="0"/>
              </a:rPr>
              <a:t>revisore legale</a:t>
            </a:r>
            <a:r>
              <a:rPr lang="it-IT" sz="1400" i="1" dirty="0">
                <a:effectLst/>
                <a:latin typeface="Cambria" panose="02040503050406030204" pitchFamily="18" charset="0"/>
                <a:ea typeface="Cambria" panose="02040503050406030204" pitchFamily="18" charset="0"/>
                <a:cs typeface="Cambria" panose="02040503050406030204" pitchFamily="18" charset="0"/>
              </a:rPr>
              <a:t>; pertanto, si consiglia vivamente di integrare quanto segue con gli approfondimenti illustrati sui manuali, sulle pubblicazioni  di settore e con gli spunti emersi durante le lezioni del modulo speciale</a:t>
            </a:r>
            <a:r>
              <a:rPr lang="it-IT" sz="1400" i="1" dirty="0">
                <a:latin typeface="Cambria" panose="02040503050406030204" pitchFamily="18" charset="0"/>
                <a:ea typeface="Cambria" panose="02040503050406030204" pitchFamily="18" charset="0"/>
              </a:rPr>
              <a:t>. </a:t>
            </a:r>
            <a:br>
              <a:rPr lang="it-IT" sz="1400" i="1" dirty="0">
                <a:latin typeface="Cambria" panose="02040503050406030204" pitchFamily="18" charset="0"/>
                <a:ea typeface="Cambria" panose="02040503050406030204" pitchFamily="18" charset="0"/>
              </a:rPr>
            </a:br>
            <a:r>
              <a:rPr lang="it-IT" sz="1400" i="1" dirty="0">
                <a:latin typeface="Cambria" panose="02040503050406030204" pitchFamily="18" charset="0"/>
                <a:ea typeface="Cambria" panose="02040503050406030204" pitchFamily="18" charset="0"/>
              </a:rPr>
              <a:t>La dispensa in oggetto tratta una selezione di poste di bilancio delineando per le stesse le procedure di revisione.  </a:t>
            </a:r>
            <a:br>
              <a:rPr lang="it-IT" sz="1800" dirty="0">
                <a:effectLst/>
                <a:latin typeface="Cambria" panose="02040503050406030204" pitchFamily="18" charset="0"/>
                <a:ea typeface="Cambria" panose="02040503050406030204" pitchFamily="18" charset="0"/>
                <a:cs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6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endParaRPr lang="it-IT" altLang="it-IT" sz="1800" dirty="0">
              <a:latin typeface="Cambria" panose="02040503050406030204" pitchFamily="18" charset="0"/>
              <a:ea typeface="Cambria" panose="02040503050406030204" pitchFamily="18" charset="0"/>
            </a:endParaRPr>
          </a:p>
        </p:txBody>
      </p:sp>
      <p:sp>
        <p:nvSpPr>
          <p:cNvPr id="13" name="Titolo 1">
            <a:extLst>
              <a:ext uri="{FF2B5EF4-FFF2-40B4-BE49-F238E27FC236}">
                <a16:creationId xmlns:a16="http://schemas.microsoft.com/office/drawing/2014/main" id="{722CCBDA-1E43-EDF6-19A6-A8A8B18EA4DA}"/>
              </a:ext>
            </a:extLst>
          </p:cNvPr>
          <p:cNvSpPr txBox="1">
            <a:spLocks/>
          </p:cNvSpPr>
          <p:nvPr/>
        </p:nvSpPr>
        <p:spPr bwMode="auto">
          <a:xfrm>
            <a:off x="365125" y="1225550"/>
            <a:ext cx="8229600" cy="57785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br>
              <a:rPr lang="it-IT" altLang="it-IT" sz="3600" dirty="0"/>
            </a:br>
            <a:endParaRPr lang="it-IT" altLang="it-IT" sz="3600" dirty="0"/>
          </a:p>
          <a:p>
            <a:pPr>
              <a:defRPr/>
            </a:pPr>
            <a:br>
              <a:rPr lang="it-IT" altLang="it-IT" sz="2000" dirty="0"/>
            </a:br>
            <a:br>
              <a:rPr lang="it-IT" altLang="it-IT" sz="3600" cap="small" dirty="0">
                <a:solidFill>
                  <a:srgbClr val="FF0000"/>
                </a:solidFill>
              </a:rPr>
            </a:br>
            <a:endParaRPr lang="it-IT" altLang="it-IT" sz="3600" cap="small"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18B3DA-9695-1C49-4274-8E239F4A59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9699" name="Group 25">
            <a:extLst>
              <a:ext uri="{FF2B5EF4-FFF2-40B4-BE49-F238E27FC236}">
                <a16:creationId xmlns:a16="http://schemas.microsoft.com/office/drawing/2014/main" id="{0117D1F9-A740-6995-0083-3ACC32813157}"/>
              </a:ext>
            </a:extLst>
          </p:cNvPr>
          <p:cNvGrpSpPr>
            <a:grpSpLocks/>
          </p:cNvGrpSpPr>
          <p:nvPr/>
        </p:nvGrpSpPr>
        <p:grpSpPr bwMode="auto">
          <a:xfrm>
            <a:off x="92075" y="212725"/>
            <a:ext cx="1036638" cy="884238"/>
            <a:chOff x="200590" y="418099"/>
            <a:chExt cx="1035539" cy="884136"/>
          </a:xfrm>
        </p:grpSpPr>
        <p:grpSp>
          <p:nvGrpSpPr>
            <p:cNvPr id="29730" name="Group 26">
              <a:extLst>
                <a:ext uri="{FF2B5EF4-FFF2-40B4-BE49-F238E27FC236}">
                  <a16:creationId xmlns:a16="http://schemas.microsoft.com/office/drawing/2014/main" id="{52862E45-6580-C79B-95ED-A67454A52836}"/>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50077A0-FC66-AE87-B1BB-9EE7C8E9ACB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9735" name="Group 31">
                <a:extLst>
                  <a:ext uri="{FF2B5EF4-FFF2-40B4-BE49-F238E27FC236}">
                    <a16:creationId xmlns:a16="http://schemas.microsoft.com/office/drawing/2014/main" id="{06986F7C-06DF-BADE-8F49-3CE4C5471EB4}"/>
                  </a:ext>
                </a:extLst>
              </p:cNvPr>
              <p:cNvGrpSpPr>
                <a:grpSpLocks/>
              </p:cNvGrpSpPr>
              <p:nvPr/>
            </p:nvGrpSpPr>
            <p:grpSpPr bwMode="auto">
              <a:xfrm>
                <a:off x="1604481" y="615882"/>
                <a:ext cx="886681" cy="461665"/>
                <a:chOff x="1604481" y="615882"/>
                <a:chExt cx="886681" cy="461665"/>
              </a:xfrm>
            </p:grpSpPr>
            <p:sp>
              <p:nvSpPr>
                <p:cNvPr id="29736" name="TextBox 32">
                  <a:extLst>
                    <a:ext uri="{FF2B5EF4-FFF2-40B4-BE49-F238E27FC236}">
                      <a16:creationId xmlns:a16="http://schemas.microsoft.com/office/drawing/2014/main" id="{B3D27C78-4595-4420-E747-3CD0FC0B34C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6A3A0183-14B6-4F89-9A63-C9553F2A66C5}"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9737" name="TextBox 33">
                  <a:extLst>
                    <a:ext uri="{FF2B5EF4-FFF2-40B4-BE49-F238E27FC236}">
                      <a16:creationId xmlns:a16="http://schemas.microsoft.com/office/drawing/2014/main" id="{A6842E2C-D77E-3ADD-4FC1-3BF2A907FDB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9731" name="Group 27">
              <a:extLst>
                <a:ext uri="{FF2B5EF4-FFF2-40B4-BE49-F238E27FC236}">
                  <a16:creationId xmlns:a16="http://schemas.microsoft.com/office/drawing/2014/main" id="{7ABB0851-BC29-257B-7AD2-A7FFFF45CFED}"/>
                </a:ext>
              </a:extLst>
            </p:cNvPr>
            <p:cNvGrpSpPr>
              <a:grpSpLocks/>
            </p:cNvGrpSpPr>
            <p:nvPr/>
          </p:nvGrpSpPr>
          <p:grpSpPr bwMode="auto">
            <a:xfrm>
              <a:off x="200590" y="843937"/>
              <a:ext cx="1035539" cy="458298"/>
              <a:chOff x="224691" y="1351963"/>
              <a:chExt cx="1035539" cy="458298"/>
            </a:xfrm>
          </p:grpSpPr>
          <p:sp>
            <p:nvSpPr>
              <p:cNvPr id="29732" name="TextBox 28">
                <a:extLst>
                  <a:ext uri="{FF2B5EF4-FFF2-40B4-BE49-F238E27FC236}">
                    <a16:creationId xmlns:a16="http://schemas.microsoft.com/office/drawing/2014/main" id="{A3E23392-F912-834F-6D88-E3E0485ECBF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9733" name="TextBox 29">
                <a:extLst>
                  <a:ext uri="{FF2B5EF4-FFF2-40B4-BE49-F238E27FC236}">
                    <a16:creationId xmlns:a16="http://schemas.microsoft.com/office/drawing/2014/main" id="{730030BC-AA9A-0BA1-5270-500C4C0B6D7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9700" name="Titolo 1">
            <a:extLst>
              <a:ext uri="{FF2B5EF4-FFF2-40B4-BE49-F238E27FC236}">
                <a16:creationId xmlns:a16="http://schemas.microsoft.com/office/drawing/2014/main" id="{EA86F7B7-CF47-A854-5B40-144C80F154E5}"/>
              </a:ext>
            </a:extLst>
          </p:cNvPr>
          <p:cNvSpPr>
            <a:spLocks noGrp="1"/>
          </p:cNvSpPr>
          <p:nvPr>
            <p:ph type="title"/>
          </p:nvPr>
        </p:nvSpPr>
        <p:spPr>
          <a:xfrm>
            <a:off x="365125" y="1195388"/>
            <a:ext cx="8229600" cy="4500562"/>
          </a:xfrm>
        </p:spPr>
        <p:txBody>
          <a:bodyPr/>
          <a:lstStyle/>
          <a:p>
            <a:br>
              <a:rPr lang="it-IT" altLang="it-IT" sz="3200"/>
            </a:br>
            <a:br>
              <a:rPr lang="it-IT" altLang="it-IT" sz="3200"/>
            </a:br>
            <a:endParaRPr lang="it-IT" altLang="it-IT" sz="3200"/>
          </a:p>
        </p:txBody>
      </p:sp>
      <p:sp>
        <p:nvSpPr>
          <p:cNvPr id="14" name="Titolo 1">
            <a:extLst>
              <a:ext uri="{FF2B5EF4-FFF2-40B4-BE49-F238E27FC236}">
                <a16:creationId xmlns:a16="http://schemas.microsoft.com/office/drawing/2014/main" id="{612EF938-7CAD-9EE9-FE89-0165FF69EF92}"/>
              </a:ext>
            </a:extLst>
          </p:cNvPr>
          <p:cNvSpPr txBox="1">
            <a:spLocks/>
          </p:cNvSpPr>
          <p:nvPr/>
        </p:nvSpPr>
        <p:spPr bwMode="auto">
          <a:xfrm>
            <a:off x="365125" y="627063"/>
            <a:ext cx="8229600" cy="365125"/>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r>
              <a:rPr lang="it-IT" altLang="it-IT" sz="2000" b="1" dirty="0">
                <a:solidFill>
                  <a:srgbClr val="FF0000"/>
                </a:solidFill>
              </a:rPr>
              <a:t>Esempio File di </a:t>
            </a:r>
            <a:r>
              <a:rPr lang="it-IT" altLang="it-IT" sz="2000" b="1" dirty="0" err="1">
                <a:solidFill>
                  <a:srgbClr val="FF0000"/>
                </a:solidFill>
              </a:rPr>
              <a:t>Final</a:t>
            </a:r>
            <a:endParaRPr lang="it-IT" altLang="it-IT" sz="3600" cap="small" dirty="0">
              <a:solidFill>
                <a:srgbClr val="FF0000"/>
              </a:solidFill>
            </a:endParaRPr>
          </a:p>
          <a:p>
            <a:pPr>
              <a:defRPr/>
            </a:pPr>
            <a:endParaRPr lang="it-IT" altLang="it-IT" sz="2000" b="1" dirty="0">
              <a:solidFill>
                <a:srgbClr val="FF0000"/>
              </a:solidFill>
            </a:endParaRPr>
          </a:p>
        </p:txBody>
      </p:sp>
      <p:graphicFrame>
        <p:nvGraphicFramePr>
          <p:cNvPr id="2" name="Tabella 1">
            <a:extLst>
              <a:ext uri="{FF2B5EF4-FFF2-40B4-BE49-F238E27FC236}">
                <a16:creationId xmlns:a16="http://schemas.microsoft.com/office/drawing/2014/main" id="{3E9973F7-4D0E-A82F-270A-8D958B3CB1D4}"/>
              </a:ext>
            </a:extLst>
          </p:cNvPr>
          <p:cNvGraphicFramePr>
            <a:graphicFrameLocks noGrp="1"/>
          </p:cNvGraphicFramePr>
          <p:nvPr>
            <p:extLst>
              <p:ext uri="{D42A27DB-BD31-4B8C-83A1-F6EECF244321}">
                <p14:modId xmlns:p14="http://schemas.microsoft.com/office/powerpoint/2010/main" val="265412334"/>
              </p:ext>
            </p:extLst>
          </p:nvPr>
        </p:nvGraphicFramePr>
        <p:xfrm>
          <a:off x="549276" y="1242452"/>
          <a:ext cx="7786201" cy="5604821"/>
        </p:xfrm>
        <a:graphic>
          <a:graphicData uri="http://schemas.openxmlformats.org/drawingml/2006/table">
            <a:tbl>
              <a:tblPr>
                <a:tableStyleId>{5C22544A-7EE6-4342-B048-85BDC9FD1C3A}</a:tableStyleId>
              </a:tblPr>
              <a:tblGrid>
                <a:gridCol w="495243">
                  <a:extLst>
                    <a:ext uri="{9D8B030D-6E8A-4147-A177-3AD203B41FA5}">
                      <a16:colId xmlns:a16="http://schemas.microsoft.com/office/drawing/2014/main" val="3648539182"/>
                    </a:ext>
                  </a:extLst>
                </a:gridCol>
                <a:gridCol w="3882496">
                  <a:extLst>
                    <a:ext uri="{9D8B030D-6E8A-4147-A177-3AD203B41FA5}">
                      <a16:colId xmlns:a16="http://schemas.microsoft.com/office/drawing/2014/main" val="517281600"/>
                    </a:ext>
                  </a:extLst>
                </a:gridCol>
                <a:gridCol w="3408462">
                  <a:extLst>
                    <a:ext uri="{9D8B030D-6E8A-4147-A177-3AD203B41FA5}">
                      <a16:colId xmlns:a16="http://schemas.microsoft.com/office/drawing/2014/main" val="1409035229"/>
                    </a:ext>
                  </a:extLst>
                </a:gridCol>
              </a:tblGrid>
              <a:tr h="122372">
                <a:tc>
                  <a:txBody>
                    <a:bodyPr/>
                    <a:lstStyle/>
                    <a:p>
                      <a:pPr algn="l" fontAlgn="ctr"/>
                      <a:r>
                        <a:rPr lang="it-IT" sz="800" u="none" strike="noStrike" dirty="0">
                          <a:effectLst/>
                          <a:highlight>
                            <a:srgbClr val="4F81BC"/>
                          </a:highlight>
                        </a:rPr>
                        <a:t> </a:t>
                      </a:r>
                      <a:endParaRPr lang="it-IT" sz="800" b="0" i="0" u="none" strike="noStrike" dirty="0">
                        <a:solidFill>
                          <a:srgbClr val="000000"/>
                        </a:solidFill>
                        <a:effectLst/>
                        <a:highlight>
                          <a:srgbClr val="4F81BC"/>
                        </a:highlight>
                        <a:latin typeface="Cambria" panose="02040503050406030204" pitchFamily="18" charset="0"/>
                      </a:endParaRPr>
                    </a:p>
                  </a:txBody>
                  <a:tcPr marL="2120" marR="2120" marT="2120" marB="0" anchor="ct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CREDITI</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Documentazione richiesta</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1767415615"/>
                  </a:ext>
                </a:extLst>
              </a:tr>
              <a:tr h="362934">
                <a:tc rowSpan="2">
                  <a:txBody>
                    <a:bodyPr/>
                    <a:lstStyle/>
                    <a:p>
                      <a:pPr algn="l" fontAlgn="ctr"/>
                      <a:r>
                        <a:rPr lang="it-IT" sz="800" u="none" strike="noStrike">
                          <a:effectLst/>
                          <a:highlight>
                            <a:srgbClr val="4F81BC"/>
                          </a:highlight>
                        </a:rPr>
                        <a:t> </a:t>
                      </a:r>
                      <a:endParaRPr lang="it-IT" sz="800" b="0" i="0" u="none" strike="noStrike">
                        <a:solidFill>
                          <a:srgbClr val="000000"/>
                        </a:solidFill>
                        <a:effectLst/>
                        <a:highlight>
                          <a:srgbClr val="4F81BC"/>
                        </a:highlight>
                        <a:latin typeface="Cambria" panose="02040503050406030204" pitchFamily="18" charset="0"/>
                      </a:endParaRPr>
                    </a:p>
                  </a:txBody>
                  <a:tcPr marL="2120" marR="2120" marT="2120" marB="0" anchor="ctr"/>
                </a:tc>
                <a:tc rowSpan="2">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Scadenzario Crediti alla data di intervento (13.02.2024)</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tc>
                  <a:txBody>
                    <a:bodyPr/>
                    <a:lstStyle/>
                    <a:p>
                      <a:pPr algn="l" fontAlgn="ctr"/>
                      <a:r>
                        <a:rPr lang="it-IT" sz="800" u="none" strike="noStrike">
                          <a:effectLst/>
                          <a:highlight>
                            <a:srgbClr val="E9ECF4"/>
                          </a:highlight>
                          <a:latin typeface="Cambria" panose="02040503050406030204" pitchFamily="18" charset="0"/>
                          <a:ea typeface="Cambria" panose="02040503050406030204" pitchFamily="18" charset="0"/>
                        </a:rPr>
                        <a:t>Analisi con la Direzione delle posizioni creditorie aperte alla data della verifica; documentazione inerente la recuperabilità del credito e determinazione % di</a:t>
                      </a:r>
                      <a:endParaRPr lang="it-IT" sz="800" b="0" i="0" u="none" strike="noStrike">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1774090819"/>
                  </a:ext>
                </a:extLst>
              </a:tr>
              <a:tr h="122372">
                <a:tc vMerge="1">
                  <a:txBody>
                    <a:bodyPr/>
                    <a:lstStyle/>
                    <a:p>
                      <a:endParaRPr lang="it-IT"/>
                    </a:p>
                  </a:txBody>
                  <a:tcPr/>
                </a:tc>
                <a:tc vMerge="1">
                  <a:txBody>
                    <a:bodyPr/>
                    <a:lstStyle/>
                    <a:p>
                      <a:endParaRPr lang="it-IT"/>
                    </a:p>
                  </a:txBody>
                  <a:tcPr/>
                </a:tc>
                <a:tc>
                  <a:txBody>
                    <a:bodyPr/>
                    <a:lstStyle/>
                    <a:p>
                      <a:r>
                        <a:rPr lang="it-IT" sz="800" u="none" strike="noStrike">
                          <a:effectLst/>
                          <a:highlight>
                            <a:srgbClr val="E9ECF4"/>
                          </a:highlight>
                          <a:latin typeface="Cambria" panose="02040503050406030204" pitchFamily="18" charset="0"/>
                          <a:ea typeface="Cambria" panose="02040503050406030204" pitchFamily="18" charset="0"/>
                        </a:rPr>
                        <a:t>inesigibilità</a:t>
                      </a:r>
                      <a:endParaRPr lang="it-IT" sz="80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1902357730"/>
                  </a:ext>
                </a:extLst>
              </a:tr>
              <a:tr h="483215">
                <a:tc rowSpan="2">
                  <a:txBody>
                    <a:bodyPr/>
                    <a:lstStyle/>
                    <a:p>
                      <a:pPr algn="l" fontAlgn="ctr"/>
                      <a:r>
                        <a:rPr lang="it-IT" sz="800" u="none" strike="noStrike">
                          <a:effectLst/>
                          <a:highlight>
                            <a:srgbClr val="4F81BC"/>
                          </a:highlight>
                        </a:rPr>
                        <a:t> </a:t>
                      </a:r>
                      <a:endParaRPr lang="it-IT" sz="800" b="0" i="0" u="none" strike="noStrike">
                        <a:solidFill>
                          <a:srgbClr val="000000"/>
                        </a:solidFill>
                        <a:effectLst/>
                        <a:highlight>
                          <a:srgbClr val="4F81BC"/>
                        </a:highlight>
                        <a:latin typeface="Cambria" panose="02040503050406030204" pitchFamily="18" charset="0"/>
                      </a:endParaRPr>
                    </a:p>
                  </a:txBody>
                  <a:tcPr marL="2120" marR="2120" marT="2120"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 </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Per i soggetti da cui non è pervenuta risposta (dopo solleciti effettuati mediante PEC/fax) provvederemo ad effettuare la c.d. procedura alternativa, prendendo copia degli incassi avvenuti a Gennaio-Febbraio 2024 relativi a crediti iscritti al</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107412528"/>
                  </a:ext>
                </a:extLst>
              </a:tr>
              <a:tr h="242653">
                <a:tc vMerge="1">
                  <a:txBody>
                    <a:bodyPr/>
                    <a:lstStyle/>
                    <a:p>
                      <a:endParaRPr lang="it-IT"/>
                    </a:p>
                  </a:txBody>
                  <a:tcP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Analisi, mediante colloquio con la direzione, della natura e recuperabilità delle posizioni creditorie più anziane</a:t>
                      </a:r>
                      <a:endParaRPr lang="it-IT" sz="80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dirty="0">
                          <a:effectLst/>
                          <a:highlight>
                            <a:srgbClr val="D0D7E8"/>
                          </a:highlight>
                          <a:latin typeface="Cambria" panose="02040503050406030204" pitchFamily="18" charset="0"/>
                          <a:ea typeface="Cambria" panose="02040503050406030204" pitchFamily="18" charset="0"/>
                        </a:rPr>
                        <a:t>31/12/2023</a:t>
                      </a:r>
                      <a:endParaRPr lang="it-IT" sz="800" dirty="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1217128766"/>
                  </a:ext>
                </a:extLst>
              </a:tr>
              <a:tr h="221593">
                <a:tc>
                  <a:txBody>
                    <a:bodyPr/>
                    <a:lstStyle/>
                    <a:p>
                      <a:pPr algn="l" fontAlgn="ctr"/>
                      <a:r>
                        <a:rPr lang="it-IT" sz="800" u="none" strike="noStrike">
                          <a:effectLst/>
                          <a:highlight>
                            <a:srgbClr val="4F81BC"/>
                          </a:highlight>
                        </a:rPr>
                        <a:t> </a:t>
                      </a:r>
                      <a:endParaRPr lang="it-IT" sz="800" b="0" i="0" u="none" strike="noStrike">
                        <a:solidFill>
                          <a:srgbClr val="000000"/>
                        </a:solidFill>
                        <a:effectLst/>
                        <a:highlight>
                          <a:srgbClr val="4F81BC"/>
                        </a:highlight>
                        <a:latin typeface="Cambria" panose="02040503050406030204" pitchFamily="18" charset="0"/>
                      </a:endParaRPr>
                    </a:p>
                  </a:txBody>
                  <a:tcPr marL="2120" marR="2120" marT="2120" marB="0" anchor="ctr"/>
                </a:tc>
                <a:tc>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Ottenimento delle note di credito emesse dopo il 31/12/2023 (se presenti)</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tc>
                  <a:txBody>
                    <a:bodyPr/>
                    <a:lstStyle/>
                    <a:p>
                      <a:pPr algn="l" fontAlgn="ctr"/>
                      <a:r>
                        <a:rPr lang="it-IT" sz="800" u="none" strike="noStrike" dirty="0">
                          <a:effectLst/>
                          <a:highlight>
                            <a:srgbClr val="E9ECF4"/>
                          </a:highlight>
                          <a:latin typeface="Cambria" panose="02040503050406030204" pitchFamily="18" charset="0"/>
                          <a:ea typeface="Cambria" panose="02040503050406030204" pitchFamily="18" charset="0"/>
                        </a:rPr>
                        <a:t>Note credito emesse (da quadrare con registri Iva di Gennaio-Febbraio 2024)</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3768058237"/>
                  </a:ext>
                </a:extLst>
              </a:tr>
              <a:tr h="483215">
                <a:tc rowSpan="2">
                  <a:txBody>
                    <a:bodyPr/>
                    <a:lstStyle/>
                    <a:p>
                      <a:pPr algn="l" fontAlgn="ctr"/>
                      <a:r>
                        <a:rPr lang="it-IT" sz="800" u="none" strike="noStrike">
                          <a:effectLst/>
                          <a:highlight>
                            <a:srgbClr val="4F81BC"/>
                          </a:highlight>
                        </a:rPr>
                        <a:t> </a:t>
                      </a:r>
                      <a:endParaRPr lang="it-IT" sz="800" b="0" i="0" u="none" strike="noStrike">
                        <a:solidFill>
                          <a:srgbClr val="000000"/>
                        </a:solidFill>
                        <a:effectLst/>
                        <a:highlight>
                          <a:srgbClr val="4F81BC"/>
                        </a:highlight>
                        <a:latin typeface="Cambria" panose="02040503050406030204" pitchFamily="18" charset="0"/>
                      </a:endParaRPr>
                    </a:p>
                  </a:txBody>
                  <a:tcPr marL="2120" marR="2120" marT="2120"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 </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Verifica della chiusura, nel corso dell'esercizio, delle fatture da emettere al 31/12/2023. Verifica del corretto stanziamento delle fatture da emettere mediante selezione di un campione di fatture da registro IVA vendite di Gennaio - Febbraio</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3235690701"/>
                  </a:ext>
                </a:extLst>
              </a:tr>
              <a:tr h="122372">
                <a:tc vMerge="1">
                  <a:txBody>
                    <a:bodyPr/>
                    <a:lstStyle/>
                    <a:p>
                      <a:endParaRPr lang="it-IT"/>
                    </a:p>
                  </a:txBody>
                  <a:tcPr/>
                </a:tc>
                <a:tc>
                  <a:txBody>
                    <a:bodyPr/>
                    <a:lstStyle/>
                    <a:p>
                      <a:r>
                        <a:rPr lang="it-IT" sz="800" u="none" strike="noStrike" dirty="0">
                          <a:effectLst/>
                          <a:highlight>
                            <a:srgbClr val="D0D7E8"/>
                          </a:highlight>
                          <a:latin typeface="Cambria" panose="02040503050406030204" pitchFamily="18" charset="0"/>
                          <a:ea typeface="Cambria" panose="02040503050406030204" pitchFamily="18" charset="0"/>
                        </a:rPr>
                        <a:t>Verifica fatture da emettere stanziate al 31/12/2023 (se presenti)</a:t>
                      </a:r>
                      <a:endParaRPr lang="it-IT" sz="800" dirty="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dirty="0">
                          <a:effectLst/>
                          <a:highlight>
                            <a:srgbClr val="D0D7E8"/>
                          </a:highlight>
                          <a:latin typeface="Cambria" panose="02040503050406030204" pitchFamily="18" charset="0"/>
                          <a:ea typeface="Cambria" panose="02040503050406030204" pitchFamily="18" charset="0"/>
                        </a:rPr>
                        <a:t> </a:t>
                      </a:r>
                      <a:endParaRPr lang="it-IT" sz="800" dirty="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4217107838"/>
                  </a:ext>
                </a:extLst>
              </a:tr>
              <a:tr h="122372">
                <a:tc gridSpan="3">
                  <a:txBody>
                    <a:bodyPr/>
                    <a:lstStyle/>
                    <a:p>
                      <a:pPr algn="ctr" fontAlgn="ctr"/>
                      <a:r>
                        <a:rPr lang="it-IT" sz="800" u="none" strike="noStrike">
                          <a:effectLst/>
                          <a:highlight>
                            <a:srgbClr val="4F81BC"/>
                          </a:highlight>
                          <a:latin typeface="Cambria" panose="02040503050406030204" pitchFamily="18" charset="0"/>
                          <a:ea typeface="Cambria" panose="02040503050406030204" pitchFamily="18" charset="0"/>
                        </a:rPr>
                        <a:t> </a:t>
                      </a:r>
                      <a:endParaRPr lang="it-IT" sz="800" b="1" i="0" u="none" strike="noStrike">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127447779"/>
                  </a:ext>
                </a:extLst>
              </a:tr>
              <a:tr h="122372">
                <a:tc gridSpan="3">
                  <a:txBody>
                    <a:bodyPr/>
                    <a:lstStyle/>
                    <a:p>
                      <a:pPr algn="ctr" fontAlgn="ctr"/>
                      <a:r>
                        <a:rPr lang="it-IT" sz="800" u="none" strike="noStrike">
                          <a:effectLst/>
                          <a:highlight>
                            <a:srgbClr val="4F81BC"/>
                          </a:highlight>
                          <a:latin typeface="Cambria" panose="02040503050406030204" pitchFamily="18" charset="0"/>
                          <a:ea typeface="Cambria" panose="02040503050406030204" pitchFamily="18" charset="0"/>
                        </a:rPr>
                        <a:t>Final</a:t>
                      </a:r>
                      <a:endParaRPr lang="it-IT" sz="800" b="1" i="0" u="none" strike="noStrike">
                        <a:solidFill>
                          <a:srgbClr val="FFFFFF"/>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83501595"/>
                  </a:ext>
                </a:extLst>
              </a:tr>
              <a:tr h="122372">
                <a:tc>
                  <a:txBody>
                    <a:bodyPr/>
                    <a:lstStyle/>
                    <a:p>
                      <a:pPr algn="l" fontAlgn="ctr"/>
                      <a:r>
                        <a:rPr lang="it-IT" sz="800" u="none" strike="noStrike">
                          <a:effectLst/>
                          <a:highlight>
                            <a:srgbClr val="4F81BC"/>
                          </a:highlight>
                        </a:rPr>
                        <a:t> </a:t>
                      </a:r>
                      <a:endParaRPr lang="it-IT" sz="800" b="0" i="0" u="none" strike="noStrike">
                        <a:solidFill>
                          <a:srgbClr val="000000"/>
                        </a:solidFill>
                        <a:effectLst/>
                        <a:highlight>
                          <a:srgbClr val="4F81BC"/>
                        </a:highlight>
                        <a:latin typeface="Cambria" panose="02040503050406030204" pitchFamily="18" charset="0"/>
                      </a:endParaRPr>
                    </a:p>
                  </a:txBody>
                  <a:tcPr marL="2120" marR="2120" marT="2120" marB="0" anchor="ctr"/>
                </a:tc>
                <a:tc>
                  <a:txBody>
                    <a:bodyPr/>
                    <a:lstStyle/>
                    <a:p>
                      <a:pPr algn="l" fontAlgn="ctr"/>
                      <a:r>
                        <a:rPr lang="it-IT" sz="800" u="none" strike="noStrike">
                          <a:effectLst/>
                          <a:highlight>
                            <a:srgbClr val="E9ECF4"/>
                          </a:highlight>
                          <a:latin typeface="Cambria" panose="02040503050406030204" pitchFamily="18" charset="0"/>
                          <a:ea typeface="Cambria" panose="02040503050406030204" pitchFamily="18" charset="0"/>
                        </a:rPr>
                        <a:t>T.F.R.</a:t>
                      </a:r>
                      <a:endParaRPr lang="it-IT" sz="800" b="0" i="0" u="none" strike="noStrike">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tc>
                  <a:txBody>
                    <a:bodyPr/>
                    <a:lstStyle/>
                    <a:p>
                      <a:pPr algn="l" fontAlgn="ctr"/>
                      <a:r>
                        <a:rPr lang="it-IT" sz="800" u="none" strike="noStrike">
                          <a:effectLst/>
                          <a:highlight>
                            <a:srgbClr val="E9ECF4"/>
                          </a:highlight>
                          <a:latin typeface="Cambria" panose="02040503050406030204" pitchFamily="18" charset="0"/>
                          <a:ea typeface="Cambria" panose="02040503050406030204" pitchFamily="18" charset="0"/>
                        </a:rPr>
                        <a:t> </a:t>
                      </a:r>
                      <a:endParaRPr lang="it-IT" sz="800" b="0" i="0" u="none" strike="noStrike">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1763098277"/>
                  </a:ext>
                </a:extLst>
              </a:tr>
              <a:tr h="242653">
                <a:tc rowSpan="10">
                  <a:txBody>
                    <a:bodyPr/>
                    <a:lstStyle/>
                    <a:p>
                      <a:pPr algn="l" fontAlgn="ctr"/>
                      <a:r>
                        <a:rPr lang="it-IT" sz="800" u="none" strike="noStrike">
                          <a:effectLst/>
                          <a:highlight>
                            <a:srgbClr val="4F81BC"/>
                          </a:highlight>
                        </a:rPr>
                        <a:t> </a:t>
                      </a:r>
                      <a:endParaRPr lang="it-IT" sz="800" b="0" i="0" u="none" strike="noStrike">
                        <a:solidFill>
                          <a:srgbClr val="000000"/>
                        </a:solidFill>
                        <a:effectLst/>
                        <a:highlight>
                          <a:srgbClr val="4F81BC"/>
                        </a:highlight>
                        <a:latin typeface="Cambria" panose="02040503050406030204" pitchFamily="18" charset="0"/>
                      </a:endParaRPr>
                    </a:p>
                  </a:txBody>
                  <a:tcPr marL="2120" marR="2120" marT="2120" marB="0" anchor="ctr"/>
                </a:tc>
                <a:tc>
                  <a:txBody>
                    <a:bodyPr/>
                    <a:lstStyle/>
                    <a:p>
                      <a:pPr algn="l" fontAlgn="ctr"/>
                      <a:r>
                        <a:rPr lang="it-IT" sz="800" u="none" strike="noStrike" dirty="0">
                          <a:effectLst/>
                          <a:highlight>
                            <a:srgbClr val="D0D7E8"/>
                          </a:highlight>
                          <a:latin typeface="Cambria" panose="02040503050406030204" pitchFamily="18" charset="0"/>
                          <a:ea typeface="Cambria" panose="02040503050406030204" pitchFamily="18" charset="0"/>
                        </a:rPr>
                        <a:t>Verificare che il tabulato TFR al 31.12.2023 </a:t>
                      </a:r>
                      <a:r>
                        <a:rPr lang="it-IT" sz="800" u="none" strike="noStrike" dirty="0" err="1">
                          <a:effectLst/>
                          <a:highlight>
                            <a:srgbClr val="D0D7E8"/>
                          </a:highlight>
                          <a:latin typeface="Cambria" panose="02040503050406030204" pitchFamily="18" charset="0"/>
                          <a:ea typeface="Cambria" panose="02040503050406030204" pitchFamily="18" charset="0"/>
                        </a:rPr>
                        <a:t>ncluda</a:t>
                      </a:r>
                      <a:r>
                        <a:rPr lang="it-IT" sz="800" u="none" strike="noStrike" dirty="0">
                          <a:effectLst/>
                          <a:highlight>
                            <a:srgbClr val="D0D7E8"/>
                          </a:highlight>
                          <a:latin typeface="Cambria" panose="02040503050406030204" pitchFamily="18" charset="0"/>
                          <a:ea typeface="Cambria" panose="02040503050406030204" pitchFamily="18" charset="0"/>
                        </a:rPr>
                        <a:t> solo i dipendenti in forza al 31.12.2023 come risulta dal LUL (Libro Unico del Lavoro).</a:t>
                      </a:r>
                      <a:endParaRPr lang="it-IT" sz="800" b="0" i="0" u="none" strike="noStrike" dirty="0">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tc>
                  <a:txBody>
                    <a:bodyPr/>
                    <a:lstStyle/>
                    <a:p>
                      <a:pPr algn="l" fontAlgn="ctr"/>
                      <a:r>
                        <a:rPr lang="it-IT" sz="800" u="none" strike="noStrike">
                          <a:effectLst/>
                          <a:highlight>
                            <a:srgbClr val="D0D7E8"/>
                          </a:highlight>
                          <a:latin typeface="Cambria" panose="02040503050406030204" pitchFamily="18" charset="0"/>
                          <a:ea typeface="Cambria" panose="02040503050406030204" pitchFamily="18" charset="0"/>
                        </a:rPr>
                        <a:t>Analisi delle movimentazioni avvenute e copia della documentazione giustificativa</a:t>
                      </a:r>
                      <a:endParaRPr lang="it-IT" sz="800" b="0" i="0" u="none" strike="noStrike">
                        <a:solidFill>
                          <a:srgbClr val="000000"/>
                        </a:solidFill>
                        <a:effectLst/>
                        <a:highlight>
                          <a:srgbClr val="4F81BC"/>
                        </a:highlight>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3650717848"/>
                  </a:ext>
                </a:extLst>
              </a:tr>
              <a:tr h="122372">
                <a:tc vMerge="1">
                  <a:txBody>
                    <a:bodyPr/>
                    <a:lstStyle/>
                    <a:p>
                      <a:endParaRPr lang="it-IT"/>
                    </a:p>
                  </a:txBody>
                  <a:tcP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Effettuare i seguenti controlli di revisione (verifica Accuratezza del TFR):</a:t>
                      </a:r>
                      <a:endParaRPr lang="it-IT" sz="80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478307011"/>
                  </a:ext>
                </a:extLst>
              </a:tr>
              <a:tr h="362934">
                <a:tc vMerge="1">
                  <a:txBody>
                    <a:bodyPr/>
                    <a:lstStyle/>
                    <a:p>
                      <a:endParaRPr lang="it-IT"/>
                    </a:p>
                  </a:txBody>
                  <a:tcP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un test di “overall calculations” sull’accantonamento complessivo TFR; (fornito esempio di calcolo a fine paragrafo) ovvero un ricalcolo globale del TFR per testare la correttezza del calcolo fatto dalla società oggetto di revisione;</a:t>
                      </a:r>
                      <a:endParaRPr lang="it-IT" sz="80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2262207406"/>
                  </a:ext>
                </a:extLst>
              </a:tr>
              <a:tr h="362934">
                <a:tc vMerge="1">
                  <a:txBody>
                    <a:bodyPr/>
                    <a:lstStyle/>
                    <a:p>
                      <a:endParaRPr lang="it-IT"/>
                    </a:p>
                  </a:txBody>
                  <a:tcP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il prospetto di calcolo della retribuzione utile ai fini dell’accantonamento TFR che è accantonata di anno in anno ed accertando che siano rispettate tutte le disposizioni della normativa per il calcolo;</a:t>
                      </a:r>
                      <a:endParaRPr lang="it-IT" sz="80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754713069"/>
                  </a:ext>
                </a:extLst>
              </a:tr>
              <a:tr h="441276">
                <a:tc vMerge="1">
                  <a:txBody>
                    <a:bodyPr/>
                    <a:lstStyle/>
                    <a:p>
                      <a:endParaRPr lang="it-IT"/>
                    </a:p>
                  </a:txBody>
                  <a:tcP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test analitici di ricalcolo del TFR per un dipendente in forza o alcuni dipendenti a campione al fine di verificare la correttezza e accuratezza del calcolo del fondo tenendo in considerazione eventuali premi a carattere continuativo corrisposti al personale;</a:t>
                      </a:r>
                      <a:endParaRPr lang="it-IT" sz="80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872976999"/>
                  </a:ext>
                </a:extLst>
              </a:tr>
              <a:tr h="362934">
                <a:tc vMerge="1">
                  <a:txBody>
                    <a:bodyPr/>
                    <a:lstStyle/>
                    <a:p>
                      <a:endParaRPr lang="it-IT"/>
                    </a:p>
                  </a:txBody>
                  <a:tcPr/>
                </a:tc>
                <a:tc>
                  <a:txBody>
                    <a:bodyPr/>
                    <a:lstStyle/>
                    <a:p>
                      <a:r>
                        <a:rPr lang="it-IT" sz="800" u="none" strike="noStrike" dirty="0">
                          <a:effectLst/>
                          <a:highlight>
                            <a:srgbClr val="D0D7E8"/>
                          </a:highlight>
                          <a:latin typeface="Cambria" panose="02040503050406030204" pitchFamily="18" charset="0"/>
                          <a:ea typeface="Cambria" panose="02040503050406030204" pitchFamily="18" charset="0"/>
                        </a:rPr>
                        <a:t>-       il ricalcolo per alcuni dipendenti dimessi nel corso dell’anno a cui è stato liquidato il TFR in parte o nella sua totalità (quanto accantonato di TFR dalla società ALFA Srl deve corrispondere a quanto liquidato ai dipendenti dimessi);</a:t>
                      </a:r>
                      <a:endParaRPr lang="it-IT" sz="800" dirty="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4262108277"/>
                  </a:ext>
                </a:extLst>
              </a:tr>
              <a:tr h="122372">
                <a:tc vMerge="1">
                  <a:txBody>
                    <a:bodyPr/>
                    <a:lstStyle/>
                    <a:p>
                      <a:endParaRPr lang="it-IT"/>
                    </a:p>
                  </a:txBody>
                  <a:tcP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la correttezza dei calcoli aritmetici;</a:t>
                      </a:r>
                      <a:endParaRPr lang="it-IT" sz="80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2010571208"/>
                  </a:ext>
                </a:extLst>
              </a:tr>
              <a:tr h="441276">
                <a:tc vMerge="1">
                  <a:txBody>
                    <a:bodyPr/>
                    <a:lstStyle/>
                    <a:p>
                      <a:endParaRPr lang="it-IT"/>
                    </a:p>
                  </a:txBody>
                  <a:tcP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l’accuratezza del calcolo e la tempestività del versamento dell’acconto e del saldo dell’imposta sostitutiva sulla rivalutazione del Fondo TFR verificando i prospetti di calcolo dell’imposta sostitutiva di acconto e saldo e nel rispetto della normativa vigente;</a:t>
                      </a:r>
                      <a:endParaRPr lang="it-IT" sz="80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4256145706"/>
                  </a:ext>
                </a:extLst>
              </a:tr>
              <a:tr h="441276">
                <a:tc vMerge="1">
                  <a:txBody>
                    <a:bodyPr/>
                    <a:lstStyle/>
                    <a:p>
                      <a:endParaRPr lang="it-IT"/>
                    </a:p>
                  </a:txBody>
                  <a:tcPr/>
                </a:tc>
                <a:tc>
                  <a:txBody>
                    <a:bodyPr/>
                    <a:lstStyle/>
                    <a:p>
                      <a:r>
                        <a:rPr lang="it-IT" sz="800" u="none" strike="noStrike" dirty="0">
                          <a:effectLst/>
                          <a:highlight>
                            <a:srgbClr val="D0D7E8"/>
                          </a:highlight>
                          <a:latin typeface="Cambria" panose="02040503050406030204" pitchFamily="18" charset="0"/>
                          <a:ea typeface="Cambria" panose="02040503050406030204" pitchFamily="18" charset="0"/>
                        </a:rPr>
                        <a:t>-       il fondo TFR sia stato decrementato degli acconti pagati (anticipi di TFR pari al 70% dell’accantonato per dipendente e dopo 8 anni di lavoro del dipendente e per acquisto prima casa o spese mediche di famiglia) secondo le disposizioni del CCNL e del</a:t>
                      </a:r>
                      <a:endParaRPr lang="it-IT" sz="800" dirty="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a:effectLst/>
                          <a:highlight>
                            <a:srgbClr val="D0D7E8"/>
                          </a:highlight>
                          <a:latin typeface="Cambria" panose="02040503050406030204" pitchFamily="18" charset="0"/>
                          <a:ea typeface="Cambria" panose="02040503050406030204" pitchFamily="18" charset="0"/>
                        </a:rPr>
                        <a:t> </a:t>
                      </a:r>
                      <a:endParaRPr lang="it-IT" sz="800" dirty="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2019239578"/>
                  </a:ext>
                </a:extLst>
              </a:tr>
              <a:tr h="122372">
                <a:tc vMerge="1">
                  <a:txBody>
                    <a:bodyPr/>
                    <a:lstStyle/>
                    <a:p>
                      <a:endParaRPr lang="it-IT"/>
                    </a:p>
                  </a:txBody>
                  <a:tcPr/>
                </a:tc>
                <a:tc>
                  <a:txBody>
                    <a:bodyPr/>
                    <a:lstStyle/>
                    <a:p>
                      <a:r>
                        <a:rPr lang="it-IT" sz="800" u="none" strike="noStrike" dirty="0">
                          <a:effectLst/>
                          <a:highlight>
                            <a:srgbClr val="D0D7E8"/>
                          </a:highlight>
                          <a:latin typeface="Cambria" panose="02040503050406030204" pitchFamily="18" charset="0"/>
                          <a:ea typeface="Cambria" panose="02040503050406030204" pitchFamily="18" charset="0"/>
                        </a:rPr>
                        <a:t>contratto interno</a:t>
                      </a:r>
                      <a:endParaRPr lang="it-IT" sz="800" dirty="0">
                        <a:latin typeface="Cambria" panose="02040503050406030204" pitchFamily="18" charset="0"/>
                        <a:ea typeface="Cambria" panose="02040503050406030204" pitchFamily="18" charset="0"/>
                      </a:endParaRPr>
                    </a:p>
                  </a:txBody>
                  <a:tcPr marL="2120" marR="2120" marT="2120" marB="0" anchor="ctr"/>
                </a:tc>
                <a:tc>
                  <a:txBody>
                    <a:bodyPr/>
                    <a:lstStyle/>
                    <a:p>
                      <a:r>
                        <a:rPr lang="it-IT" sz="800" u="none" strike="noStrike" dirty="0">
                          <a:effectLst/>
                          <a:highlight>
                            <a:srgbClr val="D0D7E8"/>
                          </a:highlight>
                          <a:latin typeface="Cambria" panose="02040503050406030204" pitchFamily="18" charset="0"/>
                          <a:ea typeface="Cambria" panose="02040503050406030204" pitchFamily="18" charset="0"/>
                        </a:rPr>
                        <a:t> </a:t>
                      </a:r>
                      <a:endParaRPr lang="it-IT" sz="800" dirty="0">
                        <a:latin typeface="Cambria" panose="02040503050406030204" pitchFamily="18" charset="0"/>
                        <a:ea typeface="Cambria" panose="02040503050406030204" pitchFamily="18" charset="0"/>
                      </a:endParaRPr>
                    </a:p>
                  </a:txBody>
                  <a:tcPr marL="2120" marR="2120" marT="2120" marB="0" anchor="ctr"/>
                </a:tc>
                <a:extLst>
                  <a:ext uri="{0D108BD9-81ED-4DB2-BD59-A6C34878D82A}">
                    <a16:rowId xmlns:a16="http://schemas.microsoft.com/office/drawing/2014/main" val="248995138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18B3DA-9695-1C49-4274-8E239F4A59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9699" name="Group 25">
            <a:extLst>
              <a:ext uri="{FF2B5EF4-FFF2-40B4-BE49-F238E27FC236}">
                <a16:creationId xmlns:a16="http://schemas.microsoft.com/office/drawing/2014/main" id="{0117D1F9-A740-6995-0083-3ACC32813157}"/>
              </a:ext>
            </a:extLst>
          </p:cNvPr>
          <p:cNvGrpSpPr>
            <a:grpSpLocks/>
          </p:cNvGrpSpPr>
          <p:nvPr/>
        </p:nvGrpSpPr>
        <p:grpSpPr bwMode="auto">
          <a:xfrm>
            <a:off x="92075" y="212725"/>
            <a:ext cx="1036638" cy="884238"/>
            <a:chOff x="200590" y="418099"/>
            <a:chExt cx="1035539" cy="884136"/>
          </a:xfrm>
        </p:grpSpPr>
        <p:grpSp>
          <p:nvGrpSpPr>
            <p:cNvPr id="29730" name="Group 26">
              <a:extLst>
                <a:ext uri="{FF2B5EF4-FFF2-40B4-BE49-F238E27FC236}">
                  <a16:creationId xmlns:a16="http://schemas.microsoft.com/office/drawing/2014/main" id="{52862E45-6580-C79B-95ED-A67454A52836}"/>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50077A0-FC66-AE87-B1BB-9EE7C8E9ACB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9735" name="Group 31">
                <a:extLst>
                  <a:ext uri="{FF2B5EF4-FFF2-40B4-BE49-F238E27FC236}">
                    <a16:creationId xmlns:a16="http://schemas.microsoft.com/office/drawing/2014/main" id="{06986F7C-06DF-BADE-8F49-3CE4C5471EB4}"/>
                  </a:ext>
                </a:extLst>
              </p:cNvPr>
              <p:cNvGrpSpPr>
                <a:grpSpLocks/>
              </p:cNvGrpSpPr>
              <p:nvPr/>
            </p:nvGrpSpPr>
            <p:grpSpPr bwMode="auto">
              <a:xfrm>
                <a:off x="1604481" y="615882"/>
                <a:ext cx="886681" cy="461665"/>
                <a:chOff x="1604481" y="615882"/>
                <a:chExt cx="886681" cy="461665"/>
              </a:xfrm>
            </p:grpSpPr>
            <p:sp>
              <p:nvSpPr>
                <p:cNvPr id="29736" name="TextBox 32">
                  <a:extLst>
                    <a:ext uri="{FF2B5EF4-FFF2-40B4-BE49-F238E27FC236}">
                      <a16:creationId xmlns:a16="http://schemas.microsoft.com/office/drawing/2014/main" id="{B3D27C78-4595-4420-E747-3CD0FC0B34C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6A3A0183-14B6-4F89-9A63-C9553F2A66C5}"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9737" name="TextBox 33">
                  <a:extLst>
                    <a:ext uri="{FF2B5EF4-FFF2-40B4-BE49-F238E27FC236}">
                      <a16:creationId xmlns:a16="http://schemas.microsoft.com/office/drawing/2014/main" id="{A6842E2C-D77E-3ADD-4FC1-3BF2A907FDB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9731" name="Group 27">
              <a:extLst>
                <a:ext uri="{FF2B5EF4-FFF2-40B4-BE49-F238E27FC236}">
                  <a16:creationId xmlns:a16="http://schemas.microsoft.com/office/drawing/2014/main" id="{7ABB0851-BC29-257B-7AD2-A7FFFF45CFED}"/>
                </a:ext>
              </a:extLst>
            </p:cNvPr>
            <p:cNvGrpSpPr>
              <a:grpSpLocks/>
            </p:cNvGrpSpPr>
            <p:nvPr/>
          </p:nvGrpSpPr>
          <p:grpSpPr bwMode="auto">
            <a:xfrm>
              <a:off x="200590" y="843937"/>
              <a:ext cx="1035539" cy="458298"/>
              <a:chOff x="224691" y="1351963"/>
              <a:chExt cx="1035539" cy="458298"/>
            </a:xfrm>
          </p:grpSpPr>
          <p:sp>
            <p:nvSpPr>
              <p:cNvPr id="29732" name="TextBox 28">
                <a:extLst>
                  <a:ext uri="{FF2B5EF4-FFF2-40B4-BE49-F238E27FC236}">
                    <a16:creationId xmlns:a16="http://schemas.microsoft.com/office/drawing/2014/main" id="{A3E23392-F912-834F-6D88-E3E0485ECBF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9733" name="TextBox 29">
                <a:extLst>
                  <a:ext uri="{FF2B5EF4-FFF2-40B4-BE49-F238E27FC236}">
                    <a16:creationId xmlns:a16="http://schemas.microsoft.com/office/drawing/2014/main" id="{730030BC-AA9A-0BA1-5270-500C4C0B6D7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9700" name="Titolo 1">
            <a:extLst>
              <a:ext uri="{FF2B5EF4-FFF2-40B4-BE49-F238E27FC236}">
                <a16:creationId xmlns:a16="http://schemas.microsoft.com/office/drawing/2014/main" id="{EA86F7B7-CF47-A854-5B40-144C80F154E5}"/>
              </a:ext>
            </a:extLst>
          </p:cNvPr>
          <p:cNvSpPr>
            <a:spLocks noGrp="1"/>
          </p:cNvSpPr>
          <p:nvPr>
            <p:ph type="title"/>
          </p:nvPr>
        </p:nvSpPr>
        <p:spPr>
          <a:xfrm>
            <a:off x="365125" y="1195388"/>
            <a:ext cx="8229600" cy="4500562"/>
          </a:xfrm>
        </p:spPr>
        <p:txBody>
          <a:bodyPr/>
          <a:lstStyle/>
          <a:p>
            <a:br>
              <a:rPr lang="it-IT" altLang="it-IT" sz="3200"/>
            </a:br>
            <a:br>
              <a:rPr lang="it-IT" altLang="it-IT" sz="3200"/>
            </a:br>
            <a:endParaRPr lang="it-IT" altLang="it-IT" sz="3200"/>
          </a:p>
        </p:txBody>
      </p:sp>
      <p:sp>
        <p:nvSpPr>
          <p:cNvPr id="14" name="Titolo 1">
            <a:extLst>
              <a:ext uri="{FF2B5EF4-FFF2-40B4-BE49-F238E27FC236}">
                <a16:creationId xmlns:a16="http://schemas.microsoft.com/office/drawing/2014/main" id="{612EF938-7CAD-9EE9-FE89-0165FF69EF92}"/>
              </a:ext>
            </a:extLst>
          </p:cNvPr>
          <p:cNvSpPr txBox="1">
            <a:spLocks/>
          </p:cNvSpPr>
          <p:nvPr/>
        </p:nvSpPr>
        <p:spPr bwMode="auto">
          <a:xfrm>
            <a:off x="365125" y="627063"/>
            <a:ext cx="8229600" cy="365125"/>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r>
              <a:rPr lang="it-IT" altLang="it-IT" sz="2000" b="1" dirty="0">
                <a:solidFill>
                  <a:srgbClr val="FF0000"/>
                </a:solidFill>
                <a:latin typeface="Cambria" panose="02040503050406030204" pitchFamily="18" charset="0"/>
                <a:ea typeface="Cambria" panose="02040503050406030204" pitchFamily="18" charset="0"/>
              </a:rPr>
              <a:t>Esempio File di </a:t>
            </a:r>
            <a:r>
              <a:rPr lang="it-IT" altLang="it-IT" sz="2000" b="1" dirty="0" err="1">
                <a:solidFill>
                  <a:srgbClr val="FF0000"/>
                </a:solidFill>
                <a:latin typeface="Cambria" panose="02040503050406030204" pitchFamily="18" charset="0"/>
                <a:ea typeface="Cambria" panose="02040503050406030204" pitchFamily="18" charset="0"/>
              </a:rPr>
              <a:t>Final</a:t>
            </a:r>
            <a:endParaRPr lang="it-IT" altLang="it-IT" sz="3600" cap="small" dirty="0">
              <a:solidFill>
                <a:srgbClr val="FF0000"/>
              </a:solidFill>
              <a:latin typeface="Cambria" panose="02040503050406030204" pitchFamily="18" charset="0"/>
              <a:ea typeface="Cambria" panose="02040503050406030204" pitchFamily="18" charset="0"/>
            </a:endParaRPr>
          </a:p>
          <a:p>
            <a:pPr>
              <a:defRPr/>
            </a:pPr>
            <a:endParaRPr lang="it-IT" altLang="it-IT" sz="2000" b="1" dirty="0">
              <a:solidFill>
                <a:srgbClr val="FF0000"/>
              </a:solidFill>
            </a:endParaRPr>
          </a:p>
        </p:txBody>
      </p:sp>
      <p:graphicFrame>
        <p:nvGraphicFramePr>
          <p:cNvPr id="3" name="Tabella 2">
            <a:extLst>
              <a:ext uri="{FF2B5EF4-FFF2-40B4-BE49-F238E27FC236}">
                <a16:creationId xmlns:a16="http://schemas.microsoft.com/office/drawing/2014/main" id="{1D52A5C6-3BD8-05FB-6D52-A4529799159D}"/>
              </a:ext>
            </a:extLst>
          </p:cNvPr>
          <p:cNvGraphicFramePr>
            <a:graphicFrameLocks noGrp="1"/>
          </p:cNvGraphicFramePr>
          <p:nvPr>
            <p:extLst>
              <p:ext uri="{D42A27DB-BD31-4B8C-83A1-F6EECF244321}">
                <p14:modId xmlns:p14="http://schemas.microsoft.com/office/powerpoint/2010/main" val="4096550159"/>
              </p:ext>
            </p:extLst>
          </p:nvPr>
        </p:nvGraphicFramePr>
        <p:xfrm>
          <a:off x="683394" y="1264432"/>
          <a:ext cx="7911329" cy="5483335"/>
        </p:xfrm>
        <a:graphic>
          <a:graphicData uri="http://schemas.openxmlformats.org/drawingml/2006/table">
            <a:tbl>
              <a:tblPr>
                <a:tableStyleId>{5C22544A-7EE6-4342-B048-85BDC9FD1C3A}</a:tableStyleId>
              </a:tblPr>
              <a:tblGrid>
                <a:gridCol w="809932">
                  <a:extLst>
                    <a:ext uri="{9D8B030D-6E8A-4147-A177-3AD203B41FA5}">
                      <a16:colId xmlns:a16="http://schemas.microsoft.com/office/drawing/2014/main" val="2714795431"/>
                    </a:ext>
                  </a:extLst>
                </a:gridCol>
                <a:gridCol w="3731488">
                  <a:extLst>
                    <a:ext uri="{9D8B030D-6E8A-4147-A177-3AD203B41FA5}">
                      <a16:colId xmlns:a16="http://schemas.microsoft.com/office/drawing/2014/main" val="233086800"/>
                    </a:ext>
                  </a:extLst>
                </a:gridCol>
                <a:gridCol w="3369909">
                  <a:extLst>
                    <a:ext uri="{9D8B030D-6E8A-4147-A177-3AD203B41FA5}">
                      <a16:colId xmlns:a16="http://schemas.microsoft.com/office/drawing/2014/main" val="1915755541"/>
                    </a:ext>
                  </a:extLst>
                </a:gridCol>
              </a:tblGrid>
              <a:tr h="154012">
                <a:tc>
                  <a:txBody>
                    <a:bodyPr/>
                    <a:lstStyle/>
                    <a:p>
                      <a:pPr algn="l" fontAlgn="ctr"/>
                      <a:r>
                        <a:rPr lang="it-IT" sz="400" u="none" strike="noStrike" dirty="0">
                          <a:effectLst/>
                          <a:highlight>
                            <a:srgbClr val="4F81BC"/>
                          </a:highlight>
                        </a:rPr>
                        <a:t> </a:t>
                      </a:r>
                      <a:endParaRPr lang="it-IT" sz="400" b="0" i="0" u="none" strike="noStrike" dirty="0">
                        <a:solidFill>
                          <a:srgbClr val="000000"/>
                        </a:solidFill>
                        <a:effectLst/>
                        <a:highlight>
                          <a:srgbClr val="4F81BC"/>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DEBITI VERSO FORNITORI</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tc>
                  <a:txBody>
                    <a:bodyPr/>
                    <a:lstStyle/>
                    <a:p>
                      <a:pPr algn="ctr" fontAlgn="ctr"/>
                      <a:r>
                        <a:rPr lang="it-IT" sz="900" u="none" strike="noStrike">
                          <a:effectLst/>
                          <a:highlight>
                            <a:srgbClr val="E9ECF4"/>
                          </a:highlight>
                          <a:latin typeface="Cambria" panose="02040503050406030204" pitchFamily="18" charset="0"/>
                          <a:ea typeface="Cambria" panose="02040503050406030204" pitchFamily="18" charset="0"/>
                        </a:rPr>
                        <a:t>Documentazione richiesta</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4014316039"/>
                  </a:ext>
                </a:extLst>
              </a:tr>
              <a:tr h="907795">
                <a:tc rowSpan="5">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just" fontAlgn="ctr"/>
                      <a:r>
                        <a:rPr lang="it-IT" sz="900" u="none" strike="noStrike" dirty="0">
                          <a:effectLst/>
                          <a:highlight>
                            <a:srgbClr val="D0D7E8"/>
                          </a:highlight>
                          <a:latin typeface="Cambria" panose="02040503050406030204" pitchFamily="18" charset="0"/>
                          <a:ea typeface="Cambria" panose="02040503050406030204" pitchFamily="18" charset="0"/>
                        </a:rPr>
                        <a:t>Per i soggetti da cui non è pervenuta risposta (dopo solleciti effettuati mediante PEC/fax) provvederemo ad effettuare la c.d. procedura alternativa, prendendo copia di un campione di fatture che giustificano il saldo al 31/12/2023 e dei pagamenti avvenuti a Gennaio-Febbraio 2024 relativi a debiti iscritti al 31/12/2023</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1775380687"/>
                  </a:ext>
                </a:extLst>
              </a:tr>
              <a:tr h="134485">
                <a:tc vMerge="1">
                  <a:txBody>
                    <a:bodyPr/>
                    <a:lstStyle/>
                    <a:p>
                      <a:endParaRPr lang="it-IT"/>
                    </a:p>
                  </a:txBody>
                  <a:tcP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899425620"/>
                  </a:ext>
                </a:extLst>
              </a:tr>
              <a:tr h="699047">
                <a:tc vMerge="1">
                  <a:txBody>
                    <a:bodyPr/>
                    <a:lstStyle/>
                    <a:p>
                      <a:endParaRPr lang="it-IT"/>
                    </a:p>
                  </a:txBody>
                  <a:tcPr/>
                </a:tc>
                <a:tc>
                  <a:txBody>
                    <a:bodyPr/>
                    <a:lstStyle/>
                    <a:p>
                      <a:pPr algn="just" fontAlgn="ctr"/>
                      <a:r>
                        <a:rPr lang="it-IT" sz="900" u="none" strike="noStrike">
                          <a:effectLst/>
                          <a:highlight>
                            <a:srgbClr val="D0D7E8"/>
                          </a:highlight>
                          <a:latin typeface="Cambria" panose="02040503050406030204" pitchFamily="18" charset="0"/>
                          <a:ea typeface="Cambria" panose="02040503050406030204" pitchFamily="18" charset="0"/>
                        </a:rPr>
                        <a:t>Riconciliazione delle conferme saldo richieste tramite la procedura di circolarizzazione ai fornitori selezionati in fase di Interim. Effettuazione delle procedure alternative per i fornitori da cui non è pervenuta risposta.</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just" fontAlgn="ctr"/>
                      <a:r>
                        <a:rPr lang="it-IT" sz="900" u="none" strike="noStrike" dirty="0">
                          <a:effectLst/>
                          <a:highlight>
                            <a:srgbClr val="D0D7E8"/>
                          </a:highlight>
                          <a:latin typeface="Cambria" panose="02040503050406030204" pitchFamily="18" charset="0"/>
                          <a:ea typeface="Cambria" panose="02040503050406030204" pitchFamily="18" charset="0"/>
                        </a:rPr>
                        <a:t>Verifica della chiusura nel corso dell'esercizio delle fatture da ricevere al 31/12/2023. Verifica del corretto stanziamento delle fatture da ricevere 2023 mediante selezione di un campione di fatture da registro IVA acquisti di Gennaio-Febbraio 2024</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2658055948"/>
                  </a:ext>
                </a:extLst>
              </a:tr>
              <a:tr h="134485">
                <a:tc vMerge="1">
                  <a:txBody>
                    <a:bodyPr/>
                    <a:lstStyle/>
                    <a:p>
                      <a:endParaRPr lang="it-IT"/>
                    </a:p>
                  </a:txBody>
                  <a:tcP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l" fontAlgn="t"/>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tc>
                <a:extLst>
                  <a:ext uri="{0D108BD9-81ED-4DB2-BD59-A6C34878D82A}">
                    <a16:rowId xmlns:a16="http://schemas.microsoft.com/office/drawing/2014/main" val="3480526399"/>
                  </a:ext>
                </a:extLst>
              </a:tr>
              <a:tr h="151407">
                <a:tc vMerge="1">
                  <a:txBody>
                    <a:bodyPr/>
                    <a:lstStyle/>
                    <a:p>
                      <a:endParaRPr lang="it-IT"/>
                    </a:p>
                  </a:txBody>
                  <a:tcPr/>
                </a:tc>
                <a:tc>
                  <a:txBody>
                    <a:bodyPr/>
                    <a:lstStyle/>
                    <a:p>
                      <a:pPr algn="just" fontAlgn="ctr"/>
                      <a:r>
                        <a:rPr lang="it-IT" sz="900" u="none" strike="noStrike" dirty="0">
                          <a:effectLst/>
                          <a:highlight>
                            <a:srgbClr val="D0D7E8"/>
                          </a:highlight>
                          <a:latin typeface="Cambria" panose="02040503050406030204" pitchFamily="18" charset="0"/>
                          <a:ea typeface="Cambria" panose="02040503050406030204" pitchFamily="18" charset="0"/>
                        </a:rPr>
                        <a:t>Verifica delle fatture da ricevere stanziate al 31/12/2023 (se presenti)</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l" fontAlgn="t"/>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tc>
                <a:extLst>
                  <a:ext uri="{0D108BD9-81ED-4DB2-BD59-A6C34878D82A}">
                    <a16:rowId xmlns:a16="http://schemas.microsoft.com/office/drawing/2014/main" val="654408298"/>
                  </a:ext>
                </a:extLst>
              </a:tr>
              <a:tr h="134485">
                <a:tc>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PERSONALE</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tc>
                  <a:txBody>
                    <a:bodyPr/>
                    <a:lstStyle/>
                    <a:p>
                      <a:pPr algn="ctr" fontAlgn="ctr"/>
                      <a:r>
                        <a:rPr lang="it-IT" sz="900" u="none" strike="noStrike">
                          <a:effectLst/>
                          <a:highlight>
                            <a:srgbClr val="E9ECF4"/>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3981527026"/>
                  </a:ext>
                </a:extLst>
              </a:tr>
              <a:tr h="299592">
                <a:tc>
                  <a:txBody>
                    <a:bodyPr/>
                    <a:lstStyle/>
                    <a:p>
                      <a:pPr algn="ctr" fontAlgn="ctr"/>
                      <a:r>
                        <a:rPr lang="it-IT" sz="400" u="none" strike="noStrike">
                          <a:effectLst/>
                          <a:highlight>
                            <a:srgbClr val="FFFFFF"/>
                          </a:highlight>
                        </a:rPr>
                        <a:t> </a:t>
                      </a:r>
                      <a:endParaRPr lang="it-IT" sz="400" b="0" i="0" u="none" strike="noStrike">
                        <a:solidFill>
                          <a:srgbClr val="000000"/>
                        </a:solidFill>
                        <a:effectLst/>
                        <a:highlight>
                          <a:srgbClr val="FFFFFF"/>
                        </a:highlight>
                        <a:latin typeface="Cambria" panose="02040503050406030204" pitchFamily="18" charset="0"/>
                      </a:endParaRPr>
                    </a:p>
                  </a:txBody>
                  <a:tcPr marL="3075" marR="3075" marT="3075"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Ottenimento del dettaglio del numero di dipendenti della società al 31/12/2023 e degli ingressi/uscite verificatisi nel corso dell'esercizio</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just" fontAlgn="ctr"/>
                      <a:r>
                        <a:rPr lang="it-IT" sz="900" u="none" strike="noStrike" dirty="0">
                          <a:effectLst/>
                          <a:highlight>
                            <a:srgbClr val="D0D7E8"/>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2309087771"/>
                  </a:ext>
                </a:extLst>
              </a:tr>
              <a:tr h="266021">
                <a:tc>
                  <a:txBody>
                    <a:bodyPr/>
                    <a:lstStyle/>
                    <a:p>
                      <a:pPr algn="ctr" fontAlgn="ctr"/>
                      <a:r>
                        <a:rPr lang="it-IT" sz="400" u="none" strike="noStrike">
                          <a:effectLst/>
                          <a:highlight>
                            <a:srgbClr val="FFFFFF"/>
                          </a:highlight>
                        </a:rPr>
                        <a:t> </a:t>
                      </a:r>
                      <a:endParaRPr lang="it-IT" sz="400" b="0" i="0" u="none" strike="noStrike">
                        <a:solidFill>
                          <a:srgbClr val="000000"/>
                        </a:solidFill>
                        <a:effectLst/>
                        <a:highlight>
                          <a:srgbClr val="FFFFFF"/>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Ottenimento del prospetto di calcolo del TFR redatto dal consulente del lavoro</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just"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1419242728"/>
                  </a:ext>
                </a:extLst>
              </a:tr>
              <a:tr h="397557">
                <a:tc>
                  <a:txBody>
                    <a:bodyPr/>
                    <a:lstStyle/>
                    <a:p>
                      <a:pPr algn="ctr" fontAlgn="ctr"/>
                      <a:r>
                        <a:rPr lang="it-IT" sz="400" u="none" strike="noStrike">
                          <a:effectLst/>
                          <a:highlight>
                            <a:srgbClr val="FFFFFF"/>
                          </a:highlight>
                        </a:rPr>
                        <a:t> </a:t>
                      </a:r>
                      <a:endParaRPr lang="it-IT" sz="400" b="0" i="0" u="none" strike="noStrike">
                        <a:solidFill>
                          <a:srgbClr val="000000"/>
                        </a:solidFill>
                        <a:effectLst/>
                        <a:highlight>
                          <a:srgbClr val="FFFFFF"/>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Ottenimento delle modalità di calcolo di bonus e premi elargiti ai dipendenti, dei relativi costi sostenuti durante l'esercizio degli eventuali accantonamenti.</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just" fontAlgn="ctr"/>
                      <a:r>
                        <a:rPr lang="it-IT" sz="900" u="none" strike="noStrike">
                          <a:effectLst/>
                          <a:highlight>
                            <a:srgbClr val="D0D7E8"/>
                          </a:highlight>
                          <a:latin typeface="Cambria" panose="02040503050406030204" pitchFamily="18" charset="0"/>
                          <a:ea typeface="Cambria" panose="02040503050406030204" pitchFamily="18" charset="0"/>
                        </a:rPr>
                        <a:t> </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2588109228"/>
                  </a:ext>
                </a:extLst>
              </a:tr>
              <a:tr h="134485">
                <a:tc>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VOUCHING DI CONTO ECONOMICO</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tc>
                  <a:txBody>
                    <a:bodyPr/>
                    <a:lstStyle/>
                    <a:p>
                      <a:pPr algn="ctr" fontAlgn="ctr"/>
                      <a:r>
                        <a:rPr lang="it-IT" sz="900" u="none" strike="noStrike">
                          <a:effectLst/>
                          <a:highlight>
                            <a:srgbClr val="E9ECF4"/>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4199428920"/>
                  </a:ext>
                </a:extLst>
              </a:tr>
              <a:tr h="529093">
                <a:tc>
                  <a:txBody>
                    <a:bodyPr/>
                    <a:lstStyle/>
                    <a:p>
                      <a:pPr algn="ctr" fontAlgn="ctr"/>
                      <a:r>
                        <a:rPr lang="it-IT" sz="400" u="none" strike="noStrike">
                          <a:effectLst/>
                          <a:highlight>
                            <a:srgbClr val="FFFFFF"/>
                          </a:highlight>
                        </a:rPr>
                        <a:t> </a:t>
                      </a:r>
                      <a:endParaRPr lang="it-IT" sz="400" b="0" i="0" u="none" strike="noStrike">
                        <a:solidFill>
                          <a:srgbClr val="000000"/>
                        </a:solidFill>
                        <a:effectLst/>
                        <a:highlight>
                          <a:srgbClr val="FFFFFF"/>
                        </a:highlight>
                        <a:latin typeface="Cambria" panose="02040503050406030204" pitchFamily="18" charset="0"/>
                      </a:endParaRPr>
                    </a:p>
                  </a:txBody>
                  <a:tcPr marL="3075" marR="3075" marT="3075"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Selezione in base al saldo di alcune voci di conto economico al 31/12/2023. Selezione delle registrazioni contabili più rilevanti avvenute nel periodo compreso tra la fase di interim e la data di chiusura dell'esercizio e reperimento dei documenti giustificativi</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just" fontAlgn="ctr"/>
                      <a:r>
                        <a:rPr lang="it-IT" sz="900" u="none" strike="noStrike">
                          <a:effectLst/>
                          <a:highlight>
                            <a:srgbClr val="D0D7E8"/>
                          </a:highlight>
                          <a:latin typeface="Cambria" panose="02040503050406030204" pitchFamily="18" charset="0"/>
                          <a:ea typeface="Cambria" panose="02040503050406030204" pitchFamily="18" charset="0"/>
                        </a:rPr>
                        <a:t>Copia di fatture (passive/attive), documenti di trasporto e pagamenti/incassi relative alle registrazioni contabili selezionate </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1855416004"/>
                  </a:ext>
                </a:extLst>
              </a:tr>
              <a:tr h="134485">
                <a:tc>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ASSICURAZIONI</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tc>
                  <a:txBody>
                    <a:bodyPr/>
                    <a:lstStyle/>
                    <a:p>
                      <a:pPr algn="ctr" fontAlgn="ctr"/>
                      <a:r>
                        <a:rPr lang="it-IT" sz="900" u="none" strike="noStrike">
                          <a:effectLst/>
                          <a:highlight>
                            <a:srgbClr val="E9ECF4"/>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785780030"/>
                  </a:ext>
                </a:extLst>
              </a:tr>
              <a:tr h="281552">
                <a:tc>
                  <a:txBody>
                    <a:bodyPr/>
                    <a:lstStyle/>
                    <a:p>
                      <a:pPr algn="ctr" fontAlgn="ctr"/>
                      <a:r>
                        <a:rPr lang="it-IT" sz="400" u="none" strike="noStrike">
                          <a:effectLst/>
                          <a:highlight>
                            <a:srgbClr val="FFFFFF"/>
                          </a:highlight>
                        </a:rPr>
                        <a:t> </a:t>
                      </a:r>
                      <a:endParaRPr lang="it-IT" sz="400" b="0" i="0" u="none" strike="noStrike">
                        <a:solidFill>
                          <a:srgbClr val="000000"/>
                        </a:solidFill>
                        <a:effectLst/>
                        <a:highlight>
                          <a:srgbClr val="FFFFFF"/>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Analisi delle risposte pervenute tramite la procedura di circolarizzazione e quadratura con la contabilità generale della Società</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just" fontAlgn="ctr"/>
                      <a:r>
                        <a:rPr lang="it-IT" sz="900" u="none" strike="noStrike">
                          <a:effectLst/>
                          <a:highlight>
                            <a:srgbClr val="D0D7E8"/>
                          </a:highlight>
                          <a:latin typeface="Cambria" panose="02040503050406030204" pitchFamily="18" charset="0"/>
                          <a:ea typeface="Cambria" panose="02040503050406030204" pitchFamily="18" charset="0"/>
                        </a:rPr>
                        <a:t>Schede contabili conti assicurazione</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4261947374"/>
                  </a:ext>
                </a:extLst>
              </a:tr>
              <a:tr h="134485">
                <a:tc>
                  <a:txBody>
                    <a:bodyPr/>
                    <a:lstStyle/>
                    <a:p>
                      <a:pPr algn="l" fontAlgn="ctr"/>
                      <a:r>
                        <a:rPr lang="it-IT" sz="400" u="none" strike="noStrike">
                          <a:effectLst/>
                          <a:highlight>
                            <a:srgbClr val="4F81BC"/>
                          </a:highlight>
                        </a:rPr>
                        <a:t> </a:t>
                      </a:r>
                      <a:endParaRPr lang="it-IT" sz="400" b="0" i="0" u="none" strike="noStrike">
                        <a:solidFill>
                          <a:srgbClr val="000000"/>
                        </a:solidFill>
                        <a:effectLst/>
                        <a:highlight>
                          <a:srgbClr val="4F81BC"/>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E9ECF4"/>
                          </a:highlight>
                          <a:latin typeface="Cambria" panose="02040503050406030204" pitchFamily="18" charset="0"/>
                          <a:ea typeface="Cambria" panose="02040503050406030204" pitchFamily="18" charset="0"/>
                        </a:rPr>
                        <a:t>ALTRI TEST</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tc>
                  <a:txBody>
                    <a:bodyPr/>
                    <a:lstStyle/>
                    <a:p>
                      <a:pPr algn="ctr" fontAlgn="ctr"/>
                      <a:r>
                        <a:rPr lang="it-IT" sz="900" u="none" strike="noStrike">
                          <a:effectLst/>
                          <a:highlight>
                            <a:srgbClr val="E9ECF4"/>
                          </a:highlight>
                          <a:latin typeface="Cambria" panose="02040503050406030204" pitchFamily="18" charset="0"/>
                          <a:ea typeface="Cambria" panose="02040503050406030204" pitchFamily="18" charset="0"/>
                        </a:rPr>
                        <a:t> </a:t>
                      </a:r>
                      <a:endParaRPr lang="it-IT" sz="900" b="1" i="0" u="none" strike="noStrike">
                        <a:solidFill>
                          <a:srgbClr val="000000"/>
                        </a:solidFill>
                        <a:effectLst/>
                        <a:highlight>
                          <a:srgbClr val="E9ECF4"/>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740880589"/>
                  </a:ext>
                </a:extLst>
              </a:tr>
              <a:tr h="490300">
                <a:tc>
                  <a:txBody>
                    <a:bodyPr/>
                    <a:lstStyle/>
                    <a:p>
                      <a:pPr algn="ctr" fontAlgn="ctr"/>
                      <a:r>
                        <a:rPr lang="it-IT" sz="400" u="none" strike="noStrike">
                          <a:effectLst/>
                          <a:highlight>
                            <a:srgbClr val="FFFFFF"/>
                          </a:highlight>
                        </a:rPr>
                        <a:t> </a:t>
                      </a:r>
                      <a:endParaRPr lang="it-IT" sz="400" b="0" i="0" u="none" strike="noStrike">
                        <a:solidFill>
                          <a:srgbClr val="000000"/>
                        </a:solidFill>
                        <a:effectLst/>
                        <a:highlight>
                          <a:srgbClr val="FFFFFF"/>
                        </a:highlight>
                        <a:latin typeface="Cambria" panose="02040503050406030204" pitchFamily="18" charset="0"/>
                      </a:endParaRPr>
                    </a:p>
                  </a:txBody>
                  <a:tcPr marL="3075" marR="3075" marT="3075" marB="0" anchor="ctr"/>
                </a:tc>
                <a:tc>
                  <a:txBody>
                    <a:bodyPr/>
                    <a:lstStyle/>
                    <a:p>
                      <a:pPr algn="l" fontAlgn="ctr"/>
                      <a:r>
                        <a:rPr lang="it-IT" sz="900" u="none" strike="noStrike">
                          <a:effectLst/>
                          <a:highlight>
                            <a:srgbClr val="D0D7E8"/>
                          </a:highlight>
                          <a:latin typeface="Cambria" panose="02040503050406030204" pitchFamily="18" charset="0"/>
                          <a:ea typeface="Cambria" panose="02040503050406030204" pitchFamily="18" charset="0"/>
                        </a:rPr>
                        <a:t>Attività di presidio dei sistemi informativi (Journal Entry)</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just" fontAlgn="ctr"/>
                      <a:r>
                        <a:rPr lang="it-IT" sz="900" u="none" strike="noStrike">
                          <a:effectLst/>
                          <a:highlight>
                            <a:srgbClr val="D0D7E8"/>
                          </a:highlight>
                          <a:latin typeface="Cambria" panose="02040503050406030204" pitchFamily="18" charset="0"/>
                          <a:ea typeface="Cambria" panose="02040503050406030204" pitchFamily="18" charset="0"/>
                        </a:rPr>
                        <a:t>Analisi operativa sulle scritture contabili in partita doppia del Libro Giornale relativo all’esercizio analizzato, mediante l'intervento dell'Ingegnere informatico Andrea Botto</a:t>
                      </a:r>
                      <a:endParaRPr lang="it-IT" sz="900" b="0" i="0" u="none" strike="noStrike">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4187629936"/>
                  </a:ext>
                </a:extLst>
              </a:tr>
              <a:tr h="397557">
                <a:tc>
                  <a:txBody>
                    <a:bodyPr/>
                    <a:lstStyle/>
                    <a:p>
                      <a:pPr algn="ctr" fontAlgn="ctr"/>
                      <a:r>
                        <a:rPr lang="it-IT" sz="400" u="none" strike="noStrike">
                          <a:effectLst/>
                          <a:highlight>
                            <a:srgbClr val="FFFFFF"/>
                          </a:highlight>
                        </a:rPr>
                        <a:t> </a:t>
                      </a:r>
                      <a:endParaRPr lang="it-IT" sz="400" b="0" i="0" u="none" strike="noStrike">
                        <a:solidFill>
                          <a:srgbClr val="000000"/>
                        </a:solidFill>
                        <a:effectLst/>
                        <a:highlight>
                          <a:srgbClr val="FFFFFF"/>
                        </a:highlight>
                        <a:latin typeface="Cambria" panose="02040503050406030204" pitchFamily="18" charset="0"/>
                      </a:endParaRPr>
                    </a:p>
                  </a:txBody>
                  <a:tcPr marL="3075" marR="3075" marT="3075" marB="0" anchor="ctr"/>
                </a:tc>
                <a:tc>
                  <a:txBody>
                    <a:bodyPr/>
                    <a:lstStyle/>
                    <a:p>
                      <a:pPr algn="l" fontAlgn="ctr"/>
                      <a:r>
                        <a:rPr lang="it-IT" sz="900" u="none" strike="noStrike" dirty="0">
                          <a:effectLst/>
                          <a:highlight>
                            <a:srgbClr val="D0D7E8"/>
                          </a:highlight>
                          <a:latin typeface="Cambria" panose="02040503050406030204" pitchFamily="18" charset="0"/>
                          <a:ea typeface="Cambria" panose="02040503050406030204" pitchFamily="18" charset="0"/>
                        </a:rPr>
                        <a:t>In fase di effettuazione delle procedure di audit, potrebbe emergere la necessità di effettuare ulteriori test e richiedere documentazione aggiuntiva rispetto a quanto specificato nel presente elenco</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tc>
                  <a:txBody>
                    <a:bodyPr/>
                    <a:lstStyle/>
                    <a:p>
                      <a:pPr algn="just" fontAlgn="ctr"/>
                      <a:r>
                        <a:rPr lang="it-IT" sz="900" u="none" strike="noStrike" dirty="0">
                          <a:effectLst/>
                          <a:highlight>
                            <a:srgbClr val="D0D7E8"/>
                          </a:highlight>
                          <a:latin typeface="Cambria" panose="02040503050406030204" pitchFamily="18" charset="0"/>
                          <a:ea typeface="Cambria" panose="02040503050406030204" pitchFamily="18" charset="0"/>
                        </a:rPr>
                        <a:t> </a:t>
                      </a:r>
                      <a:endParaRPr lang="it-IT" sz="900" b="0" i="0" u="none" strike="noStrike" dirty="0">
                        <a:solidFill>
                          <a:srgbClr val="000000"/>
                        </a:solidFill>
                        <a:effectLst/>
                        <a:highlight>
                          <a:srgbClr val="D0D7E8"/>
                        </a:highlight>
                        <a:latin typeface="Cambria" panose="02040503050406030204" pitchFamily="18" charset="0"/>
                        <a:ea typeface="Cambria" panose="02040503050406030204" pitchFamily="18" charset="0"/>
                      </a:endParaRPr>
                    </a:p>
                  </a:txBody>
                  <a:tcPr marL="3075" marR="3075" marT="3075" marB="0" anchor="ctr"/>
                </a:tc>
                <a:extLst>
                  <a:ext uri="{0D108BD9-81ED-4DB2-BD59-A6C34878D82A}">
                    <a16:rowId xmlns:a16="http://schemas.microsoft.com/office/drawing/2014/main" val="625858158"/>
                  </a:ext>
                </a:extLst>
              </a:tr>
            </a:tbl>
          </a:graphicData>
        </a:graphic>
      </p:graphicFrame>
    </p:spTree>
    <p:extLst>
      <p:ext uri="{BB962C8B-B14F-4D97-AF65-F5344CB8AC3E}">
        <p14:creationId xmlns:p14="http://schemas.microsoft.com/office/powerpoint/2010/main" val="163257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1548D8-597F-B2E7-AE94-3A004F87D98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8371" name="Group 25">
            <a:extLst>
              <a:ext uri="{FF2B5EF4-FFF2-40B4-BE49-F238E27FC236}">
                <a16:creationId xmlns:a16="http://schemas.microsoft.com/office/drawing/2014/main" id="{B3B26705-4054-F01A-1622-15154B04C9B9}"/>
              </a:ext>
            </a:extLst>
          </p:cNvPr>
          <p:cNvGrpSpPr>
            <a:grpSpLocks/>
          </p:cNvGrpSpPr>
          <p:nvPr/>
        </p:nvGrpSpPr>
        <p:grpSpPr bwMode="auto">
          <a:xfrm>
            <a:off x="92075" y="212725"/>
            <a:ext cx="1036638" cy="884238"/>
            <a:chOff x="200590" y="418099"/>
            <a:chExt cx="1035539" cy="884136"/>
          </a:xfrm>
        </p:grpSpPr>
        <p:grpSp>
          <p:nvGrpSpPr>
            <p:cNvPr id="58378" name="Group 26">
              <a:extLst>
                <a:ext uri="{FF2B5EF4-FFF2-40B4-BE49-F238E27FC236}">
                  <a16:creationId xmlns:a16="http://schemas.microsoft.com/office/drawing/2014/main" id="{75765F76-F2D7-55CE-E586-5D6A85D55F31}"/>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9BC9B2C-ABB7-6B68-FC2C-DB60C8187776}"/>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58383" name="Group 31">
                <a:extLst>
                  <a:ext uri="{FF2B5EF4-FFF2-40B4-BE49-F238E27FC236}">
                    <a16:creationId xmlns:a16="http://schemas.microsoft.com/office/drawing/2014/main" id="{4D8254ED-43E7-F696-6010-311623D8D5B2}"/>
                  </a:ext>
                </a:extLst>
              </p:cNvPr>
              <p:cNvGrpSpPr>
                <a:grpSpLocks/>
              </p:cNvGrpSpPr>
              <p:nvPr/>
            </p:nvGrpSpPr>
            <p:grpSpPr bwMode="auto">
              <a:xfrm>
                <a:off x="1604481" y="615882"/>
                <a:ext cx="886681" cy="461665"/>
                <a:chOff x="1604481" y="615882"/>
                <a:chExt cx="886681" cy="461665"/>
              </a:xfrm>
            </p:grpSpPr>
            <p:sp>
              <p:nvSpPr>
                <p:cNvPr id="58384" name="TextBox 32">
                  <a:extLst>
                    <a:ext uri="{FF2B5EF4-FFF2-40B4-BE49-F238E27FC236}">
                      <a16:creationId xmlns:a16="http://schemas.microsoft.com/office/drawing/2014/main" id="{150626C0-DBBB-26CC-1142-D1D66A4BE93D}"/>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2C30F5DD-88C1-4C09-A6EC-E809A131AA6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58385" name="TextBox 33">
                  <a:extLst>
                    <a:ext uri="{FF2B5EF4-FFF2-40B4-BE49-F238E27FC236}">
                      <a16:creationId xmlns:a16="http://schemas.microsoft.com/office/drawing/2014/main" id="{EDF9873D-34F8-7E9C-3D4B-87159FCAB46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58379" name="Group 27">
              <a:extLst>
                <a:ext uri="{FF2B5EF4-FFF2-40B4-BE49-F238E27FC236}">
                  <a16:creationId xmlns:a16="http://schemas.microsoft.com/office/drawing/2014/main" id="{5963B028-9DF0-950C-C1DE-12671F36F9B4}"/>
                </a:ext>
              </a:extLst>
            </p:cNvPr>
            <p:cNvGrpSpPr>
              <a:grpSpLocks/>
            </p:cNvGrpSpPr>
            <p:nvPr/>
          </p:nvGrpSpPr>
          <p:grpSpPr bwMode="auto">
            <a:xfrm>
              <a:off x="200590" y="843937"/>
              <a:ext cx="1035539" cy="458298"/>
              <a:chOff x="224691" y="1351963"/>
              <a:chExt cx="1035539" cy="458298"/>
            </a:xfrm>
          </p:grpSpPr>
          <p:sp>
            <p:nvSpPr>
              <p:cNvPr id="58380" name="TextBox 28">
                <a:extLst>
                  <a:ext uri="{FF2B5EF4-FFF2-40B4-BE49-F238E27FC236}">
                    <a16:creationId xmlns:a16="http://schemas.microsoft.com/office/drawing/2014/main" id="{CA9D65F8-3EB2-3667-A530-E43127E8415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58381" name="TextBox 29">
                <a:extLst>
                  <a:ext uri="{FF2B5EF4-FFF2-40B4-BE49-F238E27FC236}">
                    <a16:creationId xmlns:a16="http://schemas.microsoft.com/office/drawing/2014/main" id="{EF724B09-68C4-5FD5-0F2B-D41C70E4EF2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58372" name="Titolo 1">
            <a:extLst>
              <a:ext uri="{FF2B5EF4-FFF2-40B4-BE49-F238E27FC236}">
                <a16:creationId xmlns:a16="http://schemas.microsoft.com/office/drawing/2014/main" id="{55A47D7A-BB82-FD2E-E923-5CC12057D9AB}"/>
              </a:ext>
            </a:extLst>
          </p:cNvPr>
          <p:cNvSpPr>
            <a:spLocks noGrp="1"/>
          </p:cNvSpPr>
          <p:nvPr>
            <p:ph type="title"/>
          </p:nvPr>
        </p:nvSpPr>
        <p:spPr>
          <a:xfrm>
            <a:off x="833438" y="1973263"/>
            <a:ext cx="7513637" cy="3895725"/>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58373" name="Rettangolo 13">
            <a:extLst>
              <a:ext uri="{FF2B5EF4-FFF2-40B4-BE49-F238E27FC236}">
                <a16:creationId xmlns:a16="http://schemas.microsoft.com/office/drawing/2014/main" id="{E5A137C3-C595-8FC5-E223-706F9047664E}"/>
              </a:ext>
            </a:extLst>
          </p:cNvPr>
          <p:cNvSpPr>
            <a:spLocks noChangeArrowheads="1"/>
          </p:cNvSpPr>
          <p:nvPr/>
        </p:nvSpPr>
        <p:spPr bwMode="auto">
          <a:xfrm>
            <a:off x="833438" y="643797"/>
            <a:ext cx="6894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Immobilizzazioni Immateriali  </a:t>
            </a:r>
          </a:p>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Procedure di Revisione</a:t>
            </a:r>
            <a:endParaRPr lang="it-IT" altLang="it-IT" sz="2400" dirty="0">
              <a:latin typeface="Cambria" panose="02040503050406030204" pitchFamily="18" charset="0"/>
              <a:ea typeface="Cambria" panose="02040503050406030204" pitchFamily="18" charset="0"/>
            </a:endParaRPr>
          </a:p>
        </p:txBody>
      </p:sp>
      <p:sp>
        <p:nvSpPr>
          <p:cNvPr id="55302" name="CasellaDiTesto 15">
            <a:extLst>
              <a:ext uri="{FF2B5EF4-FFF2-40B4-BE49-F238E27FC236}">
                <a16:creationId xmlns:a16="http://schemas.microsoft.com/office/drawing/2014/main" id="{F0A31CFF-B07A-BB4B-332F-6A314E419C3A}"/>
              </a:ext>
            </a:extLst>
          </p:cNvPr>
          <p:cNvSpPr txBox="1">
            <a:spLocks noChangeArrowheads="1"/>
          </p:cNvSpPr>
          <p:nvPr/>
        </p:nvSpPr>
        <p:spPr bwMode="auto">
          <a:xfrm>
            <a:off x="1248786" y="4147415"/>
            <a:ext cx="2020887" cy="147732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defRPr/>
            </a:pPr>
            <a:br>
              <a:rPr lang="it-IT" altLang="it-IT" sz="1800" dirty="0"/>
            </a:br>
            <a:br>
              <a:rPr lang="it-IT" altLang="it-IT" sz="1800" dirty="0"/>
            </a:br>
            <a:br>
              <a:rPr lang="it-IT" altLang="it-IT" sz="1800" dirty="0"/>
            </a:br>
            <a:endParaRPr lang="it-IT" sz="1800" b="1" spc="50" dirty="0">
              <a:ln w="0"/>
              <a:solidFill>
                <a:schemeClr val="bg2"/>
              </a:solidFill>
              <a:effectLst>
                <a:innerShdw blurRad="63500" dist="50800" dir="13500000">
                  <a:srgbClr val="000000">
                    <a:alpha val="50000"/>
                  </a:srgbClr>
                </a:innerShdw>
              </a:effectLst>
            </a:endParaRPr>
          </a:p>
          <a:p>
            <a:pPr>
              <a:spcBef>
                <a:spcPct val="0"/>
              </a:spcBef>
              <a:buFontTx/>
              <a:buNone/>
              <a:defRPr/>
            </a:pPr>
            <a:endParaRPr lang="it-IT" altLang="it-IT" sz="1800" dirty="0"/>
          </a:p>
        </p:txBody>
      </p:sp>
      <p:sp>
        <p:nvSpPr>
          <p:cNvPr id="3" name="Rettangolo 2">
            <a:extLst>
              <a:ext uri="{FF2B5EF4-FFF2-40B4-BE49-F238E27FC236}">
                <a16:creationId xmlns:a16="http://schemas.microsoft.com/office/drawing/2014/main" id="{C772CF59-704B-E6E1-C14E-B0247B0537C4}"/>
              </a:ext>
            </a:extLst>
          </p:cNvPr>
          <p:cNvSpPr/>
          <p:nvPr/>
        </p:nvSpPr>
        <p:spPr>
          <a:xfrm>
            <a:off x="4479925" y="2967038"/>
            <a:ext cx="184150" cy="923925"/>
          </a:xfrm>
          <a:prstGeom prst="rect">
            <a:avLst/>
          </a:prstGeom>
          <a:noFill/>
        </p:spPr>
        <p:txBody>
          <a:bodyPr wrap="none">
            <a:spAutoFit/>
          </a:bodyPr>
          <a:lstStyle/>
          <a:p>
            <a:pPr algn="ctr">
              <a:defRPr/>
            </a:pPr>
            <a:endParaRPr lang="it-IT" sz="5400" b="1" spc="50" dirty="0">
              <a:ln w="0"/>
              <a:solidFill>
                <a:schemeClr val="bg2"/>
              </a:solidFill>
              <a:effectLst>
                <a:innerShdw blurRad="63500" dist="50800" dir="13500000">
                  <a:srgbClr val="000000">
                    <a:alpha val="50000"/>
                  </a:srgbClr>
                </a:innerShdw>
              </a:effectLst>
            </a:endParaRPr>
          </a:p>
        </p:txBody>
      </p:sp>
      <p:sp>
        <p:nvSpPr>
          <p:cNvPr id="4" name="CasellaDiTesto 3">
            <a:extLst>
              <a:ext uri="{FF2B5EF4-FFF2-40B4-BE49-F238E27FC236}">
                <a16:creationId xmlns:a16="http://schemas.microsoft.com/office/drawing/2014/main" id="{B81C5868-3CDA-CA51-F5F2-A9C97C53E964}"/>
              </a:ext>
            </a:extLst>
          </p:cNvPr>
          <p:cNvSpPr txBox="1"/>
          <p:nvPr/>
        </p:nvSpPr>
        <p:spPr>
          <a:xfrm>
            <a:off x="796925" y="2108289"/>
            <a:ext cx="7303017" cy="3780458"/>
          </a:xfrm>
          <a:prstGeom prst="rect">
            <a:avLst/>
          </a:prstGeom>
          <a:noFill/>
        </p:spPr>
        <p:txBody>
          <a:bodyPr wrap="square">
            <a:spAutoFit/>
          </a:bodyPr>
          <a:lstStyle/>
          <a:p>
            <a:pPr algn="l">
              <a:lnSpc>
                <a:spcPct val="150000"/>
              </a:lnSpc>
            </a:pPr>
            <a:r>
              <a:rPr lang="it-IT" b="0" i="0" u="none" strike="noStrike" baseline="0" dirty="0">
                <a:latin typeface="Cambria" panose="02040503050406030204" pitchFamily="18" charset="0"/>
                <a:ea typeface="Cambria" panose="02040503050406030204" pitchFamily="18" charset="0"/>
              </a:rPr>
              <a:t>Le immobilizzazioni immateriali rappresentano per il revisore è area che potenzialmente può generare significativi rischi di errori significativi sul bilancio. </a:t>
            </a:r>
          </a:p>
          <a:p>
            <a:pPr algn="l">
              <a:lnSpc>
                <a:spcPct val="150000"/>
              </a:lnSpc>
            </a:pPr>
            <a:r>
              <a:rPr lang="it-IT" b="0" i="0" u="none" strike="noStrike" baseline="0" dirty="0">
                <a:latin typeface="Cambria" panose="02040503050406030204" pitchFamily="18" charset="0"/>
                <a:ea typeface="Cambria" panose="02040503050406030204" pitchFamily="18" charset="0"/>
              </a:rPr>
              <a:t>L’approccio di revisione dipende dalle dimensioni dell’impresa. </a:t>
            </a:r>
            <a:endParaRPr lang="it-IT" b="0" i="0" u="none" strike="noStrike" baseline="0" dirty="0">
              <a:solidFill>
                <a:srgbClr val="000000"/>
              </a:solidFill>
              <a:latin typeface="Cambria" panose="02040503050406030204" pitchFamily="18" charset="0"/>
              <a:ea typeface="Cambria" panose="02040503050406030204" pitchFamily="18" charset="0"/>
            </a:endParaRPr>
          </a:p>
          <a:p>
            <a:pPr algn="l">
              <a:lnSpc>
                <a:spcPct val="150000"/>
              </a:lnSpc>
            </a:pPr>
            <a:r>
              <a:rPr lang="it-IT" b="0" i="0" u="none" strike="noStrike" baseline="0" dirty="0">
                <a:latin typeface="Cambria" panose="02040503050406030204" pitchFamily="18" charset="0"/>
                <a:ea typeface="Cambria" panose="02040503050406030204" pitchFamily="18" charset="0"/>
              </a:rPr>
              <a:t>il revisore tenderà ad ottenere sufficienti ed adeguati elementi probativi a supporto delle proprie conclusioni direttamente tramite lo svolgimento di procedure di validità meno che la numerosità delle transazioni registrate giustifichino un approccio basato sull’affidamento del SCI per limitare le procedure di validità sui saldi di bilancio</a:t>
            </a:r>
            <a:endParaRPr lang="it-IT"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7517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1548D8-597F-B2E7-AE94-3A004F87D98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8371" name="Group 25">
            <a:extLst>
              <a:ext uri="{FF2B5EF4-FFF2-40B4-BE49-F238E27FC236}">
                <a16:creationId xmlns:a16="http://schemas.microsoft.com/office/drawing/2014/main" id="{B3B26705-4054-F01A-1622-15154B04C9B9}"/>
              </a:ext>
            </a:extLst>
          </p:cNvPr>
          <p:cNvGrpSpPr>
            <a:grpSpLocks/>
          </p:cNvGrpSpPr>
          <p:nvPr/>
        </p:nvGrpSpPr>
        <p:grpSpPr bwMode="auto">
          <a:xfrm>
            <a:off x="92075" y="212725"/>
            <a:ext cx="1036638" cy="884238"/>
            <a:chOff x="200590" y="418099"/>
            <a:chExt cx="1035539" cy="884136"/>
          </a:xfrm>
        </p:grpSpPr>
        <p:grpSp>
          <p:nvGrpSpPr>
            <p:cNvPr id="58378" name="Group 26">
              <a:extLst>
                <a:ext uri="{FF2B5EF4-FFF2-40B4-BE49-F238E27FC236}">
                  <a16:creationId xmlns:a16="http://schemas.microsoft.com/office/drawing/2014/main" id="{75765F76-F2D7-55CE-E586-5D6A85D55F31}"/>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9BC9B2C-ABB7-6B68-FC2C-DB60C8187776}"/>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58383" name="Group 31">
                <a:extLst>
                  <a:ext uri="{FF2B5EF4-FFF2-40B4-BE49-F238E27FC236}">
                    <a16:creationId xmlns:a16="http://schemas.microsoft.com/office/drawing/2014/main" id="{4D8254ED-43E7-F696-6010-311623D8D5B2}"/>
                  </a:ext>
                </a:extLst>
              </p:cNvPr>
              <p:cNvGrpSpPr>
                <a:grpSpLocks/>
              </p:cNvGrpSpPr>
              <p:nvPr/>
            </p:nvGrpSpPr>
            <p:grpSpPr bwMode="auto">
              <a:xfrm>
                <a:off x="1604481" y="615882"/>
                <a:ext cx="886681" cy="461665"/>
                <a:chOff x="1604481" y="615882"/>
                <a:chExt cx="886681" cy="461665"/>
              </a:xfrm>
            </p:grpSpPr>
            <p:sp>
              <p:nvSpPr>
                <p:cNvPr id="58384" name="TextBox 32">
                  <a:extLst>
                    <a:ext uri="{FF2B5EF4-FFF2-40B4-BE49-F238E27FC236}">
                      <a16:creationId xmlns:a16="http://schemas.microsoft.com/office/drawing/2014/main" id="{150626C0-DBBB-26CC-1142-D1D66A4BE93D}"/>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2C30F5DD-88C1-4C09-A6EC-E809A131AA6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58385" name="TextBox 33">
                  <a:extLst>
                    <a:ext uri="{FF2B5EF4-FFF2-40B4-BE49-F238E27FC236}">
                      <a16:creationId xmlns:a16="http://schemas.microsoft.com/office/drawing/2014/main" id="{EDF9873D-34F8-7E9C-3D4B-87159FCAB46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58379" name="Group 27">
              <a:extLst>
                <a:ext uri="{FF2B5EF4-FFF2-40B4-BE49-F238E27FC236}">
                  <a16:creationId xmlns:a16="http://schemas.microsoft.com/office/drawing/2014/main" id="{5963B028-9DF0-950C-C1DE-12671F36F9B4}"/>
                </a:ext>
              </a:extLst>
            </p:cNvPr>
            <p:cNvGrpSpPr>
              <a:grpSpLocks/>
            </p:cNvGrpSpPr>
            <p:nvPr/>
          </p:nvGrpSpPr>
          <p:grpSpPr bwMode="auto">
            <a:xfrm>
              <a:off x="200590" y="843937"/>
              <a:ext cx="1035539" cy="458298"/>
              <a:chOff x="224691" y="1351963"/>
              <a:chExt cx="1035539" cy="458298"/>
            </a:xfrm>
          </p:grpSpPr>
          <p:sp>
            <p:nvSpPr>
              <p:cNvPr id="58380" name="TextBox 28">
                <a:extLst>
                  <a:ext uri="{FF2B5EF4-FFF2-40B4-BE49-F238E27FC236}">
                    <a16:creationId xmlns:a16="http://schemas.microsoft.com/office/drawing/2014/main" id="{CA9D65F8-3EB2-3667-A530-E43127E8415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58381" name="TextBox 29">
                <a:extLst>
                  <a:ext uri="{FF2B5EF4-FFF2-40B4-BE49-F238E27FC236}">
                    <a16:creationId xmlns:a16="http://schemas.microsoft.com/office/drawing/2014/main" id="{EF724B09-68C4-5FD5-0F2B-D41C70E4EF2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58372" name="Titolo 1">
            <a:extLst>
              <a:ext uri="{FF2B5EF4-FFF2-40B4-BE49-F238E27FC236}">
                <a16:creationId xmlns:a16="http://schemas.microsoft.com/office/drawing/2014/main" id="{55A47D7A-BB82-FD2E-E923-5CC12057D9AB}"/>
              </a:ext>
            </a:extLst>
          </p:cNvPr>
          <p:cNvSpPr>
            <a:spLocks noGrp="1"/>
          </p:cNvSpPr>
          <p:nvPr>
            <p:ph type="title"/>
          </p:nvPr>
        </p:nvSpPr>
        <p:spPr>
          <a:xfrm>
            <a:off x="833438" y="1973263"/>
            <a:ext cx="7513637" cy="3895725"/>
          </a:xfrm>
        </p:spPr>
        <p:txBody>
          <a:bodyPr/>
          <a:lstStyle/>
          <a:p>
            <a:pPr marL="270510" algn="l"/>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r>
              <a:rPr lang="it-IT" sz="1800" dirty="0">
                <a:latin typeface="Cambria" panose="02040503050406030204" pitchFamily="18" charset="0"/>
                <a:ea typeface="Cambria" panose="02040503050406030204" pitchFamily="18" charset="0"/>
              </a:rPr>
              <a:t>Codice Civile: art. 2424, 2424-bis, 2425-bis, 2426, 2427, 2569,2570</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Principio contabile OIC n. 24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Principio internazionale IAS n. 28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TUIR : art. 103 </a:t>
            </a:r>
            <a:br>
              <a:rPr lang="it-IT" sz="1800" dirty="0">
                <a:latin typeface="Cambria" panose="02040503050406030204" pitchFamily="18" charset="0"/>
                <a:ea typeface="Cambria" panose="02040503050406030204" pitchFamily="18" charset="0"/>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58373" name="Rettangolo 13">
            <a:extLst>
              <a:ext uri="{FF2B5EF4-FFF2-40B4-BE49-F238E27FC236}">
                <a16:creationId xmlns:a16="http://schemas.microsoft.com/office/drawing/2014/main" id="{E5A137C3-C595-8FC5-E223-706F9047664E}"/>
              </a:ext>
            </a:extLst>
          </p:cNvPr>
          <p:cNvSpPr>
            <a:spLocks noChangeArrowheads="1"/>
          </p:cNvSpPr>
          <p:nvPr/>
        </p:nvSpPr>
        <p:spPr bwMode="auto">
          <a:xfrm>
            <a:off x="877888" y="1376363"/>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Marchi</a:t>
            </a:r>
            <a:r>
              <a:rPr lang="it-IT" altLang="it-IT" sz="2400" b="1" u="sng" dirty="0">
                <a:solidFill>
                  <a:srgbClr val="FF0000"/>
                </a:solidFill>
              </a:rPr>
              <a:t>  </a:t>
            </a:r>
            <a:endParaRPr lang="it-IT" altLang="it-IT" sz="2400" dirty="0"/>
          </a:p>
        </p:txBody>
      </p:sp>
      <p:sp>
        <p:nvSpPr>
          <p:cNvPr id="55302" name="CasellaDiTesto 15">
            <a:extLst>
              <a:ext uri="{FF2B5EF4-FFF2-40B4-BE49-F238E27FC236}">
                <a16:creationId xmlns:a16="http://schemas.microsoft.com/office/drawing/2014/main" id="{F0A31CFF-B07A-BB4B-332F-6A314E419C3A}"/>
              </a:ext>
            </a:extLst>
          </p:cNvPr>
          <p:cNvSpPr txBox="1">
            <a:spLocks noChangeArrowheads="1"/>
          </p:cNvSpPr>
          <p:nvPr/>
        </p:nvSpPr>
        <p:spPr bwMode="auto">
          <a:xfrm>
            <a:off x="1248786" y="4147415"/>
            <a:ext cx="2020887" cy="147732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defRPr/>
            </a:pPr>
            <a:br>
              <a:rPr lang="it-IT" altLang="it-IT" sz="1800" dirty="0"/>
            </a:br>
            <a:br>
              <a:rPr lang="it-IT" altLang="it-IT" sz="1800" dirty="0"/>
            </a:br>
            <a:br>
              <a:rPr lang="it-IT" altLang="it-IT" sz="1800" dirty="0"/>
            </a:br>
            <a:endParaRPr lang="it-IT" sz="1800" b="1" spc="50" dirty="0">
              <a:ln w="0"/>
              <a:solidFill>
                <a:schemeClr val="bg2"/>
              </a:solidFill>
              <a:effectLst>
                <a:innerShdw blurRad="63500" dist="50800" dir="13500000">
                  <a:srgbClr val="000000">
                    <a:alpha val="50000"/>
                  </a:srgbClr>
                </a:innerShdw>
              </a:effectLst>
            </a:endParaRPr>
          </a:p>
          <a:p>
            <a:pPr>
              <a:spcBef>
                <a:spcPct val="0"/>
              </a:spcBef>
              <a:buFontTx/>
              <a:buNone/>
              <a:defRPr/>
            </a:pPr>
            <a:endParaRPr lang="it-IT" altLang="it-IT" sz="1800" dirty="0"/>
          </a:p>
        </p:txBody>
      </p:sp>
      <p:sp>
        <p:nvSpPr>
          <p:cNvPr id="3" name="Rettangolo 2">
            <a:extLst>
              <a:ext uri="{FF2B5EF4-FFF2-40B4-BE49-F238E27FC236}">
                <a16:creationId xmlns:a16="http://schemas.microsoft.com/office/drawing/2014/main" id="{C772CF59-704B-E6E1-C14E-B0247B0537C4}"/>
              </a:ext>
            </a:extLst>
          </p:cNvPr>
          <p:cNvSpPr/>
          <p:nvPr/>
        </p:nvSpPr>
        <p:spPr>
          <a:xfrm>
            <a:off x="4479925" y="2967038"/>
            <a:ext cx="184150" cy="923925"/>
          </a:xfrm>
          <a:prstGeom prst="rect">
            <a:avLst/>
          </a:prstGeom>
          <a:noFill/>
        </p:spPr>
        <p:txBody>
          <a:bodyPr wrap="none">
            <a:spAutoFit/>
          </a:bodyPr>
          <a:lstStyle/>
          <a:p>
            <a:pPr algn="ctr">
              <a:defRPr/>
            </a:pPr>
            <a:endParaRPr lang="it-IT" sz="54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956805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465D862-43B9-169A-D0CB-650F5010EA7B}"/>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2707" name="Group 25">
            <a:extLst>
              <a:ext uri="{FF2B5EF4-FFF2-40B4-BE49-F238E27FC236}">
                <a16:creationId xmlns:a16="http://schemas.microsoft.com/office/drawing/2014/main" id="{CF5F00A6-B959-29C2-C1DE-92997CF49EAF}"/>
              </a:ext>
            </a:extLst>
          </p:cNvPr>
          <p:cNvGrpSpPr>
            <a:grpSpLocks/>
          </p:cNvGrpSpPr>
          <p:nvPr/>
        </p:nvGrpSpPr>
        <p:grpSpPr bwMode="auto">
          <a:xfrm>
            <a:off x="92075" y="212725"/>
            <a:ext cx="1036638" cy="884238"/>
            <a:chOff x="200590" y="418099"/>
            <a:chExt cx="1035539" cy="884136"/>
          </a:xfrm>
        </p:grpSpPr>
        <p:grpSp>
          <p:nvGrpSpPr>
            <p:cNvPr id="72710" name="Group 26">
              <a:extLst>
                <a:ext uri="{FF2B5EF4-FFF2-40B4-BE49-F238E27FC236}">
                  <a16:creationId xmlns:a16="http://schemas.microsoft.com/office/drawing/2014/main" id="{7FADDAA1-D304-31BA-158F-D48FD115BB14}"/>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E986953-2DE1-C5FD-8420-E5DC15DEC05E}"/>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72715" name="Group 31">
                <a:extLst>
                  <a:ext uri="{FF2B5EF4-FFF2-40B4-BE49-F238E27FC236}">
                    <a16:creationId xmlns:a16="http://schemas.microsoft.com/office/drawing/2014/main" id="{A5F9AE7F-1A01-C565-C8BE-C9C6AB3BF9E7}"/>
                  </a:ext>
                </a:extLst>
              </p:cNvPr>
              <p:cNvGrpSpPr>
                <a:grpSpLocks/>
              </p:cNvGrpSpPr>
              <p:nvPr/>
            </p:nvGrpSpPr>
            <p:grpSpPr bwMode="auto">
              <a:xfrm>
                <a:off x="1604481" y="615882"/>
                <a:ext cx="886681" cy="461665"/>
                <a:chOff x="1604481" y="615882"/>
                <a:chExt cx="886681" cy="461665"/>
              </a:xfrm>
            </p:grpSpPr>
            <p:sp>
              <p:nvSpPr>
                <p:cNvPr id="72716" name="TextBox 32">
                  <a:extLst>
                    <a:ext uri="{FF2B5EF4-FFF2-40B4-BE49-F238E27FC236}">
                      <a16:creationId xmlns:a16="http://schemas.microsoft.com/office/drawing/2014/main" id="{BBC014ED-9DEC-C3AA-EA93-310155FC479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395298D-8678-4126-99C0-406F13564737}"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72717" name="TextBox 33">
                  <a:extLst>
                    <a:ext uri="{FF2B5EF4-FFF2-40B4-BE49-F238E27FC236}">
                      <a16:creationId xmlns:a16="http://schemas.microsoft.com/office/drawing/2014/main" id="{EDA17F3B-C42C-8CD0-586C-53A45BBCB8D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72711" name="Group 27">
              <a:extLst>
                <a:ext uri="{FF2B5EF4-FFF2-40B4-BE49-F238E27FC236}">
                  <a16:creationId xmlns:a16="http://schemas.microsoft.com/office/drawing/2014/main" id="{4F43E7E9-4205-63EB-7194-AE56AF5C3666}"/>
                </a:ext>
              </a:extLst>
            </p:cNvPr>
            <p:cNvGrpSpPr>
              <a:grpSpLocks/>
            </p:cNvGrpSpPr>
            <p:nvPr/>
          </p:nvGrpSpPr>
          <p:grpSpPr bwMode="auto">
            <a:xfrm>
              <a:off x="200590" y="843937"/>
              <a:ext cx="1035539" cy="458298"/>
              <a:chOff x="224691" y="1351963"/>
              <a:chExt cx="1035539" cy="458298"/>
            </a:xfrm>
          </p:grpSpPr>
          <p:sp>
            <p:nvSpPr>
              <p:cNvPr id="72712" name="TextBox 28">
                <a:extLst>
                  <a:ext uri="{FF2B5EF4-FFF2-40B4-BE49-F238E27FC236}">
                    <a16:creationId xmlns:a16="http://schemas.microsoft.com/office/drawing/2014/main" id="{8DA799E9-F57C-ABE3-F67C-E30AA99148D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72713" name="TextBox 29">
                <a:extLst>
                  <a:ext uri="{FF2B5EF4-FFF2-40B4-BE49-F238E27FC236}">
                    <a16:creationId xmlns:a16="http://schemas.microsoft.com/office/drawing/2014/main" id="{7AAE27F6-7A9D-234C-64D3-3087C8F1AD9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72708" name="Titolo 1">
            <a:extLst>
              <a:ext uri="{FF2B5EF4-FFF2-40B4-BE49-F238E27FC236}">
                <a16:creationId xmlns:a16="http://schemas.microsoft.com/office/drawing/2014/main" id="{7BD65DF1-710B-2420-ED64-5C8214274331}"/>
              </a:ext>
            </a:extLst>
          </p:cNvPr>
          <p:cNvSpPr>
            <a:spLocks noGrp="1"/>
          </p:cNvSpPr>
          <p:nvPr>
            <p:ph type="title"/>
          </p:nvPr>
        </p:nvSpPr>
        <p:spPr>
          <a:xfrm>
            <a:off x="509588" y="1838325"/>
            <a:ext cx="8208962" cy="5397500"/>
          </a:xfrm>
        </p:spPr>
        <p:txBody>
          <a:bodyPr/>
          <a:lstStyle/>
          <a:p>
            <a:pPr algn="l">
              <a:lnSpc>
                <a:spcPct val="150000"/>
              </a:lnSpc>
            </a:pPr>
            <a:br>
              <a:rPr lang="it-IT" altLang="it-IT" sz="2000" dirty="0"/>
            </a:br>
            <a:br>
              <a:rPr lang="it-IT" altLang="it-IT" sz="2000" dirty="0"/>
            </a:br>
            <a:br>
              <a:rPr lang="it-IT" altLang="it-IT" sz="2000" dirty="0"/>
            </a:br>
            <a:br>
              <a:rPr lang="it-IT" altLang="it-IT" sz="2000" dirty="0"/>
            </a:br>
            <a:r>
              <a:rPr lang="it-IT" altLang="it-IT" sz="2000" dirty="0">
                <a:latin typeface="Cambria" panose="02040503050406030204" pitchFamily="18" charset="0"/>
                <a:ea typeface="Cambria" panose="02040503050406030204" pitchFamily="18" charset="0"/>
              </a:rPr>
              <a:t>La società ha acquistato nel corso del 2023 un marchio a titolo di proprietà per € 100,000 + IVA 22%.</a:t>
            </a:r>
            <a:br>
              <a:rPr lang="it-IT" altLang="it-IT" sz="2000" dirty="0">
                <a:latin typeface="Cambria" panose="02040503050406030204" pitchFamily="18" charset="0"/>
                <a:ea typeface="Cambria" panose="02040503050406030204" pitchFamily="18" charset="0"/>
              </a:rPr>
            </a:br>
            <a:br>
              <a:rPr lang="it-IT" altLang="it-IT" sz="2000" dirty="0">
                <a:latin typeface="Cambria" panose="02040503050406030204" pitchFamily="18" charset="0"/>
                <a:ea typeface="Cambria" panose="02040503050406030204" pitchFamily="18" charset="0"/>
              </a:rPr>
            </a:br>
            <a:br>
              <a:rPr lang="it-IT" altLang="it-IT" sz="2000" dirty="0">
                <a:latin typeface="Cambria" panose="02040503050406030204" pitchFamily="18" charset="0"/>
                <a:ea typeface="Cambria" panose="02040503050406030204" pitchFamily="18" charset="0"/>
              </a:rPr>
            </a:br>
            <a:br>
              <a:rPr lang="it-IT" altLang="it-IT" sz="2000" dirty="0">
                <a:latin typeface="Cambria" panose="02040503050406030204" pitchFamily="18" charset="0"/>
                <a:ea typeface="Cambria" panose="02040503050406030204" pitchFamily="18" charset="0"/>
              </a:rPr>
            </a:br>
            <a:br>
              <a:rPr lang="it-IT" altLang="it-IT" sz="2000" dirty="0">
                <a:latin typeface="Cambria" panose="02040503050406030204" pitchFamily="18" charset="0"/>
                <a:ea typeface="Cambria" panose="02040503050406030204" pitchFamily="18" charset="0"/>
              </a:rPr>
            </a:br>
            <a:br>
              <a:rPr lang="it-IT" altLang="it-IT" sz="2000" dirty="0">
                <a:latin typeface="Cambria" panose="02040503050406030204" pitchFamily="18" charset="0"/>
                <a:ea typeface="Cambria" panose="02040503050406030204" pitchFamily="18" charset="0"/>
              </a:rPr>
            </a:br>
            <a:r>
              <a:rPr lang="it-IT" altLang="it-IT" sz="2000" dirty="0">
                <a:latin typeface="Cambria" panose="02040503050406030204" pitchFamily="18" charset="0"/>
                <a:ea typeface="Cambria" panose="02040503050406030204" pitchFamily="18" charset="0"/>
              </a:rPr>
              <a:t>Al 31/12 viene calcolato l’ammortamento: su decisione dell’organo amministrativo il marchio viene ammortizzato in 10 anni. </a:t>
            </a:r>
            <a:br>
              <a:rPr lang="it-IT" altLang="it-IT" sz="2000" dirty="0">
                <a:latin typeface="Cambria" panose="02040503050406030204" pitchFamily="18" charset="0"/>
                <a:ea typeface="Cambria" panose="02040503050406030204" pitchFamily="18" charset="0"/>
              </a:rPr>
            </a:br>
            <a:br>
              <a:rPr lang="it-IT" altLang="it-IT" sz="2000" dirty="0"/>
            </a:br>
            <a:br>
              <a:rPr lang="it-IT" altLang="it-IT" sz="2000" dirty="0"/>
            </a:br>
            <a:br>
              <a:rPr lang="it-IT" altLang="it-IT" sz="2000" dirty="0"/>
            </a:br>
            <a:br>
              <a:rPr lang="it-IT" altLang="it-IT" sz="2000" dirty="0"/>
            </a:br>
            <a:br>
              <a:rPr lang="it-IT" altLang="it-IT" sz="2000" dirty="0"/>
            </a:br>
            <a:br>
              <a:rPr lang="it-IT" altLang="it-IT" sz="1800" dirty="0"/>
            </a:br>
            <a:endParaRPr lang="it-IT" altLang="it-IT" sz="1800" dirty="0">
              <a:solidFill>
                <a:srgbClr val="FF0000"/>
              </a:solidFill>
            </a:endParaRPr>
          </a:p>
        </p:txBody>
      </p:sp>
      <p:sp>
        <p:nvSpPr>
          <p:cNvPr id="72709" name="Rettangolo 13">
            <a:extLst>
              <a:ext uri="{FF2B5EF4-FFF2-40B4-BE49-F238E27FC236}">
                <a16:creationId xmlns:a16="http://schemas.microsoft.com/office/drawing/2014/main" id="{0FEE9580-9B4B-8914-5065-128552ED3080}"/>
              </a:ext>
            </a:extLst>
          </p:cNvPr>
          <p:cNvSpPr>
            <a:spLocks noChangeArrowheads="1"/>
          </p:cNvSpPr>
          <p:nvPr/>
        </p:nvSpPr>
        <p:spPr bwMode="auto">
          <a:xfrm>
            <a:off x="877888" y="1376363"/>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dirty="0">
                <a:solidFill>
                  <a:srgbClr val="FF0000"/>
                </a:solidFill>
                <a:latin typeface="Cambria" panose="02040503050406030204" pitchFamily="18" charset="0"/>
                <a:ea typeface="Cambria" panose="02040503050406030204" pitchFamily="18" charset="0"/>
              </a:rPr>
              <a:t>Marchi - Esempio</a:t>
            </a:r>
          </a:p>
        </p:txBody>
      </p:sp>
      <p:pic>
        <p:nvPicPr>
          <p:cNvPr id="2" name="Immagine 1">
            <a:extLst>
              <a:ext uri="{FF2B5EF4-FFF2-40B4-BE49-F238E27FC236}">
                <a16:creationId xmlns:a16="http://schemas.microsoft.com/office/drawing/2014/main" id="{8694FF36-BCF5-B483-BC8B-1A1FFDBB3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3306763"/>
            <a:ext cx="67643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465D862-43B9-169A-D0CB-650F5010EA7B}"/>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2707" name="Group 25">
            <a:extLst>
              <a:ext uri="{FF2B5EF4-FFF2-40B4-BE49-F238E27FC236}">
                <a16:creationId xmlns:a16="http://schemas.microsoft.com/office/drawing/2014/main" id="{CF5F00A6-B959-29C2-C1DE-92997CF49EAF}"/>
              </a:ext>
            </a:extLst>
          </p:cNvPr>
          <p:cNvGrpSpPr>
            <a:grpSpLocks/>
          </p:cNvGrpSpPr>
          <p:nvPr/>
        </p:nvGrpSpPr>
        <p:grpSpPr bwMode="auto">
          <a:xfrm>
            <a:off x="92075" y="212725"/>
            <a:ext cx="1036638" cy="884238"/>
            <a:chOff x="200590" y="418099"/>
            <a:chExt cx="1035539" cy="884136"/>
          </a:xfrm>
        </p:grpSpPr>
        <p:grpSp>
          <p:nvGrpSpPr>
            <p:cNvPr id="72710" name="Group 26">
              <a:extLst>
                <a:ext uri="{FF2B5EF4-FFF2-40B4-BE49-F238E27FC236}">
                  <a16:creationId xmlns:a16="http://schemas.microsoft.com/office/drawing/2014/main" id="{7FADDAA1-D304-31BA-158F-D48FD115BB14}"/>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E986953-2DE1-C5FD-8420-E5DC15DEC05E}"/>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72715" name="Group 31">
                <a:extLst>
                  <a:ext uri="{FF2B5EF4-FFF2-40B4-BE49-F238E27FC236}">
                    <a16:creationId xmlns:a16="http://schemas.microsoft.com/office/drawing/2014/main" id="{A5F9AE7F-1A01-C565-C8BE-C9C6AB3BF9E7}"/>
                  </a:ext>
                </a:extLst>
              </p:cNvPr>
              <p:cNvGrpSpPr>
                <a:grpSpLocks/>
              </p:cNvGrpSpPr>
              <p:nvPr/>
            </p:nvGrpSpPr>
            <p:grpSpPr bwMode="auto">
              <a:xfrm>
                <a:off x="1604481" y="615882"/>
                <a:ext cx="886681" cy="461665"/>
                <a:chOff x="1604481" y="615882"/>
                <a:chExt cx="886681" cy="461665"/>
              </a:xfrm>
            </p:grpSpPr>
            <p:sp>
              <p:nvSpPr>
                <p:cNvPr id="72716" name="TextBox 32">
                  <a:extLst>
                    <a:ext uri="{FF2B5EF4-FFF2-40B4-BE49-F238E27FC236}">
                      <a16:creationId xmlns:a16="http://schemas.microsoft.com/office/drawing/2014/main" id="{BBC014ED-9DEC-C3AA-EA93-310155FC479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395298D-8678-4126-99C0-406F13564737}"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72717" name="TextBox 33">
                  <a:extLst>
                    <a:ext uri="{FF2B5EF4-FFF2-40B4-BE49-F238E27FC236}">
                      <a16:creationId xmlns:a16="http://schemas.microsoft.com/office/drawing/2014/main" id="{EDA17F3B-C42C-8CD0-586C-53A45BBCB8D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72711" name="Group 27">
              <a:extLst>
                <a:ext uri="{FF2B5EF4-FFF2-40B4-BE49-F238E27FC236}">
                  <a16:creationId xmlns:a16="http://schemas.microsoft.com/office/drawing/2014/main" id="{4F43E7E9-4205-63EB-7194-AE56AF5C3666}"/>
                </a:ext>
              </a:extLst>
            </p:cNvPr>
            <p:cNvGrpSpPr>
              <a:grpSpLocks/>
            </p:cNvGrpSpPr>
            <p:nvPr/>
          </p:nvGrpSpPr>
          <p:grpSpPr bwMode="auto">
            <a:xfrm>
              <a:off x="200590" y="843937"/>
              <a:ext cx="1035539" cy="458298"/>
              <a:chOff x="224691" y="1351963"/>
              <a:chExt cx="1035539" cy="458298"/>
            </a:xfrm>
          </p:grpSpPr>
          <p:sp>
            <p:nvSpPr>
              <p:cNvPr id="72712" name="TextBox 28">
                <a:extLst>
                  <a:ext uri="{FF2B5EF4-FFF2-40B4-BE49-F238E27FC236}">
                    <a16:creationId xmlns:a16="http://schemas.microsoft.com/office/drawing/2014/main" id="{8DA799E9-F57C-ABE3-F67C-E30AA99148D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72713" name="TextBox 29">
                <a:extLst>
                  <a:ext uri="{FF2B5EF4-FFF2-40B4-BE49-F238E27FC236}">
                    <a16:creationId xmlns:a16="http://schemas.microsoft.com/office/drawing/2014/main" id="{7AAE27F6-7A9D-234C-64D3-3087C8F1AD9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72708" name="Titolo 1">
            <a:extLst>
              <a:ext uri="{FF2B5EF4-FFF2-40B4-BE49-F238E27FC236}">
                <a16:creationId xmlns:a16="http://schemas.microsoft.com/office/drawing/2014/main" id="{7BD65DF1-710B-2420-ED64-5C8214274331}"/>
              </a:ext>
            </a:extLst>
          </p:cNvPr>
          <p:cNvSpPr>
            <a:spLocks noGrp="1"/>
          </p:cNvSpPr>
          <p:nvPr>
            <p:ph type="title"/>
          </p:nvPr>
        </p:nvSpPr>
        <p:spPr>
          <a:xfrm>
            <a:off x="509588" y="1838325"/>
            <a:ext cx="8208962" cy="5397500"/>
          </a:xfrm>
        </p:spPr>
        <p:txBody>
          <a:bodyPr/>
          <a:lstStyle/>
          <a:p>
            <a:pPr algn="l">
              <a:lnSpc>
                <a:spcPct val="150000"/>
              </a:lnSpc>
            </a:pPr>
            <a:r>
              <a:rPr lang="it-IT" altLang="it-IT" sz="2000" dirty="0">
                <a:latin typeface="Cambria" panose="02040503050406030204" pitchFamily="18" charset="0"/>
                <a:ea typeface="Cambria" panose="02040503050406030204" pitchFamily="18" charset="0"/>
              </a:rPr>
              <a:t>Il Revisore inizia ad analizzare la voce dell’investimento del marchio intercorsa nel 2023 attraverso la compilazione di una “capo-scheda” con i dati del bilancio d’esercizio 2023 e dell’anno precedente e il dettaglio dei conti dell’investimento del marchio estratti dal Bilancio di verifica (di seguito BDV) e ad effettuare un’analisi comparativa tra i due esercizi 2022 e 2023. </a:t>
            </a:r>
            <a:br>
              <a:rPr lang="it-IT" altLang="it-IT" sz="1800" dirty="0"/>
            </a:br>
            <a:br>
              <a:rPr lang="it-IT" altLang="it-IT" sz="1800" dirty="0"/>
            </a:br>
            <a:endParaRPr lang="it-IT" altLang="it-IT" sz="1800" dirty="0">
              <a:solidFill>
                <a:srgbClr val="FF0000"/>
              </a:solidFill>
            </a:endParaRPr>
          </a:p>
        </p:txBody>
      </p:sp>
      <p:sp>
        <p:nvSpPr>
          <p:cNvPr id="72709" name="Rettangolo 13">
            <a:extLst>
              <a:ext uri="{FF2B5EF4-FFF2-40B4-BE49-F238E27FC236}">
                <a16:creationId xmlns:a16="http://schemas.microsoft.com/office/drawing/2014/main" id="{0FEE9580-9B4B-8914-5065-128552ED3080}"/>
              </a:ext>
            </a:extLst>
          </p:cNvPr>
          <p:cNvSpPr>
            <a:spLocks noChangeArrowheads="1"/>
          </p:cNvSpPr>
          <p:nvPr/>
        </p:nvSpPr>
        <p:spPr bwMode="auto">
          <a:xfrm>
            <a:off x="877888" y="1376363"/>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Procedure di revisione - Marchi</a:t>
            </a:r>
            <a:endParaRPr lang="it-IT" altLang="it-IT"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2313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838D42B-A4A3-9D8D-2186-09E373273C2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4755" name="Group 25">
            <a:extLst>
              <a:ext uri="{FF2B5EF4-FFF2-40B4-BE49-F238E27FC236}">
                <a16:creationId xmlns:a16="http://schemas.microsoft.com/office/drawing/2014/main" id="{A00DBFFD-7101-D549-18DB-8082D35C205F}"/>
              </a:ext>
            </a:extLst>
          </p:cNvPr>
          <p:cNvGrpSpPr>
            <a:grpSpLocks/>
          </p:cNvGrpSpPr>
          <p:nvPr/>
        </p:nvGrpSpPr>
        <p:grpSpPr bwMode="auto">
          <a:xfrm>
            <a:off x="92075" y="212725"/>
            <a:ext cx="1036638" cy="884238"/>
            <a:chOff x="200590" y="418099"/>
            <a:chExt cx="1035539" cy="884136"/>
          </a:xfrm>
        </p:grpSpPr>
        <p:grpSp>
          <p:nvGrpSpPr>
            <p:cNvPr id="74759" name="Group 26">
              <a:extLst>
                <a:ext uri="{FF2B5EF4-FFF2-40B4-BE49-F238E27FC236}">
                  <a16:creationId xmlns:a16="http://schemas.microsoft.com/office/drawing/2014/main" id="{F0ADBD55-06B3-4425-0387-3A8CF7EDED2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F8633143-E605-071A-64F3-BD35B9B51CB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74764" name="Group 31">
                <a:extLst>
                  <a:ext uri="{FF2B5EF4-FFF2-40B4-BE49-F238E27FC236}">
                    <a16:creationId xmlns:a16="http://schemas.microsoft.com/office/drawing/2014/main" id="{F9F84D0D-77BE-A272-4A74-BBE9D59A494C}"/>
                  </a:ext>
                </a:extLst>
              </p:cNvPr>
              <p:cNvGrpSpPr>
                <a:grpSpLocks/>
              </p:cNvGrpSpPr>
              <p:nvPr/>
            </p:nvGrpSpPr>
            <p:grpSpPr bwMode="auto">
              <a:xfrm>
                <a:off x="1604481" y="615882"/>
                <a:ext cx="886681" cy="461665"/>
                <a:chOff x="1604481" y="615882"/>
                <a:chExt cx="886681" cy="461665"/>
              </a:xfrm>
            </p:grpSpPr>
            <p:sp>
              <p:nvSpPr>
                <p:cNvPr id="74765" name="TextBox 32">
                  <a:extLst>
                    <a:ext uri="{FF2B5EF4-FFF2-40B4-BE49-F238E27FC236}">
                      <a16:creationId xmlns:a16="http://schemas.microsoft.com/office/drawing/2014/main" id="{C4E0D766-66A9-4A63-5FF2-AF8235A7D327}"/>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23534815-36E0-468B-B380-509E4693C2EB}"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74766" name="TextBox 33">
                  <a:extLst>
                    <a:ext uri="{FF2B5EF4-FFF2-40B4-BE49-F238E27FC236}">
                      <a16:creationId xmlns:a16="http://schemas.microsoft.com/office/drawing/2014/main" id="{2CAC1669-DC81-D73B-603B-104D83F6DCEE}"/>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74760" name="Group 27">
              <a:extLst>
                <a:ext uri="{FF2B5EF4-FFF2-40B4-BE49-F238E27FC236}">
                  <a16:creationId xmlns:a16="http://schemas.microsoft.com/office/drawing/2014/main" id="{F09162E1-2952-32AB-20E5-AF1E9CE25500}"/>
                </a:ext>
              </a:extLst>
            </p:cNvPr>
            <p:cNvGrpSpPr>
              <a:grpSpLocks/>
            </p:cNvGrpSpPr>
            <p:nvPr/>
          </p:nvGrpSpPr>
          <p:grpSpPr bwMode="auto">
            <a:xfrm>
              <a:off x="200590" y="843937"/>
              <a:ext cx="1035539" cy="458298"/>
              <a:chOff x="224691" y="1351963"/>
              <a:chExt cx="1035539" cy="458298"/>
            </a:xfrm>
          </p:grpSpPr>
          <p:sp>
            <p:nvSpPr>
              <p:cNvPr id="74761" name="TextBox 28">
                <a:extLst>
                  <a:ext uri="{FF2B5EF4-FFF2-40B4-BE49-F238E27FC236}">
                    <a16:creationId xmlns:a16="http://schemas.microsoft.com/office/drawing/2014/main" id="{A0CB86AA-6001-D77E-BAB5-B48AFF871BEF}"/>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74762" name="TextBox 29">
                <a:extLst>
                  <a:ext uri="{FF2B5EF4-FFF2-40B4-BE49-F238E27FC236}">
                    <a16:creationId xmlns:a16="http://schemas.microsoft.com/office/drawing/2014/main" id="{E3F52DF7-9F22-9AEB-2D21-6E7653293F99}"/>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74756" name="Titolo 1">
            <a:extLst>
              <a:ext uri="{FF2B5EF4-FFF2-40B4-BE49-F238E27FC236}">
                <a16:creationId xmlns:a16="http://schemas.microsoft.com/office/drawing/2014/main" id="{E6C6DB1D-1A57-BD44-FA43-E916CAA0DA98}"/>
              </a:ext>
            </a:extLst>
          </p:cNvPr>
          <p:cNvSpPr>
            <a:spLocks noGrp="1"/>
          </p:cNvSpPr>
          <p:nvPr>
            <p:ph type="title"/>
          </p:nvPr>
        </p:nvSpPr>
        <p:spPr>
          <a:xfrm>
            <a:off x="611188" y="1824038"/>
            <a:ext cx="7526337" cy="1235075"/>
          </a:xfrm>
        </p:spPr>
        <p:txBody>
          <a:bodyPr/>
          <a:lstStyle/>
          <a:p>
            <a:pPr algn="l">
              <a:lnSpc>
                <a:spcPct val="150000"/>
              </a:lnSpc>
            </a:pPr>
            <a:r>
              <a:rPr lang="it-IT" altLang="it-IT" sz="1800"/>
              <a:t>                          Capo scheda dell’investimento nel marchio  </a:t>
            </a:r>
            <a:br>
              <a:rPr lang="it-IT" altLang="it-IT" sz="1800"/>
            </a:br>
            <a:endParaRPr lang="it-IT" altLang="it-IT" sz="1800">
              <a:solidFill>
                <a:srgbClr val="FF0000"/>
              </a:solidFill>
            </a:endParaRPr>
          </a:p>
        </p:txBody>
      </p:sp>
      <p:sp>
        <p:nvSpPr>
          <p:cNvPr id="74757" name="Rettangolo 13">
            <a:extLst>
              <a:ext uri="{FF2B5EF4-FFF2-40B4-BE49-F238E27FC236}">
                <a16:creationId xmlns:a16="http://schemas.microsoft.com/office/drawing/2014/main" id="{DE8680F6-C364-8EBD-653B-9D7DBC77784B}"/>
              </a:ext>
            </a:extLst>
          </p:cNvPr>
          <p:cNvSpPr>
            <a:spLocks noChangeArrowheads="1"/>
          </p:cNvSpPr>
          <p:nvPr/>
        </p:nvSpPr>
        <p:spPr bwMode="auto">
          <a:xfrm>
            <a:off x="877888" y="1376363"/>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Procedure di revisione –Marchi </a:t>
            </a:r>
            <a:endParaRPr lang="it-IT" altLang="it-IT" sz="2400" dirty="0">
              <a:latin typeface="Cambria" panose="02040503050406030204" pitchFamily="18" charset="0"/>
              <a:ea typeface="Cambria" panose="02040503050406030204" pitchFamily="18" charset="0"/>
            </a:endParaRPr>
          </a:p>
        </p:txBody>
      </p:sp>
      <p:graphicFrame>
        <p:nvGraphicFramePr>
          <p:cNvPr id="74758" name="Oggetto 1">
            <a:extLst>
              <a:ext uri="{FF2B5EF4-FFF2-40B4-BE49-F238E27FC236}">
                <a16:creationId xmlns:a16="http://schemas.microsoft.com/office/drawing/2014/main" id="{7088D59A-8784-3166-8AAE-FAD2B3A0E2DA}"/>
              </a:ext>
            </a:extLst>
          </p:cNvPr>
          <p:cNvGraphicFramePr>
            <a:graphicFrameLocks noChangeAspect="1"/>
          </p:cNvGraphicFramePr>
          <p:nvPr>
            <p:extLst>
              <p:ext uri="{D42A27DB-BD31-4B8C-83A1-F6EECF244321}">
                <p14:modId xmlns:p14="http://schemas.microsoft.com/office/powerpoint/2010/main" val="2621442356"/>
              </p:ext>
            </p:extLst>
          </p:nvPr>
        </p:nvGraphicFramePr>
        <p:xfrm>
          <a:off x="222250" y="2731135"/>
          <a:ext cx="7243763" cy="3255963"/>
        </p:xfrm>
        <a:graphic>
          <a:graphicData uri="http://schemas.openxmlformats.org/presentationml/2006/ole">
            <mc:AlternateContent xmlns:mc="http://schemas.openxmlformats.org/markup-compatibility/2006">
              <mc:Choice xmlns:v="urn:schemas-microsoft-com:vml" Requires="v">
                <p:oleObj name="Worksheet" r:id="rId4" imgW="10789920" imgH="3817596" progId="Excel.Sheet.12">
                  <p:embed/>
                </p:oleObj>
              </mc:Choice>
              <mc:Fallback>
                <p:oleObj name="Worksheet" r:id="rId4" imgW="10789920" imgH="3817596" progId="Excel.Sheet.12">
                  <p:embed/>
                  <p:pic>
                    <p:nvPicPr>
                      <p:cNvPr id="74758" name="Oggetto 1">
                        <a:extLst>
                          <a:ext uri="{FF2B5EF4-FFF2-40B4-BE49-F238E27FC236}">
                            <a16:creationId xmlns:a16="http://schemas.microsoft.com/office/drawing/2014/main" id="{7088D59A-8784-3166-8AAE-FAD2B3A0E2DA}"/>
                          </a:ext>
                        </a:extLst>
                      </p:cNvPr>
                      <p:cNvPicPr>
                        <a:picLocks noChangeAspect="1" noChangeArrowheads="1"/>
                      </p:cNvPicPr>
                      <p:nvPr/>
                    </p:nvPicPr>
                    <p:blipFill>
                      <a:blip r:embed="rId5"/>
                      <a:srcRect/>
                      <a:stretch>
                        <a:fillRect/>
                      </a:stretch>
                    </p:blipFill>
                    <p:spPr bwMode="auto">
                      <a:xfrm>
                        <a:off x="222250" y="2731135"/>
                        <a:ext cx="7243763"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AFF2548-AD0B-E75F-3222-3C8B3672FCAB}"/>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6803" name="Group 25">
            <a:extLst>
              <a:ext uri="{FF2B5EF4-FFF2-40B4-BE49-F238E27FC236}">
                <a16:creationId xmlns:a16="http://schemas.microsoft.com/office/drawing/2014/main" id="{0473150F-F6F1-D44F-6E52-D74FD6D59073}"/>
              </a:ext>
            </a:extLst>
          </p:cNvPr>
          <p:cNvGrpSpPr>
            <a:grpSpLocks/>
          </p:cNvGrpSpPr>
          <p:nvPr/>
        </p:nvGrpSpPr>
        <p:grpSpPr bwMode="auto">
          <a:xfrm>
            <a:off x="92075" y="212725"/>
            <a:ext cx="1036638" cy="884238"/>
            <a:chOff x="200590" y="418099"/>
            <a:chExt cx="1035539" cy="884136"/>
          </a:xfrm>
        </p:grpSpPr>
        <p:grpSp>
          <p:nvGrpSpPr>
            <p:cNvPr id="76806" name="Group 26">
              <a:extLst>
                <a:ext uri="{FF2B5EF4-FFF2-40B4-BE49-F238E27FC236}">
                  <a16:creationId xmlns:a16="http://schemas.microsoft.com/office/drawing/2014/main" id="{1865AF37-4F8F-78A0-EE60-E485FA835D20}"/>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0B159881-277D-B5CE-1894-8BF23067DC5C}"/>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76811" name="Group 31">
                <a:extLst>
                  <a:ext uri="{FF2B5EF4-FFF2-40B4-BE49-F238E27FC236}">
                    <a16:creationId xmlns:a16="http://schemas.microsoft.com/office/drawing/2014/main" id="{0E8C9A56-25A7-27C1-8F5E-11825A8B9A2D}"/>
                  </a:ext>
                </a:extLst>
              </p:cNvPr>
              <p:cNvGrpSpPr>
                <a:grpSpLocks/>
              </p:cNvGrpSpPr>
              <p:nvPr/>
            </p:nvGrpSpPr>
            <p:grpSpPr bwMode="auto">
              <a:xfrm>
                <a:off x="1604481" y="615882"/>
                <a:ext cx="886681" cy="461665"/>
                <a:chOff x="1604481" y="615882"/>
                <a:chExt cx="886681" cy="461665"/>
              </a:xfrm>
            </p:grpSpPr>
            <p:sp>
              <p:nvSpPr>
                <p:cNvPr id="76812" name="TextBox 32">
                  <a:extLst>
                    <a:ext uri="{FF2B5EF4-FFF2-40B4-BE49-F238E27FC236}">
                      <a16:creationId xmlns:a16="http://schemas.microsoft.com/office/drawing/2014/main" id="{6766A832-DF64-CFB3-BC6F-EC31B912B89C}"/>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73C0918-5D25-44FD-9E36-6F7B9D2E9DC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76813" name="TextBox 33">
                  <a:extLst>
                    <a:ext uri="{FF2B5EF4-FFF2-40B4-BE49-F238E27FC236}">
                      <a16:creationId xmlns:a16="http://schemas.microsoft.com/office/drawing/2014/main" id="{290D6C9F-9D4E-CB03-6FCA-55DBF117910E}"/>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76807" name="Group 27">
              <a:extLst>
                <a:ext uri="{FF2B5EF4-FFF2-40B4-BE49-F238E27FC236}">
                  <a16:creationId xmlns:a16="http://schemas.microsoft.com/office/drawing/2014/main" id="{14B8A08C-01D2-0EFA-1704-DD511DF74D4D}"/>
                </a:ext>
              </a:extLst>
            </p:cNvPr>
            <p:cNvGrpSpPr>
              <a:grpSpLocks/>
            </p:cNvGrpSpPr>
            <p:nvPr/>
          </p:nvGrpSpPr>
          <p:grpSpPr bwMode="auto">
            <a:xfrm>
              <a:off x="200590" y="843937"/>
              <a:ext cx="1035539" cy="458298"/>
              <a:chOff x="224691" y="1351963"/>
              <a:chExt cx="1035539" cy="458298"/>
            </a:xfrm>
          </p:grpSpPr>
          <p:sp>
            <p:nvSpPr>
              <p:cNvPr id="76808" name="TextBox 28">
                <a:extLst>
                  <a:ext uri="{FF2B5EF4-FFF2-40B4-BE49-F238E27FC236}">
                    <a16:creationId xmlns:a16="http://schemas.microsoft.com/office/drawing/2014/main" id="{7C3376AB-271D-96BA-52EC-60B1CDFABAE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76809" name="TextBox 29">
                <a:extLst>
                  <a:ext uri="{FF2B5EF4-FFF2-40B4-BE49-F238E27FC236}">
                    <a16:creationId xmlns:a16="http://schemas.microsoft.com/office/drawing/2014/main" id="{3EB58E2B-6251-9FE3-8C6D-7658CE73775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76804" name="Titolo 1">
            <a:extLst>
              <a:ext uri="{FF2B5EF4-FFF2-40B4-BE49-F238E27FC236}">
                <a16:creationId xmlns:a16="http://schemas.microsoft.com/office/drawing/2014/main" id="{1D7E86BA-D71A-23B5-E097-E34AC02252F2}"/>
              </a:ext>
            </a:extLst>
          </p:cNvPr>
          <p:cNvSpPr>
            <a:spLocks noGrp="1"/>
          </p:cNvSpPr>
          <p:nvPr>
            <p:ph type="title"/>
          </p:nvPr>
        </p:nvSpPr>
        <p:spPr>
          <a:xfrm>
            <a:off x="1031875" y="1695450"/>
            <a:ext cx="7350125" cy="4949825"/>
          </a:xfrm>
        </p:spPr>
        <p:txBody>
          <a:bodyPr/>
          <a:lstStyle/>
          <a:p>
            <a:pPr algn="l">
              <a:lnSpc>
                <a:spcPct val="150000"/>
              </a:lnSpc>
            </a:pPr>
            <a:r>
              <a:rPr lang="it-IT" altLang="it-IT" sz="1600" dirty="0">
                <a:latin typeface="Cambria" panose="02040503050406030204" pitchFamily="18" charset="0"/>
                <a:ea typeface="Cambria" panose="02040503050406030204" pitchFamily="18" charset="0"/>
              </a:rPr>
              <a:t>Il Revisore inizia ad analizzare la voce dell’investimento del marchio attraverso le seguenti procedure: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Valuta l’adeguatezza della rilevazione contabile e la correttezza dell’applicazione dei principi contabili;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Verifica il contratto di acquisizione del marchio e la fattura di acquisto al fine di controllare il valore di iscrizione del marchio;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Effettua una verifica sulla vita utile del marchio al fine di verificare la corretta applicazione dell’aliquota di ammortamento (scelto il paramento di 10 anni </a:t>
            </a:r>
            <a:r>
              <a:rPr lang="it-IT" altLang="it-IT" sz="1600" dirty="0" err="1">
                <a:latin typeface="Cambria" panose="02040503050406030204" pitchFamily="18" charset="0"/>
                <a:ea typeface="Cambria" panose="02040503050406030204" pitchFamily="18" charset="0"/>
              </a:rPr>
              <a:t>civilisticamente</a:t>
            </a:r>
            <a:r>
              <a:rPr lang="it-IT" altLang="it-IT" sz="1600" dirty="0">
                <a:latin typeface="Cambria" panose="02040503050406030204" pitchFamily="18" charset="0"/>
                <a:ea typeface="Cambria" panose="02040503050406030204" pitchFamily="18" charset="0"/>
              </a:rPr>
              <a:t> e 18 anni per le norme fiscali;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Verifica dei movimenti dell’esercizio;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 Verifica della libera proprietà dell’attività immateriale – esame del contratto e discussioni con il management; esame dei libri legali o identificare situazioni di limitazione alla libera proprietà delle attività immateriali;  </a:t>
            </a:r>
            <a:endParaRPr lang="it-IT" altLang="it-IT" sz="1600" dirty="0">
              <a:solidFill>
                <a:srgbClr val="FF0000"/>
              </a:solidFill>
              <a:latin typeface="Cambria" panose="02040503050406030204" pitchFamily="18" charset="0"/>
              <a:ea typeface="Cambria" panose="02040503050406030204" pitchFamily="18" charset="0"/>
            </a:endParaRPr>
          </a:p>
        </p:txBody>
      </p:sp>
      <p:sp>
        <p:nvSpPr>
          <p:cNvPr id="76805" name="Rettangolo 13">
            <a:extLst>
              <a:ext uri="{FF2B5EF4-FFF2-40B4-BE49-F238E27FC236}">
                <a16:creationId xmlns:a16="http://schemas.microsoft.com/office/drawing/2014/main" id="{E8671133-630A-0F7D-F0E0-DC01E78984B2}"/>
              </a:ext>
            </a:extLst>
          </p:cNvPr>
          <p:cNvSpPr>
            <a:spLocks noChangeArrowheads="1"/>
          </p:cNvSpPr>
          <p:nvPr/>
        </p:nvSpPr>
        <p:spPr bwMode="auto">
          <a:xfrm>
            <a:off x="1128713" y="1081088"/>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Procedure di revisione –Marchi</a:t>
            </a:r>
            <a:endParaRPr lang="it-IT" altLang="it-IT" sz="2400" dirty="0">
              <a:latin typeface="Cambria" panose="02040503050406030204" pitchFamily="18" charset="0"/>
              <a:ea typeface="Cambria" panose="020405030504060302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04A5C98-4DD5-A19B-6B0B-AB049AEF1D15}"/>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8851" name="Group 25">
            <a:extLst>
              <a:ext uri="{FF2B5EF4-FFF2-40B4-BE49-F238E27FC236}">
                <a16:creationId xmlns:a16="http://schemas.microsoft.com/office/drawing/2014/main" id="{D5B5B900-E53B-B85A-40BD-AEB4D2B99F1E}"/>
              </a:ext>
            </a:extLst>
          </p:cNvPr>
          <p:cNvGrpSpPr>
            <a:grpSpLocks/>
          </p:cNvGrpSpPr>
          <p:nvPr/>
        </p:nvGrpSpPr>
        <p:grpSpPr bwMode="auto">
          <a:xfrm>
            <a:off x="92075" y="212725"/>
            <a:ext cx="1036638" cy="884238"/>
            <a:chOff x="200590" y="418099"/>
            <a:chExt cx="1035539" cy="884136"/>
          </a:xfrm>
        </p:grpSpPr>
        <p:grpSp>
          <p:nvGrpSpPr>
            <p:cNvPr id="78854" name="Group 26">
              <a:extLst>
                <a:ext uri="{FF2B5EF4-FFF2-40B4-BE49-F238E27FC236}">
                  <a16:creationId xmlns:a16="http://schemas.microsoft.com/office/drawing/2014/main" id="{A6B0B571-5744-51CE-1AC0-933476F1E9F6}"/>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4788ADD-4990-BAC0-785D-BC7D13EBE29C}"/>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78859" name="Group 31">
                <a:extLst>
                  <a:ext uri="{FF2B5EF4-FFF2-40B4-BE49-F238E27FC236}">
                    <a16:creationId xmlns:a16="http://schemas.microsoft.com/office/drawing/2014/main" id="{C1B1AB31-A312-BB43-796C-0482BA2746FD}"/>
                  </a:ext>
                </a:extLst>
              </p:cNvPr>
              <p:cNvGrpSpPr>
                <a:grpSpLocks/>
              </p:cNvGrpSpPr>
              <p:nvPr/>
            </p:nvGrpSpPr>
            <p:grpSpPr bwMode="auto">
              <a:xfrm>
                <a:off x="1604481" y="615882"/>
                <a:ext cx="886681" cy="461665"/>
                <a:chOff x="1604481" y="615882"/>
                <a:chExt cx="886681" cy="461665"/>
              </a:xfrm>
            </p:grpSpPr>
            <p:sp>
              <p:nvSpPr>
                <p:cNvPr id="78860" name="TextBox 32">
                  <a:extLst>
                    <a:ext uri="{FF2B5EF4-FFF2-40B4-BE49-F238E27FC236}">
                      <a16:creationId xmlns:a16="http://schemas.microsoft.com/office/drawing/2014/main" id="{8D11A0ED-3B64-FBD6-95CF-A33EF64EB9BC}"/>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7BC3EF2-F8B5-4328-831F-882E63A5599E}"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78861" name="TextBox 33">
                  <a:extLst>
                    <a:ext uri="{FF2B5EF4-FFF2-40B4-BE49-F238E27FC236}">
                      <a16:creationId xmlns:a16="http://schemas.microsoft.com/office/drawing/2014/main" id="{ECE276D3-7829-6273-FEB3-9D4F75149C5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78855" name="Group 27">
              <a:extLst>
                <a:ext uri="{FF2B5EF4-FFF2-40B4-BE49-F238E27FC236}">
                  <a16:creationId xmlns:a16="http://schemas.microsoft.com/office/drawing/2014/main" id="{804AFBDA-A09B-71B0-2F48-99015AB3090F}"/>
                </a:ext>
              </a:extLst>
            </p:cNvPr>
            <p:cNvGrpSpPr>
              <a:grpSpLocks/>
            </p:cNvGrpSpPr>
            <p:nvPr/>
          </p:nvGrpSpPr>
          <p:grpSpPr bwMode="auto">
            <a:xfrm>
              <a:off x="200590" y="843937"/>
              <a:ext cx="1035539" cy="458298"/>
              <a:chOff x="224691" y="1351963"/>
              <a:chExt cx="1035539" cy="458298"/>
            </a:xfrm>
          </p:grpSpPr>
          <p:sp>
            <p:nvSpPr>
              <p:cNvPr id="78856" name="TextBox 28">
                <a:extLst>
                  <a:ext uri="{FF2B5EF4-FFF2-40B4-BE49-F238E27FC236}">
                    <a16:creationId xmlns:a16="http://schemas.microsoft.com/office/drawing/2014/main" id="{D59EC2E7-AF78-13F9-D252-CE9E30F3627A}"/>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78857" name="TextBox 29">
                <a:extLst>
                  <a:ext uri="{FF2B5EF4-FFF2-40B4-BE49-F238E27FC236}">
                    <a16:creationId xmlns:a16="http://schemas.microsoft.com/office/drawing/2014/main" id="{BEF13C33-3AB1-27AE-3EF0-519B8A3779D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78852" name="Titolo 1">
            <a:extLst>
              <a:ext uri="{FF2B5EF4-FFF2-40B4-BE49-F238E27FC236}">
                <a16:creationId xmlns:a16="http://schemas.microsoft.com/office/drawing/2014/main" id="{8595D606-05BE-1EAC-D7FB-046B3EC3FD64}"/>
              </a:ext>
            </a:extLst>
          </p:cNvPr>
          <p:cNvSpPr>
            <a:spLocks noGrp="1"/>
          </p:cNvSpPr>
          <p:nvPr>
            <p:ph type="title"/>
          </p:nvPr>
        </p:nvSpPr>
        <p:spPr>
          <a:xfrm>
            <a:off x="1031875" y="1947863"/>
            <a:ext cx="7350125" cy="4697412"/>
          </a:xfrm>
        </p:spPr>
        <p:txBody>
          <a:bodyPr/>
          <a:lstStyle/>
          <a:p>
            <a:pPr algn="l">
              <a:lnSpc>
                <a:spcPct val="150000"/>
              </a:lnSpc>
            </a:pPr>
            <a:r>
              <a:rPr lang="it-IT" altLang="it-IT" sz="1800" dirty="0">
                <a:latin typeface="Cambria" panose="02040503050406030204" pitchFamily="18" charset="0"/>
                <a:ea typeface="Cambria" panose="02040503050406030204" pitchFamily="18" charset="0"/>
              </a:rPr>
              <a:t>-Ricercare operazioni con parte correlate;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Verificare i principi contabili adottati per le capitalizzazioni (individuare eventuali divergenze tra criteri di capitalizzazione della società rispetto ai principi contabili di riferimento norme civili e fiscali);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Effettuare un’analisi del valore di recupero per determinare benefici futuri e utili conseguibili;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Valutare la recuperabilità dei valori capitalizzabili e stabilire se occorrono delle svalutazioni e perdite di valore;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Verificare la correttezza dell’esposizione in bilancio e nella Nota Integrativa;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Verifica delle operazioni effettuate nell’anno successivo ovvero eventuali cessioni in cui emerga un valore inferiore al valore netto di carico. </a:t>
            </a:r>
            <a:endParaRPr lang="it-IT" altLang="it-IT" sz="1800" dirty="0">
              <a:solidFill>
                <a:srgbClr val="FF0000"/>
              </a:solidFill>
              <a:latin typeface="Cambria" panose="02040503050406030204" pitchFamily="18" charset="0"/>
              <a:ea typeface="Cambria" panose="02040503050406030204" pitchFamily="18" charset="0"/>
            </a:endParaRPr>
          </a:p>
        </p:txBody>
      </p:sp>
      <p:sp>
        <p:nvSpPr>
          <p:cNvPr id="78853" name="Rettangolo 13">
            <a:extLst>
              <a:ext uri="{FF2B5EF4-FFF2-40B4-BE49-F238E27FC236}">
                <a16:creationId xmlns:a16="http://schemas.microsoft.com/office/drawing/2014/main" id="{8196EAF6-DB9B-2EC8-CE0C-4B038F65BB07}"/>
              </a:ext>
            </a:extLst>
          </p:cNvPr>
          <p:cNvSpPr>
            <a:spLocks noChangeArrowheads="1"/>
          </p:cNvSpPr>
          <p:nvPr/>
        </p:nvSpPr>
        <p:spPr bwMode="auto">
          <a:xfrm>
            <a:off x="769938" y="1179513"/>
            <a:ext cx="7896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Procedure di revisione –Marchi </a:t>
            </a:r>
          </a:p>
          <a:p>
            <a:pPr algn="ctr">
              <a:spcBef>
                <a:spcPct val="0"/>
              </a:spcBef>
              <a:buFontTx/>
              <a:buNone/>
            </a:pPr>
            <a:r>
              <a:rPr lang="it-IT" altLang="it-IT" sz="2400" b="1" u="sng" dirty="0">
                <a:solidFill>
                  <a:srgbClr val="FF0000"/>
                </a:solidFill>
              </a:rPr>
              <a:t> </a:t>
            </a:r>
            <a:endParaRPr lang="it-IT" altLang="it-IT"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CE7B966-0BAE-2771-28D5-ED631D1E874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0899" name="Group 25">
            <a:extLst>
              <a:ext uri="{FF2B5EF4-FFF2-40B4-BE49-F238E27FC236}">
                <a16:creationId xmlns:a16="http://schemas.microsoft.com/office/drawing/2014/main" id="{E8587147-32DF-9020-B623-98049AAB0A7E}"/>
              </a:ext>
            </a:extLst>
          </p:cNvPr>
          <p:cNvGrpSpPr>
            <a:grpSpLocks/>
          </p:cNvGrpSpPr>
          <p:nvPr/>
        </p:nvGrpSpPr>
        <p:grpSpPr bwMode="auto">
          <a:xfrm>
            <a:off x="92075" y="212725"/>
            <a:ext cx="1036638" cy="884238"/>
            <a:chOff x="200590" y="418099"/>
            <a:chExt cx="1035539" cy="884136"/>
          </a:xfrm>
        </p:grpSpPr>
        <p:grpSp>
          <p:nvGrpSpPr>
            <p:cNvPr id="80903" name="Group 26">
              <a:extLst>
                <a:ext uri="{FF2B5EF4-FFF2-40B4-BE49-F238E27FC236}">
                  <a16:creationId xmlns:a16="http://schemas.microsoft.com/office/drawing/2014/main" id="{B49EEFDD-28C2-4A47-9F54-CA146432C94A}"/>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B003622-CA87-244A-B2DD-F1645E779A42}"/>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80908" name="Group 31">
                <a:extLst>
                  <a:ext uri="{FF2B5EF4-FFF2-40B4-BE49-F238E27FC236}">
                    <a16:creationId xmlns:a16="http://schemas.microsoft.com/office/drawing/2014/main" id="{51C2A519-BBFE-E4A6-8B07-395E2675F5E6}"/>
                  </a:ext>
                </a:extLst>
              </p:cNvPr>
              <p:cNvGrpSpPr>
                <a:grpSpLocks/>
              </p:cNvGrpSpPr>
              <p:nvPr/>
            </p:nvGrpSpPr>
            <p:grpSpPr bwMode="auto">
              <a:xfrm>
                <a:off x="1604481" y="615882"/>
                <a:ext cx="886681" cy="461665"/>
                <a:chOff x="1604481" y="615882"/>
                <a:chExt cx="886681" cy="461665"/>
              </a:xfrm>
            </p:grpSpPr>
            <p:sp>
              <p:nvSpPr>
                <p:cNvPr id="80909" name="TextBox 32">
                  <a:extLst>
                    <a:ext uri="{FF2B5EF4-FFF2-40B4-BE49-F238E27FC236}">
                      <a16:creationId xmlns:a16="http://schemas.microsoft.com/office/drawing/2014/main" id="{FF993B84-9DE4-E022-6CE9-E86C28D50635}"/>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401A2EC-8F2D-4452-A3E7-AF30F4DBEAD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29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80910" name="TextBox 33">
                  <a:extLst>
                    <a:ext uri="{FF2B5EF4-FFF2-40B4-BE49-F238E27FC236}">
                      <a16:creationId xmlns:a16="http://schemas.microsoft.com/office/drawing/2014/main" id="{ECD8DAF0-BBAE-62BA-6BFC-CEE2CAA61565}"/>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80904" name="Group 27">
              <a:extLst>
                <a:ext uri="{FF2B5EF4-FFF2-40B4-BE49-F238E27FC236}">
                  <a16:creationId xmlns:a16="http://schemas.microsoft.com/office/drawing/2014/main" id="{1F906187-B4B9-B541-E7BA-C7E1F98498E2}"/>
                </a:ext>
              </a:extLst>
            </p:cNvPr>
            <p:cNvGrpSpPr>
              <a:grpSpLocks/>
            </p:cNvGrpSpPr>
            <p:nvPr/>
          </p:nvGrpSpPr>
          <p:grpSpPr bwMode="auto">
            <a:xfrm>
              <a:off x="200590" y="843937"/>
              <a:ext cx="1035539" cy="458298"/>
              <a:chOff x="224691" y="1351963"/>
              <a:chExt cx="1035539" cy="458298"/>
            </a:xfrm>
          </p:grpSpPr>
          <p:sp>
            <p:nvSpPr>
              <p:cNvPr id="80905" name="TextBox 28">
                <a:extLst>
                  <a:ext uri="{FF2B5EF4-FFF2-40B4-BE49-F238E27FC236}">
                    <a16:creationId xmlns:a16="http://schemas.microsoft.com/office/drawing/2014/main" id="{6B6B6761-D86D-1851-4A24-431A77DCF877}"/>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80906" name="TextBox 29">
                <a:extLst>
                  <a:ext uri="{FF2B5EF4-FFF2-40B4-BE49-F238E27FC236}">
                    <a16:creationId xmlns:a16="http://schemas.microsoft.com/office/drawing/2014/main" id="{B79433B3-AE2D-B203-B815-D52575780D65}"/>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80900" name="Titolo 1">
            <a:extLst>
              <a:ext uri="{FF2B5EF4-FFF2-40B4-BE49-F238E27FC236}">
                <a16:creationId xmlns:a16="http://schemas.microsoft.com/office/drawing/2014/main" id="{F7ED37A7-5164-CDE5-4849-E32FF277EF8A}"/>
              </a:ext>
            </a:extLst>
          </p:cNvPr>
          <p:cNvSpPr>
            <a:spLocks noGrp="1"/>
          </p:cNvSpPr>
          <p:nvPr>
            <p:ph type="title"/>
          </p:nvPr>
        </p:nvSpPr>
        <p:spPr>
          <a:xfrm>
            <a:off x="1128713" y="1360488"/>
            <a:ext cx="7292975" cy="5387975"/>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r>
              <a:rPr lang="it-IT" sz="1800" dirty="0">
                <a:latin typeface="Cambria" panose="02040503050406030204" pitchFamily="18" charset="0"/>
                <a:ea typeface="Cambria" panose="02040503050406030204" pitchFamily="18" charset="0"/>
              </a:rPr>
              <a:t>Codice Civile: art. 2424, 2424-bis, 2425-bis, 2427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Principio contabile OIC n. 16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Principio internazionale IAS n. 16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TUIR : art. 102 </a:t>
            </a:r>
            <a:br>
              <a:rPr lang="it-IT" sz="1800" dirty="0">
                <a:latin typeface="Cambria" panose="02040503050406030204" pitchFamily="18" charset="0"/>
                <a:ea typeface="Cambria" panose="02040503050406030204" pitchFamily="18" charset="0"/>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solidFill>
                  <a:srgbClr val="000000"/>
                </a:solidFill>
              </a:rPr>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r>
              <a:rPr lang="it-IT" altLang="it-IT" sz="1800" dirty="0"/>
              <a:t> </a:t>
            </a:r>
          </a:p>
        </p:txBody>
      </p:sp>
      <p:sp>
        <p:nvSpPr>
          <p:cNvPr id="80901" name="Rettangolo 13">
            <a:extLst>
              <a:ext uri="{FF2B5EF4-FFF2-40B4-BE49-F238E27FC236}">
                <a16:creationId xmlns:a16="http://schemas.microsoft.com/office/drawing/2014/main" id="{5B7CACDB-449E-59DE-EBBB-CB65130DC6D0}"/>
              </a:ext>
            </a:extLst>
          </p:cNvPr>
          <p:cNvSpPr>
            <a:spLocks noChangeArrowheads="1"/>
          </p:cNvSpPr>
          <p:nvPr/>
        </p:nvSpPr>
        <p:spPr bwMode="auto">
          <a:xfrm>
            <a:off x="827088" y="852488"/>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Attrezzature</a:t>
            </a:r>
            <a:r>
              <a:rPr lang="it-IT" altLang="it-IT" sz="2400" b="1" u="sng" dirty="0">
                <a:solidFill>
                  <a:srgbClr val="FF0000"/>
                </a:solidFill>
              </a:rPr>
              <a:t> </a:t>
            </a:r>
            <a:endParaRPr lang="it-IT" altLang="it-IT" sz="2400" dirty="0"/>
          </a:p>
        </p:txBody>
      </p:sp>
      <p:sp>
        <p:nvSpPr>
          <p:cNvPr id="80902" name="CasellaDiTesto 15">
            <a:extLst>
              <a:ext uri="{FF2B5EF4-FFF2-40B4-BE49-F238E27FC236}">
                <a16:creationId xmlns:a16="http://schemas.microsoft.com/office/drawing/2014/main" id="{338712EC-84D9-A9E3-8B36-46DEF81894F9}"/>
              </a:ext>
            </a:extLst>
          </p:cNvPr>
          <p:cNvSpPr txBox="1">
            <a:spLocks noChangeArrowheads="1"/>
          </p:cNvSpPr>
          <p:nvPr/>
        </p:nvSpPr>
        <p:spPr bwMode="auto">
          <a:xfrm>
            <a:off x="1627188" y="819932"/>
            <a:ext cx="2944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a:br>
            <a:br>
              <a:rPr lang="it-IT" altLang="it-IT" sz="1800"/>
            </a:br>
            <a:br>
              <a:rPr lang="it-IT" altLang="it-IT" sz="1800"/>
            </a:br>
            <a:endParaRPr lang="it-IT" altLang="it-IT"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170" name="Group 25">
            <a:extLst>
              <a:ext uri="{FF2B5EF4-FFF2-40B4-BE49-F238E27FC236}">
                <a16:creationId xmlns:a16="http://schemas.microsoft.com/office/drawing/2014/main" id="{7218F193-0EBB-8C40-E2B4-EAA0F01EDC20}"/>
              </a:ext>
            </a:extLst>
          </p:cNvPr>
          <p:cNvGrpSpPr>
            <a:grpSpLocks/>
          </p:cNvGrpSpPr>
          <p:nvPr/>
        </p:nvGrpSpPr>
        <p:grpSpPr bwMode="auto">
          <a:xfrm>
            <a:off x="92075" y="212725"/>
            <a:ext cx="1036638" cy="884238"/>
            <a:chOff x="200590" y="418099"/>
            <a:chExt cx="1035539" cy="884136"/>
          </a:xfrm>
        </p:grpSpPr>
        <p:grpSp>
          <p:nvGrpSpPr>
            <p:cNvPr id="7173" name="Group 26">
              <a:extLst>
                <a:ext uri="{FF2B5EF4-FFF2-40B4-BE49-F238E27FC236}">
                  <a16:creationId xmlns:a16="http://schemas.microsoft.com/office/drawing/2014/main" id="{62FEFC8E-DB2F-F6F9-B8FA-677A3FFE345A}"/>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6AC3EB2-414E-1155-EA58-D5648B3989D0}"/>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7178" name="Group 31">
                <a:extLst>
                  <a:ext uri="{FF2B5EF4-FFF2-40B4-BE49-F238E27FC236}">
                    <a16:creationId xmlns:a16="http://schemas.microsoft.com/office/drawing/2014/main" id="{C4190E48-BE96-14AD-2FF1-773537381E0C}"/>
                  </a:ext>
                </a:extLst>
              </p:cNvPr>
              <p:cNvGrpSpPr>
                <a:grpSpLocks/>
              </p:cNvGrpSpPr>
              <p:nvPr/>
            </p:nvGrpSpPr>
            <p:grpSpPr bwMode="auto">
              <a:xfrm>
                <a:off x="1604481" y="615882"/>
                <a:ext cx="886681" cy="461665"/>
                <a:chOff x="1604481" y="615882"/>
                <a:chExt cx="886681" cy="461665"/>
              </a:xfrm>
            </p:grpSpPr>
            <p:sp>
              <p:nvSpPr>
                <p:cNvPr id="7179" name="TextBox 32">
                  <a:extLst>
                    <a:ext uri="{FF2B5EF4-FFF2-40B4-BE49-F238E27FC236}">
                      <a16:creationId xmlns:a16="http://schemas.microsoft.com/office/drawing/2014/main" id="{ECC52EA7-9B73-7EB1-4818-530177C0ED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C735247-EC7B-4015-A5F4-D0F78D8708AE}"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7180" name="TextBox 33">
                  <a:extLst>
                    <a:ext uri="{FF2B5EF4-FFF2-40B4-BE49-F238E27FC236}">
                      <a16:creationId xmlns:a16="http://schemas.microsoft.com/office/drawing/2014/main" id="{1E178DA6-7AD1-A279-5498-DBEFD52523A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7174" name="Group 27">
              <a:extLst>
                <a:ext uri="{FF2B5EF4-FFF2-40B4-BE49-F238E27FC236}">
                  <a16:creationId xmlns:a16="http://schemas.microsoft.com/office/drawing/2014/main" id="{DDB6D284-ED2D-F367-2E98-C3ED101955A2}"/>
                </a:ext>
              </a:extLst>
            </p:cNvPr>
            <p:cNvGrpSpPr>
              <a:grpSpLocks/>
            </p:cNvGrpSpPr>
            <p:nvPr/>
          </p:nvGrpSpPr>
          <p:grpSpPr bwMode="auto">
            <a:xfrm>
              <a:off x="200590" y="843937"/>
              <a:ext cx="1035539" cy="458298"/>
              <a:chOff x="224691" y="1351963"/>
              <a:chExt cx="1035539" cy="458298"/>
            </a:xfrm>
          </p:grpSpPr>
          <p:sp>
            <p:nvSpPr>
              <p:cNvPr id="7175" name="TextBox 28">
                <a:extLst>
                  <a:ext uri="{FF2B5EF4-FFF2-40B4-BE49-F238E27FC236}">
                    <a16:creationId xmlns:a16="http://schemas.microsoft.com/office/drawing/2014/main" id="{512169C2-ABB9-10DD-09D0-08906F67458E}"/>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7176" name="TextBox 29">
                <a:extLst>
                  <a:ext uri="{FF2B5EF4-FFF2-40B4-BE49-F238E27FC236}">
                    <a16:creationId xmlns:a16="http://schemas.microsoft.com/office/drawing/2014/main" id="{ED8602A3-2165-1A4F-B4AF-EDA87F30D832}"/>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7171" name="Titolo 1">
            <a:extLst>
              <a:ext uri="{FF2B5EF4-FFF2-40B4-BE49-F238E27FC236}">
                <a16:creationId xmlns:a16="http://schemas.microsoft.com/office/drawing/2014/main" id="{B393EB91-6821-12CB-D153-50B523A6DF03}"/>
              </a:ext>
            </a:extLst>
          </p:cNvPr>
          <p:cNvSpPr>
            <a:spLocks noGrp="1"/>
          </p:cNvSpPr>
          <p:nvPr>
            <p:ph type="title"/>
          </p:nvPr>
        </p:nvSpPr>
        <p:spPr>
          <a:xfrm>
            <a:off x="365125" y="1389969"/>
            <a:ext cx="8229600" cy="5026025"/>
          </a:xfrm>
        </p:spPr>
        <p:txBody>
          <a:bodyPr/>
          <a:lstStyle/>
          <a:p>
            <a:pPr marL="299720" algn="l">
              <a:spcBef>
                <a:spcPts val="925"/>
              </a:spcBef>
              <a:spcAft>
                <a:spcPts val="0"/>
              </a:spcAft>
              <a:tabLst>
                <a:tab pos="6289040" algn="l"/>
              </a:tabLst>
            </a:pPr>
            <a:br>
              <a:rPr lang="it-IT" altLang="it-IT" sz="1800" dirty="0"/>
            </a:br>
            <a:br>
              <a:rPr lang="it-IT" altLang="it-IT" sz="1800" dirty="0"/>
            </a:br>
            <a:br>
              <a:rPr lang="it-IT" altLang="it-IT" sz="1800" dirty="0"/>
            </a:br>
            <a:br>
              <a:rPr lang="it-IT" altLang="it-IT" sz="18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r>
              <a:rPr lang="it-IT" sz="1600" dirty="0">
                <a:latin typeface="Cambria" panose="02040503050406030204" pitchFamily="18" charset="0"/>
                <a:ea typeface="Cambria" panose="02040503050406030204" pitchFamily="18" charset="0"/>
              </a:rPr>
              <a:t>Aspetti Metodologici</a:t>
            </a:r>
            <a:br>
              <a:rPr lang="it-IT" sz="1600" dirty="0">
                <a:latin typeface="Cambria" panose="02040503050406030204" pitchFamily="18" charset="0"/>
                <a:ea typeface="Cambria" panose="02040503050406030204" pitchFamily="18" charset="0"/>
              </a:rPr>
            </a:br>
            <a:r>
              <a:rPr lang="it-IT" sz="1600" dirty="0">
                <a:latin typeface="Cambria" panose="02040503050406030204" pitchFamily="18" charset="0"/>
                <a:ea typeface="Cambria" panose="02040503050406030204" pitchFamily="18" charset="0"/>
              </a:rPr>
              <a:t>Kit Normativo</a:t>
            </a:r>
            <a:br>
              <a:rPr lang="it-IT" sz="1600" dirty="0">
                <a:latin typeface="Cambria" panose="02040503050406030204" pitchFamily="18" charset="0"/>
                <a:ea typeface="Cambria" panose="02040503050406030204" pitchFamily="18" charset="0"/>
              </a:rPr>
            </a:br>
            <a:r>
              <a:rPr lang="it-IT" sz="1600" dirty="0">
                <a:latin typeface="Cambria" panose="02040503050406030204" pitchFamily="18" charset="0"/>
                <a:ea typeface="Cambria" panose="02040503050406030204" pitchFamily="18" charset="0"/>
              </a:rPr>
              <a:t>Premesse operative allo svolgimento dei vincoli</a:t>
            </a:r>
            <a:br>
              <a:rPr lang="it-IT" sz="1600" dirty="0">
                <a:latin typeface="Cambria" panose="02040503050406030204" pitchFamily="18" charset="0"/>
                <a:ea typeface="Cambria" panose="02040503050406030204" pitchFamily="18" charset="0"/>
              </a:rPr>
            </a:br>
            <a:r>
              <a:rPr lang="it-IT" sz="1600" dirty="0">
                <a:latin typeface="Cambria" panose="02040503050406030204" pitchFamily="18" charset="0"/>
                <a:ea typeface="Cambria" panose="02040503050406030204" pitchFamily="18" charset="0"/>
              </a:rPr>
              <a:t>Il Processo di Revisione Legale nel Corso dell’anno	</a:t>
            </a:r>
            <a:br>
              <a:rPr lang="it-IT" sz="1600" dirty="0">
                <a:latin typeface="Cambria" panose="02040503050406030204" pitchFamily="18" charset="0"/>
                <a:ea typeface="Cambria" panose="02040503050406030204" pitchFamily="18" charset="0"/>
              </a:rPr>
            </a:br>
            <a:r>
              <a:rPr lang="it-IT" sz="1600" dirty="0">
                <a:latin typeface="Cambria" panose="02040503050406030204" pitchFamily="18" charset="0"/>
                <a:ea typeface="Cambria" panose="02040503050406030204" pitchFamily="18" charset="0"/>
              </a:rPr>
              <a:t>Il Calcolo della significatività	</a:t>
            </a:r>
            <a:br>
              <a:rPr lang="it-IT" sz="1600" dirty="0">
                <a:latin typeface="Cambria" panose="02040503050406030204" pitchFamily="18" charset="0"/>
                <a:ea typeface="Cambria" panose="02040503050406030204" pitchFamily="18" charset="0"/>
              </a:rPr>
            </a:br>
            <a:r>
              <a:rPr lang="it-IT" sz="1600" dirty="0">
                <a:latin typeface="Cambria" panose="02040503050406030204" pitchFamily="18" charset="0"/>
                <a:ea typeface="Cambria" panose="02040503050406030204" pitchFamily="18" charset="0"/>
              </a:rPr>
              <a:t>Il File di Interim	</a:t>
            </a:r>
            <a:br>
              <a:rPr lang="it-IT" sz="1600" dirty="0">
                <a:latin typeface="Cambria" panose="02040503050406030204" pitchFamily="18" charset="0"/>
                <a:ea typeface="Cambria" panose="02040503050406030204" pitchFamily="18" charset="0"/>
              </a:rPr>
            </a:br>
            <a:r>
              <a:rPr lang="it-IT" sz="1600" dirty="0">
                <a:latin typeface="Cambria" panose="02040503050406030204" pitchFamily="18" charset="0"/>
                <a:ea typeface="Cambria" panose="02040503050406030204" pitchFamily="18" charset="0"/>
              </a:rPr>
              <a:t>Il File di </a:t>
            </a:r>
            <a:r>
              <a:rPr lang="it-IT" sz="1600" dirty="0" err="1">
                <a:latin typeface="Cambria" panose="02040503050406030204" pitchFamily="18" charset="0"/>
                <a:ea typeface="Cambria" panose="02040503050406030204" pitchFamily="18" charset="0"/>
              </a:rPr>
              <a:t>Final</a:t>
            </a:r>
            <a:br>
              <a:rPr 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Immobilizzazioni Immateriali: I Marchi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Immobilizzazioni Materiali: Le Attrezzature</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Immobilizzazioni Finanziarie: Le Partecipazioni nelle società controllate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Rimanenze finali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Crediti: Crediti verso Clienti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Disponibilità liquide: Depositi bancari e postali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Ratei e risconti attivi e passivi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Il Patrimonio Netto</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Fondi Rischi e Oneri</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T.F.R.</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Debiti: Debiti verso banche - Debiti verso fornitori </a:t>
            </a:r>
            <a:br>
              <a:rPr lang="it-IT" altLang="it-IT" sz="1600" dirty="0">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Conto Economico </a:t>
            </a:r>
            <a:r>
              <a:rPr lang="it-IT" sz="1600" dirty="0">
                <a:latin typeface="Cambria" panose="02040503050406030204" pitchFamily="18" charset="0"/>
                <a:ea typeface="Cambria" panose="02040503050406030204" pitchFamily="18" charset="0"/>
              </a:rPr>
              <a:t>	</a:t>
            </a:r>
            <a:br>
              <a:rPr lang="it-IT" sz="1600" dirty="0">
                <a:latin typeface="Cambria" panose="02040503050406030204" pitchFamily="18" charset="0"/>
                <a:ea typeface="Cambria" panose="02040503050406030204" pitchFamily="18" charset="0"/>
              </a:rPr>
            </a:br>
            <a:br>
              <a:rPr lang="it-IT" altLang="it-IT" sz="2000" dirty="0">
                <a:latin typeface="Cambria" panose="02040503050406030204" pitchFamily="18" charset="0"/>
                <a:ea typeface="Cambria" panose="02040503050406030204" pitchFamily="18" charset="0"/>
              </a:rPr>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14" name="Titolo 1">
            <a:extLst>
              <a:ext uri="{FF2B5EF4-FFF2-40B4-BE49-F238E27FC236}">
                <a16:creationId xmlns:a16="http://schemas.microsoft.com/office/drawing/2014/main" id="{10E94E9A-F5E5-1A53-EFD0-715A07CD1307}"/>
              </a:ext>
            </a:extLst>
          </p:cNvPr>
          <p:cNvSpPr txBox="1">
            <a:spLocks/>
          </p:cNvSpPr>
          <p:nvPr/>
        </p:nvSpPr>
        <p:spPr bwMode="auto">
          <a:xfrm>
            <a:off x="365125" y="621156"/>
            <a:ext cx="8229600" cy="57785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br>
              <a:rPr lang="it-IT" altLang="it-IT" sz="3600" dirty="0"/>
            </a:br>
            <a:endParaRPr lang="it-IT" altLang="it-IT" sz="3600" dirty="0"/>
          </a:p>
          <a:p>
            <a:pPr>
              <a:defRPr/>
            </a:pPr>
            <a:r>
              <a:rPr lang="it-IT" altLang="it-IT" sz="2000" b="1" dirty="0">
                <a:solidFill>
                  <a:srgbClr val="FF0000"/>
                </a:solidFill>
                <a:latin typeface="Cambria" panose="02040503050406030204" pitchFamily="18" charset="0"/>
                <a:ea typeface="Cambria" panose="02040503050406030204" pitchFamily="18" charset="0"/>
              </a:rPr>
              <a:t>Indice</a:t>
            </a:r>
            <a:br>
              <a:rPr lang="it-IT" altLang="it-IT" sz="2000" dirty="0"/>
            </a:br>
            <a:br>
              <a:rPr lang="it-IT" altLang="it-IT" sz="3600" cap="small" dirty="0">
                <a:solidFill>
                  <a:srgbClr val="FF0000"/>
                </a:solidFill>
              </a:rPr>
            </a:br>
            <a:endParaRPr lang="it-IT" altLang="it-IT" sz="3600" cap="small"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CE7B966-0BAE-2771-28D5-ED631D1E874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0899" name="Group 25">
            <a:extLst>
              <a:ext uri="{FF2B5EF4-FFF2-40B4-BE49-F238E27FC236}">
                <a16:creationId xmlns:a16="http://schemas.microsoft.com/office/drawing/2014/main" id="{E8587147-32DF-9020-B623-98049AAB0A7E}"/>
              </a:ext>
            </a:extLst>
          </p:cNvPr>
          <p:cNvGrpSpPr>
            <a:grpSpLocks/>
          </p:cNvGrpSpPr>
          <p:nvPr/>
        </p:nvGrpSpPr>
        <p:grpSpPr bwMode="auto">
          <a:xfrm>
            <a:off x="92075" y="212725"/>
            <a:ext cx="1036638" cy="884238"/>
            <a:chOff x="200590" y="418099"/>
            <a:chExt cx="1035539" cy="884136"/>
          </a:xfrm>
        </p:grpSpPr>
        <p:grpSp>
          <p:nvGrpSpPr>
            <p:cNvPr id="80903" name="Group 26">
              <a:extLst>
                <a:ext uri="{FF2B5EF4-FFF2-40B4-BE49-F238E27FC236}">
                  <a16:creationId xmlns:a16="http://schemas.microsoft.com/office/drawing/2014/main" id="{B49EEFDD-28C2-4A47-9F54-CA146432C94A}"/>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B003622-CA87-244A-B2DD-F1645E779A42}"/>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80908" name="Group 31">
                <a:extLst>
                  <a:ext uri="{FF2B5EF4-FFF2-40B4-BE49-F238E27FC236}">
                    <a16:creationId xmlns:a16="http://schemas.microsoft.com/office/drawing/2014/main" id="{51C2A519-BBFE-E4A6-8B07-395E2675F5E6}"/>
                  </a:ext>
                </a:extLst>
              </p:cNvPr>
              <p:cNvGrpSpPr>
                <a:grpSpLocks/>
              </p:cNvGrpSpPr>
              <p:nvPr/>
            </p:nvGrpSpPr>
            <p:grpSpPr bwMode="auto">
              <a:xfrm>
                <a:off x="1604481" y="615882"/>
                <a:ext cx="886681" cy="461665"/>
                <a:chOff x="1604481" y="615882"/>
                <a:chExt cx="886681" cy="461665"/>
              </a:xfrm>
            </p:grpSpPr>
            <p:sp>
              <p:nvSpPr>
                <p:cNvPr id="80909" name="TextBox 32">
                  <a:extLst>
                    <a:ext uri="{FF2B5EF4-FFF2-40B4-BE49-F238E27FC236}">
                      <a16:creationId xmlns:a16="http://schemas.microsoft.com/office/drawing/2014/main" id="{FF993B84-9DE4-E022-6CE9-E86C28D50635}"/>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401A2EC-8F2D-4452-A3E7-AF30F4DBEAD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80910" name="TextBox 33">
                  <a:extLst>
                    <a:ext uri="{FF2B5EF4-FFF2-40B4-BE49-F238E27FC236}">
                      <a16:creationId xmlns:a16="http://schemas.microsoft.com/office/drawing/2014/main" id="{ECD8DAF0-BBAE-62BA-6BFC-CEE2CAA61565}"/>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80904" name="Group 27">
              <a:extLst>
                <a:ext uri="{FF2B5EF4-FFF2-40B4-BE49-F238E27FC236}">
                  <a16:creationId xmlns:a16="http://schemas.microsoft.com/office/drawing/2014/main" id="{1F906187-B4B9-B541-E7BA-C7E1F98498E2}"/>
                </a:ext>
              </a:extLst>
            </p:cNvPr>
            <p:cNvGrpSpPr>
              <a:grpSpLocks/>
            </p:cNvGrpSpPr>
            <p:nvPr/>
          </p:nvGrpSpPr>
          <p:grpSpPr bwMode="auto">
            <a:xfrm>
              <a:off x="200590" y="843937"/>
              <a:ext cx="1035539" cy="458298"/>
              <a:chOff x="224691" y="1351963"/>
              <a:chExt cx="1035539" cy="458298"/>
            </a:xfrm>
          </p:grpSpPr>
          <p:sp>
            <p:nvSpPr>
              <p:cNvPr id="80905" name="TextBox 28">
                <a:extLst>
                  <a:ext uri="{FF2B5EF4-FFF2-40B4-BE49-F238E27FC236}">
                    <a16:creationId xmlns:a16="http://schemas.microsoft.com/office/drawing/2014/main" id="{6B6B6761-D86D-1851-4A24-431A77DCF877}"/>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80906" name="TextBox 29">
                <a:extLst>
                  <a:ext uri="{FF2B5EF4-FFF2-40B4-BE49-F238E27FC236}">
                    <a16:creationId xmlns:a16="http://schemas.microsoft.com/office/drawing/2014/main" id="{B79433B3-AE2D-B203-B815-D52575780D65}"/>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80900" name="Titolo 1">
            <a:extLst>
              <a:ext uri="{FF2B5EF4-FFF2-40B4-BE49-F238E27FC236}">
                <a16:creationId xmlns:a16="http://schemas.microsoft.com/office/drawing/2014/main" id="{F7ED37A7-5164-CDE5-4849-E32FF277EF8A}"/>
              </a:ext>
            </a:extLst>
          </p:cNvPr>
          <p:cNvSpPr>
            <a:spLocks noGrp="1"/>
          </p:cNvSpPr>
          <p:nvPr>
            <p:ph type="title"/>
          </p:nvPr>
        </p:nvSpPr>
        <p:spPr>
          <a:xfrm>
            <a:off x="509191" y="1360488"/>
            <a:ext cx="8346051" cy="5387975"/>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sz="1800" b="0" i="0" u="none" strike="noStrike" baseline="0" dirty="0">
                <a:solidFill>
                  <a:srgbClr val="000000"/>
                </a:solidFill>
                <a:latin typeface="Arial" panose="020B0604020202020204" pitchFamily="34" charset="0"/>
              </a:rPr>
            </a:br>
            <a:r>
              <a:rPr lang="it-IT" sz="1800" b="0" i="0" u="none" strike="noStrike" baseline="0" dirty="0">
                <a:solidFill>
                  <a:srgbClr val="000000"/>
                </a:solidFill>
                <a:latin typeface="Arial" panose="020B0604020202020204" pitchFamily="34" charset="0"/>
              </a:rPr>
              <a:t> </a:t>
            </a:r>
            <a:br>
              <a:rPr lang="it-IT" sz="1800" b="0" i="0" u="none" strike="noStrike" baseline="0" dirty="0">
                <a:solidFill>
                  <a:srgbClr val="000000"/>
                </a:solidFill>
                <a:latin typeface="Arial" panose="020B0604020202020204" pitchFamily="34" charset="0"/>
              </a:rPr>
            </a:br>
            <a:br>
              <a:rPr lang="it-IT" sz="1800" b="0" i="0" u="none" strike="noStrike" baseline="0" dirty="0">
                <a:solidFill>
                  <a:srgbClr val="000000"/>
                </a:solidFill>
                <a:latin typeface="Arial" panose="020B0604020202020204" pitchFamily="34" charset="0"/>
              </a:rPr>
            </a:br>
            <a:br>
              <a:rPr lang="it-IT" sz="1800" b="0" i="0" u="none" strike="noStrike" baseline="0" dirty="0">
                <a:solidFill>
                  <a:srgbClr val="000000"/>
                </a:solidFill>
                <a:latin typeface="Arial" panose="020B0604020202020204" pitchFamily="34" charset="0"/>
              </a:rPr>
            </a:br>
            <a:br>
              <a:rPr lang="it-IT" sz="1800" b="0" i="0" u="none" strike="noStrike" baseline="0" dirty="0">
                <a:solidFill>
                  <a:srgbClr val="000000"/>
                </a:solidFill>
                <a:latin typeface="Arial" panose="020B0604020202020204" pitchFamily="34" charset="0"/>
              </a:rPr>
            </a:br>
            <a:br>
              <a:rPr lang="it-IT" sz="1800" b="0" i="0" u="none" strike="noStrike" baseline="0" dirty="0">
                <a:solidFill>
                  <a:srgbClr val="000000"/>
                </a:solidFill>
                <a:latin typeface="Arial" panose="020B0604020202020204" pitchFamily="34" charset="0"/>
              </a:rPr>
            </a:br>
            <a:br>
              <a:rPr lang="it-IT" sz="1800" b="0" i="0" u="none" strike="noStrike" baseline="0" dirty="0">
                <a:solidFill>
                  <a:srgbClr val="000000"/>
                </a:solidFill>
                <a:latin typeface="Arial" panose="020B0604020202020204" pitchFamily="34" charset="0"/>
              </a:rPr>
            </a:br>
            <a:br>
              <a:rPr lang="it-IT" sz="1800" b="0" i="0" u="none" strike="noStrike" baseline="0" dirty="0">
                <a:solidFill>
                  <a:srgbClr val="000000"/>
                </a:solidFill>
                <a:latin typeface="Arial" panose="020B0604020202020204" pitchFamily="34" charset="0"/>
              </a:rPr>
            </a:br>
            <a:br>
              <a:rPr lang="it-IT" sz="1800" b="0" i="0" u="none" strike="noStrike" baseline="0" dirty="0">
                <a:solidFill>
                  <a:srgbClr val="000000"/>
                </a:solidFill>
                <a:latin typeface="Arial" panose="020B0604020202020204" pitchFamily="34" charset="0"/>
              </a:rPr>
            </a:br>
            <a:r>
              <a:rPr lang="it-IT" sz="1800" b="0" i="0" u="none" strike="noStrike" baseline="0" dirty="0">
                <a:solidFill>
                  <a:srgbClr val="072949"/>
                </a:solidFill>
                <a:latin typeface="Cambria" panose="02040503050406030204" pitchFamily="18" charset="0"/>
                <a:ea typeface="Cambria" panose="02040503050406030204" pitchFamily="18" charset="0"/>
              </a:rPr>
              <a:t>Il Revisore nell’effettuare le verifiche di validità e di conformità sulle poste contabili delle immobilizzazioni materiali deve ottenere elementi probativi sufficienti e necessari a verificare:</a:t>
            </a:r>
            <a:br>
              <a:rPr lang="it-IT" sz="1800" b="0" i="0" u="none" strike="noStrike" baseline="0" dirty="0">
                <a:solidFill>
                  <a:srgbClr val="072949"/>
                </a:solidFill>
                <a:latin typeface="Cambria" panose="02040503050406030204" pitchFamily="18" charset="0"/>
                <a:ea typeface="Cambria" panose="02040503050406030204" pitchFamily="18" charset="0"/>
              </a:rPr>
            </a:br>
            <a:r>
              <a:rPr lang="it-IT" sz="1800" b="0" i="0" u="none" strike="noStrike" baseline="0" dirty="0">
                <a:solidFill>
                  <a:srgbClr val="072949"/>
                </a:solidFill>
                <a:latin typeface="Cambria" panose="02040503050406030204" pitchFamily="18" charset="0"/>
                <a:ea typeface="Cambria" panose="02040503050406030204" pitchFamily="18" charset="0"/>
              </a:rPr>
              <a:t>- completezza: contabilizzazione di tutte le immobilizzazioni all’interno del bilancio;</a:t>
            </a:r>
            <a:br>
              <a:rPr lang="it-IT" sz="1800" b="0" i="0" u="none" strike="noStrike" baseline="0" dirty="0">
                <a:solidFill>
                  <a:srgbClr val="072949"/>
                </a:solidFill>
                <a:latin typeface="Cambria" panose="02040503050406030204" pitchFamily="18" charset="0"/>
                <a:ea typeface="Cambria" panose="02040503050406030204" pitchFamily="18" charset="0"/>
              </a:rPr>
            </a:br>
            <a:r>
              <a:rPr lang="it-IT" sz="1800" b="0" i="0" u="none" strike="noStrike" baseline="0" dirty="0">
                <a:solidFill>
                  <a:srgbClr val="072949"/>
                </a:solidFill>
                <a:latin typeface="Cambria" panose="02040503050406030204" pitchFamily="18" charset="0"/>
                <a:ea typeface="Cambria" panose="02040503050406030204" pitchFamily="18" charset="0"/>
              </a:rPr>
              <a:t>- esistenza: sussistenza delle immobilizzazioni esposte nel bilancio;</a:t>
            </a:r>
            <a:br>
              <a:rPr lang="it-IT" sz="1800" b="0" i="0" u="none" strike="noStrike" baseline="0" dirty="0">
                <a:solidFill>
                  <a:srgbClr val="072949"/>
                </a:solidFill>
                <a:latin typeface="Cambria" panose="02040503050406030204" pitchFamily="18" charset="0"/>
                <a:ea typeface="Cambria" panose="02040503050406030204" pitchFamily="18" charset="0"/>
              </a:rPr>
            </a:br>
            <a:r>
              <a:rPr lang="it-IT" sz="1800" b="0" i="0" u="none" strike="noStrike" baseline="0" dirty="0">
                <a:solidFill>
                  <a:srgbClr val="072949"/>
                </a:solidFill>
                <a:latin typeface="Cambria" panose="02040503050406030204" pitchFamily="18" charset="0"/>
                <a:ea typeface="Cambria" panose="02040503050406030204" pitchFamily="18" charset="0"/>
              </a:rPr>
              <a:t>- valutazione: valorizzazione delle immobilizzazioni effettuando un corretto calcolo degli ammortamenti.</a:t>
            </a:r>
            <a:br>
              <a:rPr lang="it-IT" sz="1800" b="0" i="0" u="none" strike="noStrike" baseline="0" dirty="0">
                <a:solidFill>
                  <a:srgbClr val="072949"/>
                </a:solidFill>
                <a:latin typeface="Cambria" panose="02040503050406030204" pitchFamily="18" charset="0"/>
                <a:ea typeface="Cambria" panose="02040503050406030204" pitchFamily="18" charset="0"/>
              </a:rPr>
            </a:br>
            <a:r>
              <a:rPr lang="it-IT" sz="1800" b="0" i="0" u="none" strike="noStrike" baseline="0" dirty="0">
                <a:solidFill>
                  <a:srgbClr val="072949"/>
                </a:solidFill>
                <a:latin typeface="Cambria" panose="02040503050406030204" pitchFamily="18" charset="0"/>
                <a:ea typeface="Cambria" panose="02040503050406030204" pitchFamily="18" charset="0"/>
              </a:rPr>
              <a:t>L’ampiezza e l’approfondimento delle procedure di revisione devono avvenire, come per ogni posta di bilancio, in funzione della natura delle operazioni, della significatività operativa (o specifica, se opportunamente calcolata), del rischio di revisione e della dimensione dell’impresa.</a:t>
            </a: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solidFill>
                  <a:srgbClr val="000000"/>
                </a:solidFill>
              </a:rPr>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r>
              <a:rPr lang="it-IT" altLang="it-IT" sz="1800" dirty="0"/>
              <a:t> </a:t>
            </a:r>
          </a:p>
        </p:txBody>
      </p:sp>
      <p:sp>
        <p:nvSpPr>
          <p:cNvPr id="80901" name="Rettangolo 13">
            <a:extLst>
              <a:ext uri="{FF2B5EF4-FFF2-40B4-BE49-F238E27FC236}">
                <a16:creationId xmlns:a16="http://schemas.microsoft.com/office/drawing/2014/main" id="{5B7CACDB-449E-59DE-EBBB-CB65130DC6D0}"/>
              </a:ext>
            </a:extLst>
          </p:cNvPr>
          <p:cNvSpPr>
            <a:spLocks noChangeArrowheads="1"/>
          </p:cNvSpPr>
          <p:nvPr/>
        </p:nvSpPr>
        <p:spPr bwMode="auto">
          <a:xfrm>
            <a:off x="827088" y="852488"/>
            <a:ext cx="6894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Immobilizzazioni materiali  </a:t>
            </a:r>
          </a:p>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Procedure di Revisione</a:t>
            </a:r>
            <a:endParaRPr lang="it-IT" altLang="it-IT" sz="2400" dirty="0">
              <a:latin typeface="Cambria" panose="02040503050406030204" pitchFamily="18" charset="0"/>
              <a:ea typeface="Cambria" panose="02040503050406030204" pitchFamily="18" charset="0"/>
            </a:endParaRPr>
          </a:p>
          <a:p>
            <a:pPr algn="ctr">
              <a:spcBef>
                <a:spcPct val="0"/>
              </a:spcBef>
              <a:buFontTx/>
              <a:buNone/>
            </a:pPr>
            <a:r>
              <a:rPr lang="it-IT" altLang="it-IT" sz="2400" b="1" u="sng" dirty="0">
                <a:solidFill>
                  <a:srgbClr val="FF0000"/>
                </a:solidFill>
              </a:rPr>
              <a:t> </a:t>
            </a:r>
            <a:endParaRPr lang="it-IT" altLang="it-IT" sz="2400" dirty="0"/>
          </a:p>
        </p:txBody>
      </p:sp>
      <p:sp>
        <p:nvSpPr>
          <p:cNvPr id="80902" name="CasellaDiTesto 15">
            <a:extLst>
              <a:ext uri="{FF2B5EF4-FFF2-40B4-BE49-F238E27FC236}">
                <a16:creationId xmlns:a16="http://schemas.microsoft.com/office/drawing/2014/main" id="{338712EC-84D9-A9E3-8B36-46DEF81894F9}"/>
              </a:ext>
            </a:extLst>
          </p:cNvPr>
          <p:cNvSpPr txBox="1">
            <a:spLocks noChangeArrowheads="1"/>
          </p:cNvSpPr>
          <p:nvPr/>
        </p:nvSpPr>
        <p:spPr bwMode="auto">
          <a:xfrm>
            <a:off x="1220788" y="695325"/>
            <a:ext cx="2944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dirty="0"/>
            </a:br>
            <a:br>
              <a:rPr lang="it-IT" altLang="it-IT" sz="1800" dirty="0"/>
            </a:br>
            <a:br>
              <a:rPr lang="it-IT" altLang="it-IT" sz="1800" dirty="0"/>
            </a:br>
            <a:endParaRPr lang="it-IT" altLang="it-IT" sz="1800" dirty="0"/>
          </a:p>
        </p:txBody>
      </p:sp>
    </p:spTree>
    <p:extLst>
      <p:ext uri="{BB962C8B-B14F-4D97-AF65-F5344CB8AC3E}">
        <p14:creationId xmlns:p14="http://schemas.microsoft.com/office/powerpoint/2010/main" val="1847794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CE7B966-0BAE-2771-28D5-ED631D1E8741}"/>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0899" name="Group 25">
            <a:extLst>
              <a:ext uri="{FF2B5EF4-FFF2-40B4-BE49-F238E27FC236}">
                <a16:creationId xmlns:a16="http://schemas.microsoft.com/office/drawing/2014/main" id="{E8587147-32DF-9020-B623-98049AAB0A7E}"/>
              </a:ext>
            </a:extLst>
          </p:cNvPr>
          <p:cNvGrpSpPr>
            <a:grpSpLocks/>
          </p:cNvGrpSpPr>
          <p:nvPr/>
        </p:nvGrpSpPr>
        <p:grpSpPr bwMode="auto">
          <a:xfrm>
            <a:off x="92075" y="212725"/>
            <a:ext cx="1036638" cy="884238"/>
            <a:chOff x="200590" y="418099"/>
            <a:chExt cx="1035539" cy="884136"/>
          </a:xfrm>
        </p:grpSpPr>
        <p:grpSp>
          <p:nvGrpSpPr>
            <p:cNvPr id="80903" name="Group 26">
              <a:extLst>
                <a:ext uri="{FF2B5EF4-FFF2-40B4-BE49-F238E27FC236}">
                  <a16:creationId xmlns:a16="http://schemas.microsoft.com/office/drawing/2014/main" id="{B49EEFDD-28C2-4A47-9F54-CA146432C94A}"/>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B003622-CA87-244A-B2DD-F1645E779A42}"/>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80908" name="Group 31">
                <a:extLst>
                  <a:ext uri="{FF2B5EF4-FFF2-40B4-BE49-F238E27FC236}">
                    <a16:creationId xmlns:a16="http://schemas.microsoft.com/office/drawing/2014/main" id="{51C2A519-BBFE-E4A6-8B07-395E2675F5E6}"/>
                  </a:ext>
                </a:extLst>
              </p:cNvPr>
              <p:cNvGrpSpPr>
                <a:grpSpLocks/>
              </p:cNvGrpSpPr>
              <p:nvPr/>
            </p:nvGrpSpPr>
            <p:grpSpPr bwMode="auto">
              <a:xfrm>
                <a:off x="1604481" y="615882"/>
                <a:ext cx="886681" cy="461665"/>
                <a:chOff x="1604481" y="615882"/>
                <a:chExt cx="886681" cy="461665"/>
              </a:xfrm>
            </p:grpSpPr>
            <p:sp>
              <p:nvSpPr>
                <p:cNvPr id="80909" name="TextBox 32">
                  <a:extLst>
                    <a:ext uri="{FF2B5EF4-FFF2-40B4-BE49-F238E27FC236}">
                      <a16:creationId xmlns:a16="http://schemas.microsoft.com/office/drawing/2014/main" id="{FF993B84-9DE4-E022-6CE9-E86C28D50635}"/>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401A2EC-8F2D-4452-A3E7-AF30F4DBEAD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80910" name="TextBox 33">
                  <a:extLst>
                    <a:ext uri="{FF2B5EF4-FFF2-40B4-BE49-F238E27FC236}">
                      <a16:creationId xmlns:a16="http://schemas.microsoft.com/office/drawing/2014/main" id="{ECD8DAF0-BBAE-62BA-6BFC-CEE2CAA61565}"/>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80904" name="Group 27">
              <a:extLst>
                <a:ext uri="{FF2B5EF4-FFF2-40B4-BE49-F238E27FC236}">
                  <a16:creationId xmlns:a16="http://schemas.microsoft.com/office/drawing/2014/main" id="{1F906187-B4B9-B541-E7BA-C7E1F98498E2}"/>
                </a:ext>
              </a:extLst>
            </p:cNvPr>
            <p:cNvGrpSpPr>
              <a:grpSpLocks/>
            </p:cNvGrpSpPr>
            <p:nvPr/>
          </p:nvGrpSpPr>
          <p:grpSpPr bwMode="auto">
            <a:xfrm>
              <a:off x="200590" y="843937"/>
              <a:ext cx="1035539" cy="458298"/>
              <a:chOff x="224691" y="1351963"/>
              <a:chExt cx="1035539" cy="458298"/>
            </a:xfrm>
          </p:grpSpPr>
          <p:sp>
            <p:nvSpPr>
              <p:cNvPr id="80905" name="TextBox 28">
                <a:extLst>
                  <a:ext uri="{FF2B5EF4-FFF2-40B4-BE49-F238E27FC236}">
                    <a16:creationId xmlns:a16="http://schemas.microsoft.com/office/drawing/2014/main" id="{6B6B6761-D86D-1851-4A24-431A77DCF877}"/>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80906" name="TextBox 29">
                <a:extLst>
                  <a:ext uri="{FF2B5EF4-FFF2-40B4-BE49-F238E27FC236}">
                    <a16:creationId xmlns:a16="http://schemas.microsoft.com/office/drawing/2014/main" id="{B79433B3-AE2D-B203-B815-D52575780D65}"/>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80900" name="Titolo 1">
            <a:extLst>
              <a:ext uri="{FF2B5EF4-FFF2-40B4-BE49-F238E27FC236}">
                <a16:creationId xmlns:a16="http://schemas.microsoft.com/office/drawing/2014/main" id="{F7ED37A7-5164-CDE5-4849-E32FF277EF8A}"/>
              </a:ext>
            </a:extLst>
          </p:cNvPr>
          <p:cNvSpPr>
            <a:spLocks noGrp="1"/>
          </p:cNvSpPr>
          <p:nvPr>
            <p:ph type="title"/>
          </p:nvPr>
        </p:nvSpPr>
        <p:spPr>
          <a:xfrm>
            <a:off x="1128713" y="1360488"/>
            <a:ext cx="7292975" cy="5387975"/>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r>
              <a:rPr lang="it-IT" altLang="it-IT" sz="1800" dirty="0"/>
              <a:t>La società ha acquistato nel corso del 2023 un’attrezzatura per € 100.000 + IVA 22%.</a:t>
            </a:r>
            <a:br>
              <a:rPr lang="it-IT" altLang="it-IT" sz="1800" dirty="0"/>
            </a:br>
            <a:r>
              <a:rPr lang="it-IT" altLang="it-IT" sz="1800" dirty="0"/>
              <a:t>Trattasi di un bene strumentale nuovo, ricompreso tra quelli dell’Allegato A della Legge n. 232 del 2016 funzionali alla trasformazione tecnologica secondo il modello Industria 4.0.  </a:t>
            </a:r>
            <a:br>
              <a:rPr lang="it-IT" altLang="it-IT" sz="1800" dirty="0"/>
            </a:br>
            <a:r>
              <a:rPr lang="it-IT" altLang="it-IT" sz="1800" dirty="0"/>
              <a:t>L’interconnessione del bene al sistema aziendale della ALFA è avventa nel corso dell’esercizio 2023 e, pertanto, l’investimento dà titolo alla fruizione del credito d’imposta (cd. «bonus investimenti 4.0») nella misura del 20%  per la quota di investimenti fino a 2,5 milioni di euro.</a:t>
            </a:r>
            <a:br>
              <a:rPr lang="it-IT" altLang="it-IT" sz="1800" dirty="0"/>
            </a:br>
            <a:br>
              <a:rPr lang="it-IT" sz="1800" dirty="0">
                <a:effectLst/>
                <a:latin typeface="Cambria" panose="02040503050406030204" pitchFamily="18" charset="0"/>
                <a:ea typeface="Cambria" panose="02040503050406030204" pitchFamily="18" charset="0"/>
                <a:cs typeface="Cambria" panose="02040503050406030204" pitchFamily="18" charset="0"/>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solidFill>
                  <a:srgbClr val="000000"/>
                </a:solidFill>
              </a:rPr>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r>
              <a:rPr lang="it-IT" altLang="it-IT" sz="1800" dirty="0"/>
              <a:t> </a:t>
            </a:r>
          </a:p>
        </p:txBody>
      </p:sp>
      <p:sp>
        <p:nvSpPr>
          <p:cNvPr id="80901" name="Rettangolo 13">
            <a:extLst>
              <a:ext uri="{FF2B5EF4-FFF2-40B4-BE49-F238E27FC236}">
                <a16:creationId xmlns:a16="http://schemas.microsoft.com/office/drawing/2014/main" id="{5B7CACDB-449E-59DE-EBBB-CB65130DC6D0}"/>
              </a:ext>
            </a:extLst>
          </p:cNvPr>
          <p:cNvSpPr>
            <a:spLocks noChangeArrowheads="1"/>
          </p:cNvSpPr>
          <p:nvPr/>
        </p:nvSpPr>
        <p:spPr bwMode="auto">
          <a:xfrm>
            <a:off x="827088" y="852488"/>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Attrezzature - Esempio</a:t>
            </a:r>
            <a:r>
              <a:rPr lang="it-IT" altLang="it-IT" sz="2400" b="1" u="sng" dirty="0">
                <a:solidFill>
                  <a:srgbClr val="FF0000"/>
                </a:solidFill>
              </a:rPr>
              <a:t> </a:t>
            </a:r>
            <a:endParaRPr lang="it-IT" altLang="it-IT" sz="2400" dirty="0"/>
          </a:p>
        </p:txBody>
      </p:sp>
      <p:sp>
        <p:nvSpPr>
          <p:cNvPr id="80902" name="CasellaDiTesto 15">
            <a:extLst>
              <a:ext uri="{FF2B5EF4-FFF2-40B4-BE49-F238E27FC236}">
                <a16:creationId xmlns:a16="http://schemas.microsoft.com/office/drawing/2014/main" id="{338712EC-84D9-A9E3-8B36-46DEF81894F9}"/>
              </a:ext>
            </a:extLst>
          </p:cNvPr>
          <p:cNvSpPr txBox="1">
            <a:spLocks noChangeArrowheads="1"/>
          </p:cNvSpPr>
          <p:nvPr/>
        </p:nvSpPr>
        <p:spPr bwMode="auto">
          <a:xfrm>
            <a:off x="1220788" y="695325"/>
            <a:ext cx="2944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dirty="0"/>
            </a:br>
            <a:br>
              <a:rPr lang="it-IT" altLang="it-IT" sz="1800" dirty="0"/>
            </a:br>
            <a:br>
              <a:rPr lang="it-IT" altLang="it-IT" sz="1800" dirty="0"/>
            </a:br>
            <a:endParaRPr lang="it-IT" altLang="it-IT" sz="1800" dirty="0"/>
          </a:p>
        </p:txBody>
      </p:sp>
    </p:spTree>
    <p:extLst>
      <p:ext uri="{BB962C8B-B14F-4D97-AF65-F5344CB8AC3E}">
        <p14:creationId xmlns:p14="http://schemas.microsoft.com/office/powerpoint/2010/main" val="3640088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1E93BD0-9D02-18DF-9D6E-45218C5A8EA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9571" name="Group 25">
            <a:extLst>
              <a:ext uri="{FF2B5EF4-FFF2-40B4-BE49-F238E27FC236}">
                <a16:creationId xmlns:a16="http://schemas.microsoft.com/office/drawing/2014/main" id="{9E2DBF3F-2F99-5927-4C83-F5AB4C65915C}"/>
              </a:ext>
            </a:extLst>
          </p:cNvPr>
          <p:cNvGrpSpPr>
            <a:grpSpLocks/>
          </p:cNvGrpSpPr>
          <p:nvPr/>
        </p:nvGrpSpPr>
        <p:grpSpPr bwMode="auto">
          <a:xfrm>
            <a:off x="92075" y="212725"/>
            <a:ext cx="1036638" cy="884238"/>
            <a:chOff x="200590" y="418099"/>
            <a:chExt cx="1035539" cy="884136"/>
          </a:xfrm>
        </p:grpSpPr>
        <p:grpSp>
          <p:nvGrpSpPr>
            <p:cNvPr id="109576" name="Group 26">
              <a:extLst>
                <a:ext uri="{FF2B5EF4-FFF2-40B4-BE49-F238E27FC236}">
                  <a16:creationId xmlns:a16="http://schemas.microsoft.com/office/drawing/2014/main" id="{A24BD98D-48D7-BB95-9503-CA0A83DA124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CC63A3B3-E838-7CBC-1681-91B902DE4A1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09581" name="Group 31">
                <a:extLst>
                  <a:ext uri="{FF2B5EF4-FFF2-40B4-BE49-F238E27FC236}">
                    <a16:creationId xmlns:a16="http://schemas.microsoft.com/office/drawing/2014/main" id="{7C713457-DD40-8D44-1B69-255FAE39D5D5}"/>
                  </a:ext>
                </a:extLst>
              </p:cNvPr>
              <p:cNvGrpSpPr>
                <a:grpSpLocks/>
              </p:cNvGrpSpPr>
              <p:nvPr/>
            </p:nvGrpSpPr>
            <p:grpSpPr bwMode="auto">
              <a:xfrm>
                <a:off x="1604481" y="615882"/>
                <a:ext cx="886681" cy="461665"/>
                <a:chOff x="1604481" y="615882"/>
                <a:chExt cx="886681" cy="461665"/>
              </a:xfrm>
            </p:grpSpPr>
            <p:sp>
              <p:nvSpPr>
                <p:cNvPr id="109582" name="TextBox 32">
                  <a:extLst>
                    <a:ext uri="{FF2B5EF4-FFF2-40B4-BE49-F238E27FC236}">
                      <a16:creationId xmlns:a16="http://schemas.microsoft.com/office/drawing/2014/main" id="{E323BE1D-09D3-9458-5964-923160301BD4}"/>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1AA9ECA-3AC4-42E6-AF1F-8933AC4C1E9A}"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09583" name="TextBox 33">
                  <a:extLst>
                    <a:ext uri="{FF2B5EF4-FFF2-40B4-BE49-F238E27FC236}">
                      <a16:creationId xmlns:a16="http://schemas.microsoft.com/office/drawing/2014/main" id="{DF3ECB66-15CA-9D6D-9003-F142864BA15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09577" name="Group 27">
              <a:extLst>
                <a:ext uri="{FF2B5EF4-FFF2-40B4-BE49-F238E27FC236}">
                  <a16:creationId xmlns:a16="http://schemas.microsoft.com/office/drawing/2014/main" id="{CA66534D-8AA8-0D3E-249E-031F1D2DB5EA}"/>
                </a:ext>
              </a:extLst>
            </p:cNvPr>
            <p:cNvGrpSpPr>
              <a:grpSpLocks/>
            </p:cNvGrpSpPr>
            <p:nvPr/>
          </p:nvGrpSpPr>
          <p:grpSpPr bwMode="auto">
            <a:xfrm>
              <a:off x="200590" y="843937"/>
              <a:ext cx="1035539" cy="458298"/>
              <a:chOff x="224691" y="1351963"/>
              <a:chExt cx="1035539" cy="458298"/>
            </a:xfrm>
          </p:grpSpPr>
          <p:sp>
            <p:nvSpPr>
              <p:cNvPr id="109578" name="TextBox 28">
                <a:extLst>
                  <a:ext uri="{FF2B5EF4-FFF2-40B4-BE49-F238E27FC236}">
                    <a16:creationId xmlns:a16="http://schemas.microsoft.com/office/drawing/2014/main" id="{5FE4FCB5-19E6-0004-7523-2D9691A24E8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09579" name="TextBox 29">
                <a:extLst>
                  <a:ext uri="{FF2B5EF4-FFF2-40B4-BE49-F238E27FC236}">
                    <a16:creationId xmlns:a16="http://schemas.microsoft.com/office/drawing/2014/main" id="{511A40AB-3426-133C-3060-2550708C417F}"/>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09572" name="Titolo 1">
            <a:extLst>
              <a:ext uri="{FF2B5EF4-FFF2-40B4-BE49-F238E27FC236}">
                <a16:creationId xmlns:a16="http://schemas.microsoft.com/office/drawing/2014/main" id="{C2E6BC12-481B-6A80-3954-A82C5C18E3BE}"/>
              </a:ext>
            </a:extLst>
          </p:cNvPr>
          <p:cNvSpPr>
            <a:spLocks noGrp="1"/>
          </p:cNvSpPr>
          <p:nvPr>
            <p:ph type="title"/>
          </p:nvPr>
        </p:nvSpPr>
        <p:spPr>
          <a:xfrm>
            <a:off x="485775" y="2235200"/>
            <a:ext cx="7777163" cy="3479800"/>
          </a:xfrm>
        </p:spPr>
        <p:txBody>
          <a:bodyPr/>
          <a:lstStyle/>
          <a:p>
            <a:pPr algn="l">
              <a:lnSpc>
                <a:spcPct val="150000"/>
              </a:lnSpc>
            </a:pP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solidFill>
                  <a:srgbClr val="000000"/>
                </a:solidFill>
                <a:latin typeface="Bookman Old Style" panose="02050604050505020204" pitchFamily="18" charset="0"/>
              </a:rPr>
            </a:br>
            <a:br>
              <a:rPr lang="it-IT" altLang="it-IT" sz="1800" b="1">
                <a:solidFill>
                  <a:srgbClr val="FF0000"/>
                </a:solidFill>
              </a:rPr>
            </a:br>
            <a:br>
              <a:rPr lang="it-IT" altLang="it-IT" sz="1800" i="1">
                <a:solidFill>
                  <a:srgbClr val="000000"/>
                </a:solidFill>
              </a:rPr>
            </a:br>
            <a:br>
              <a:rPr lang="it-IT" altLang="it-IT" sz="1800" i="1">
                <a:solidFill>
                  <a:srgbClr val="000000"/>
                </a:solidFill>
              </a:rPr>
            </a:br>
            <a:r>
              <a:rPr lang="it-IT" altLang="it-IT" sz="1800" i="1">
                <a:solidFill>
                  <a:srgbClr val="000000"/>
                </a:solidFill>
              </a:rPr>
              <a:t> </a:t>
            </a:r>
            <a:br>
              <a:rPr lang="it-IT" altLang="it-IT" sz="1800">
                <a:solidFill>
                  <a:srgbClr val="000000"/>
                </a:solidFill>
              </a:rPr>
            </a:br>
            <a:br>
              <a:rPr lang="it-IT" altLang="it-IT" sz="1800" b="1">
                <a:solidFill>
                  <a:srgbClr val="FF0000"/>
                </a:solidFill>
              </a:rPr>
            </a:br>
            <a:br>
              <a:rPr lang="it-IT" altLang="it-IT" sz="1800" b="1">
                <a:solidFill>
                  <a:srgbClr val="FF0000"/>
                </a:solidFill>
              </a:rPr>
            </a:br>
            <a:r>
              <a:rPr lang="it-IT" altLang="it-IT" sz="1800"/>
              <a:t> </a:t>
            </a:r>
            <a:br>
              <a:rPr lang="it-IT" altLang="it-IT" sz="1800"/>
            </a:br>
            <a:br>
              <a:rPr lang="it-IT" altLang="it-IT" sz="1800"/>
            </a:br>
            <a:br>
              <a:rPr lang="it-IT" altLang="it-IT" sz="1800"/>
            </a:br>
            <a:br>
              <a:rPr lang="it-IT" altLang="it-IT" sz="1800"/>
            </a:br>
            <a:r>
              <a:rPr lang="it-IT" altLang="it-IT" sz="1800"/>
              <a:t>	 </a:t>
            </a: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r>
              <a:rPr lang="it-IT" altLang="it-IT" sz="1800"/>
              <a:t> </a:t>
            </a:r>
          </a:p>
        </p:txBody>
      </p:sp>
      <p:sp>
        <p:nvSpPr>
          <p:cNvPr id="109573" name="Rettangolo 13">
            <a:extLst>
              <a:ext uri="{FF2B5EF4-FFF2-40B4-BE49-F238E27FC236}">
                <a16:creationId xmlns:a16="http://schemas.microsoft.com/office/drawing/2014/main" id="{21AE6C9C-8176-4719-456D-16F42A5C0A6A}"/>
              </a:ext>
            </a:extLst>
          </p:cNvPr>
          <p:cNvSpPr>
            <a:spLocks noChangeArrowheads="1"/>
          </p:cNvSpPr>
          <p:nvPr/>
        </p:nvSpPr>
        <p:spPr bwMode="auto">
          <a:xfrm>
            <a:off x="611188" y="1274763"/>
            <a:ext cx="745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a:solidFill>
                  <a:srgbClr val="FF0000"/>
                </a:solidFill>
              </a:rPr>
              <a:t>Procedure di revisione – Investimento in attrezzature 4.0</a:t>
            </a:r>
            <a:endParaRPr lang="it-IT" altLang="it-IT" sz="2400"/>
          </a:p>
        </p:txBody>
      </p:sp>
      <p:sp>
        <p:nvSpPr>
          <p:cNvPr id="109574" name="CasellaDiTesto 15">
            <a:extLst>
              <a:ext uri="{FF2B5EF4-FFF2-40B4-BE49-F238E27FC236}">
                <a16:creationId xmlns:a16="http://schemas.microsoft.com/office/drawing/2014/main" id="{60D1CCF8-DA63-FBD8-4B85-58070898D268}"/>
              </a:ext>
            </a:extLst>
          </p:cNvPr>
          <p:cNvSpPr txBox="1">
            <a:spLocks noChangeArrowheads="1"/>
          </p:cNvSpPr>
          <p:nvPr/>
        </p:nvSpPr>
        <p:spPr bwMode="auto">
          <a:xfrm>
            <a:off x="1484313" y="28225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a:br>
            <a:br>
              <a:rPr lang="it-IT" altLang="it-IT" sz="1800"/>
            </a:br>
            <a:br>
              <a:rPr lang="it-IT" altLang="it-IT" sz="1800"/>
            </a:br>
            <a:endParaRPr lang="it-IT" altLang="it-IT" sz="1800"/>
          </a:p>
        </p:txBody>
      </p:sp>
      <p:sp>
        <p:nvSpPr>
          <p:cNvPr id="2" name="Titolo 1">
            <a:extLst>
              <a:ext uri="{FF2B5EF4-FFF2-40B4-BE49-F238E27FC236}">
                <a16:creationId xmlns:a16="http://schemas.microsoft.com/office/drawing/2014/main" id="{0EFD3AF9-8AB5-2C86-E824-3BA133C3C129}"/>
              </a:ext>
            </a:extLst>
          </p:cNvPr>
          <p:cNvSpPr txBox="1">
            <a:spLocks/>
          </p:cNvSpPr>
          <p:nvPr/>
        </p:nvSpPr>
        <p:spPr bwMode="auto">
          <a:xfrm>
            <a:off x="144463" y="2681288"/>
            <a:ext cx="8578850" cy="3621087"/>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lnSpc>
                <a:spcPct val="150000"/>
              </a:lnSpc>
              <a:defRPr/>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r>
              <a:rPr lang="it-IT" altLang="it-IT" sz="1800" b="1" dirty="0">
                <a:solidFill>
                  <a:srgbClr val="FF0000"/>
                </a:solidFill>
              </a:rPr>
              <a:t>  </a:t>
            </a:r>
            <a:br>
              <a:rPr lang="it-IT" altLang="it-IT" sz="1800" b="1" dirty="0">
                <a:solidFill>
                  <a:srgbClr val="FF0000"/>
                </a:solidFill>
              </a:rPr>
            </a:br>
            <a:br>
              <a:rPr lang="it-IT" altLang="it-IT" sz="1800" b="1" dirty="0">
                <a:solidFill>
                  <a:srgbClr val="FF0000"/>
                </a:solidFill>
                <a:latin typeface="Cambria" panose="02040503050406030204" pitchFamily="18" charset="0"/>
                <a:ea typeface="Cambria" panose="02040503050406030204" pitchFamily="18" charset="0"/>
              </a:rPr>
            </a:br>
            <a:r>
              <a:rPr lang="it-IT" altLang="it-IT" sz="1600" b="1" dirty="0">
                <a:solidFill>
                  <a:srgbClr val="FF0000"/>
                </a:solidFill>
                <a:latin typeface="Cambria" panose="02040503050406030204" pitchFamily="18" charset="0"/>
                <a:ea typeface="Cambria" panose="02040503050406030204" pitchFamily="18" charset="0"/>
              </a:rPr>
              <a:t>Fase di interim </a:t>
            </a:r>
            <a:br>
              <a:rPr lang="it-IT" altLang="it-IT" sz="1600" b="1" dirty="0">
                <a:solidFill>
                  <a:srgbClr val="FF0000"/>
                </a:solidFill>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Il Revisore deve verificare: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Attraverso un riepilogo i movimenti delle immobilizzazioni intercorsi nel 2023 ed effettuare una quadratura contabile con il bilancio di verifica, bilancio di esercizio e le schede contabili;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Gli acquisti dell’anno ed in particolare la corrispondenza (descrizione, quantità e valore) con la fattura fornitori e la bolla di consegna e di ricevimento;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L’autorizzazione all’acquisto se presente una procedura interna dell’ufficio acquisti;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Cessioni di cespiti o eventuali rottamazioni;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La corretta rilevazione ed aggiornamento sul libro dei cespiti ammortizzabili;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Una eventuale presa fisica dell’attrezzatura. </a:t>
            </a:r>
            <a:br>
              <a:rPr lang="it-IT" altLang="it-IT" sz="1600" dirty="0">
                <a:latin typeface="Cambria" panose="02040503050406030204" pitchFamily="18" charset="0"/>
                <a:ea typeface="Cambria" panose="02040503050406030204" pitchFamily="18" charset="0"/>
              </a:rPr>
            </a:br>
            <a:br>
              <a:rPr lang="it-IT" altLang="it-IT" sz="16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133FC15-569A-67C4-BA3E-6F1C7C5B29AC}"/>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1619" name="Group 25">
            <a:extLst>
              <a:ext uri="{FF2B5EF4-FFF2-40B4-BE49-F238E27FC236}">
                <a16:creationId xmlns:a16="http://schemas.microsoft.com/office/drawing/2014/main" id="{9DD4B5E9-E033-1D1C-EF19-A65B669D0688}"/>
              </a:ext>
            </a:extLst>
          </p:cNvPr>
          <p:cNvGrpSpPr>
            <a:grpSpLocks/>
          </p:cNvGrpSpPr>
          <p:nvPr/>
        </p:nvGrpSpPr>
        <p:grpSpPr bwMode="auto">
          <a:xfrm>
            <a:off x="92075" y="212725"/>
            <a:ext cx="1036638" cy="884238"/>
            <a:chOff x="200590" y="418099"/>
            <a:chExt cx="1035539" cy="884136"/>
          </a:xfrm>
        </p:grpSpPr>
        <p:grpSp>
          <p:nvGrpSpPr>
            <p:cNvPr id="111624" name="Group 26">
              <a:extLst>
                <a:ext uri="{FF2B5EF4-FFF2-40B4-BE49-F238E27FC236}">
                  <a16:creationId xmlns:a16="http://schemas.microsoft.com/office/drawing/2014/main" id="{F95E0BA2-6835-87CF-1811-2CEC8440F5BA}"/>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EC9ED35E-0641-FBD5-9C01-000E224981A4}"/>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11629" name="Group 31">
                <a:extLst>
                  <a:ext uri="{FF2B5EF4-FFF2-40B4-BE49-F238E27FC236}">
                    <a16:creationId xmlns:a16="http://schemas.microsoft.com/office/drawing/2014/main" id="{852AAA91-46BC-15BB-7165-84B49302A2E4}"/>
                  </a:ext>
                </a:extLst>
              </p:cNvPr>
              <p:cNvGrpSpPr>
                <a:grpSpLocks/>
              </p:cNvGrpSpPr>
              <p:nvPr/>
            </p:nvGrpSpPr>
            <p:grpSpPr bwMode="auto">
              <a:xfrm>
                <a:off x="1604481" y="615882"/>
                <a:ext cx="886681" cy="461665"/>
                <a:chOff x="1604481" y="615882"/>
                <a:chExt cx="886681" cy="461665"/>
              </a:xfrm>
            </p:grpSpPr>
            <p:sp>
              <p:nvSpPr>
                <p:cNvPr id="111630" name="TextBox 32">
                  <a:extLst>
                    <a:ext uri="{FF2B5EF4-FFF2-40B4-BE49-F238E27FC236}">
                      <a16:creationId xmlns:a16="http://schemas.microsoft.com/office/drawing/2014/main" id="{276ECA40-7378-93CA-3D0B-A9580AD34712}"/>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2CC91D4E-2A09-4B90-9765-F18CB6101B1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11631" name="TextBox 33">
                  <a:extLst>
                    <a:ext uri="{FF2B5EF4-FFF2-40B4-BE49-F238E27FC236}">
                      <a16:creationId xmlns:a16="http://schemas.microsoft.com/office/drawing/2014/main" id="{1FB941AB-2946-7B92-07EE-EB31EEDEC1BC}"/>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11625" name="Group 27">
              <a:extLst>
                <a:ext uri="{FF2B5EF4-FFF2-40B4-BE49-F238E27FC236}">
                  <a16:creationId xmlns:a16="http://schemas.microsoft.com/office/drawing/2014/main" id="{67A82E5F-5375-E88B-7330-90922140D1CC}"/>
                </a:ext>
              </a:extLst>
            </p:cNvPr>
            <p:cNvGrpSpPr>
              <a:grpSpLocks/>
            </p:cNvGrpSpPr>
            <p:nvPr/>
          </p:nvGrpSpPr>
          <p:grpSpPr bwMode="auto">
            <a:xfrm>
              <a:off x="200590" y="843937"/>
              <a:ext cx="1035539" cy="458298"/>
              <a:chOff x="224691" y="1351963"/>
              <a:chExt cx="1035539" cy="458298"/>
            </a:xfrm>
          </p:grpSpPr>
          <p:sp>
            <p:nvSpPr>
              <p:cNvPr id="111626" name="TextBox 28">
                <a:extLst>
                  <a:ext uri="{FF2B5EF4-FFF2-40B4-BE49-F238E27FC236}">
                    <a16:creationId xmlns:a16="http://schemas.microsoft.com/office/drawing/2014/main" id="{28871D4A-FA2D-7E41-DBDF-96CE7F8F4500}"/>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11627" name="TextBox 29">
                <a:extLst>
                  <a:ext uri="{FF2B5EF4-FFF2-40B4-BE49-F238E27FC236}">
                    <a16:creationId xmlns:a16="http://schemas.microsoft.com/office/drawing/2014/main" id="{338F1F30-DC32-9E56-65E3-E63BE69B16B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11620" name="Titolo 1">
            <a:extLst>
              <a:ext uri="{FF2B5EF4-FFF2-40B4-BE49-F238E27FC236}">
                <a16:creationId xmlns:a16="http://schemas.microsoft.com/office/drawing/2014/main" id="{8C954CE0-3ADF-2B9D-1656-B66BBCED64DD}"/>
              </a:ext>
            </a:extLst>
          </p:cNvPr>
          <p:cNvSpPr>
            <a:spLocks noGrp="1"/>
          </p:cNvSpPr>
          <p:nvPr>
            <p:ph type="title"/>
          </p:nvPr>
        </p:nvSpPr>
        <p:spPr>
          <a:xfrm>
            <a:off x="485775" y="2235200"/>
            <a:ext cx="7777163" cy="3479800"/>
          </a:xfrm>
        </p:spPr>
        <p:txBody>
          <a:bodyPr/>
          <a:lstStyle/>
          <a:p>
            <a:pPr algn="l">
              <a:lnSpc>
                <a:spcPct val="150000"/>
              </a:lnSpc>
            </a:pP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solidFill>
                  <a:srgbClr val="000000"/>
                </a:solidFill>
                <a:latin typeface="Bookman Old Style" panose="02050604050505020204" pitchFamily="18" charset="0"/>
              </a:rPr>
            </a:br>
            <a:br>
              <a:rPr lang="it-IT" altLang="it-IT" sz="1800" b="1">
                <a:solidFill>
                  <a:srgbClr val="FF0000"/>
                </a:solidFill>
              </a:rPr>
            </a:br>
            <a:br>
              <a:rPr lang="it-IT" altLang="it-IT" sz="1800" i="1">
                <a:solidFill>
                  <a:srgbClr val="000000"/>
                </a:solidFill>
              </a:rPr>
            </a:br>
            <a:br>
              <a:rPr lang="it-IT" altLang="it-IT" sz="1800" i="1">
                <a:solidFill>
                  <a:srgbClr val="000000"/>
                </a:solidFill>
              </a:rPr>
            </a:br>
            <a:r>
              <a:rPr lang="it-IT" altLang="it-IT" sz="1800" i="1">
                <a:solidFill>
                  <a:srgbClr val="000000"/>
                </a:solidFill>
              </a:rPr>
              <a:t> </a:t>
            </a:r>
            <a:br>
              <a:rPr lang="it-IT" altLang="it-IT" sz="1800">
                <a:solidFill>
                  <a:srgbClr val="000000"/>
                </a:solidFill>
              </a:rPr>
            </a:br>
            <a:br>
              <a:rPr lang="it-IT" altLang="it-IT" sz="1800" b="1">
                <a:solidFill>
                  <a:srgbClr val="FF0000"/>
                </a:solidFill>
              </a:rPr>
            </a:br>
            <a:br>
              <a:rPr lang="it-IT" altLang="it-IT" sz="1800" b="1">
                <a:solidFill>
                  <a:srgbClr val="FF0000"/>
                </a:solidFill>
              </a:rPr>
            </a:br>
            <a:r>
              <a:rPr lang="it-IT" altLang="it-IT" sz="1800"/>
              <a:t> </a:t>
            </a:r>
            <a:br>
              <a:rPr lang="it-IT" altLang="it-IT" sz="1800"/>
            </a:br>
            <a:br>
              <a:rPr lang="it-IT" altLang="it-IT" sz="1800"/>
            </a:br>
            <a:br>
              <a:rPr lang="it-IT" altLang="it-IT" sz="1800"/>
            </a:br>
            <a:br>
              <a:rPr lang="it-IT" altLang="it-IT" sz="1800"/>
            </a:br>
            <a:r>
              <a:rPr lang="it-IT" altLang="it-IT" sz="1800"/>
              <a:t>	 </a:t>
            </a: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r>
              <a:rPr lang="it-IT" altLang="it-IT" sz="1800"/>
              <a:t> </a:t>
            </a:r>
          </a:p>
        </p:txBody>
      </p:sp>
      <p:sp>
        <p:nvSpPr>
          <p:cNvPr id="111621" name="Rettangolo 13">
            <a:extLst>
              <a:ext uri="{FF2B5EF4-FFF2-40B4-BE49-F238E27FC236}">
                <a16:creationId xmlns:a16="http://schemas.microsoft.com/office/drawing/2014/main" id="{4806E515-375B-9E51-0033-04C95E29BD93}"/>
              </a:ext>
            </a:extLst>
          </p:cNvPr>
          <p:cNvSpPr>
            <a:spLocks noChangeArrowheads="1"/>
          </p:cNvSpPr>
          <p:nvPr/>
        </p:nvSpPr>
        <p:spPr bwMode="auto">
          <a:xfrm>
            <a:off x="611188" y="1274763"/>
            <a:ext cx="745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a:solidFill>
                  <a:srgbClr val="FF0000"/>
                </a:solidFill>
              </a:rPr>
              <a:t>Procedure di revisione – Investimento in attrezzature 4.0</a:t>
            </a:r>
            <a:endParaRPr lang="it-IT" altLang="it-IT" sz="2400"/>
          </a:p>
        </p:txBody>
      </p:sp>
      <p:sp>
        <p:nvSpPr>
          <p:cNvPr id="111622" name="CasellaDiTesto 15">
            <a:extLst>
              <a:ext uri="{FF2B5EF4-FFF2-40B4-BE49-F238E27FC236}">
                <a16:creationId xmlns:a16="http://schemas.microsoft.com/office/drawing/2014/main" id="{3BD53D0C-4954-3C38-318F-C699D4E7EE8C}"/>
              </a:ext>
            </a:extLst>
          </p:cNvPr>
          <p:cNvSpPr txBox="1">
            <a:spLocks noChangeArrowheads="1"/>
          </p:cNvSpPr>
          <p:nvPr/>
        </p:nvSpPr>
        <p:spPr bwMode="auto">
          <a:xfrm>
            <a:off x="1484313" y="28225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a:br>
            <a:br>
              <a:rPr lang="it-IT" altLang="it-IT" sz="1800"/>
            </a:br>
            <a:br>
              <a:rPr lang="it-IT" altLang="it-IT" sz="1800"/>
            </a:br>
            <a:endParaRPr lang="it-IT" altLang="it-IT" sz="1800"/>
          </a:p>
        </p:txBody>
      </p:sp>
      <p:sp>
        <p:nvSpPr>
          <p:cNvPr id="2" name="Titolo 1">
            <a:extLst>
              <a:ext uri="{FF2B5EF4-FFF2-40B4-BE49-F238E27FC236}">
                <a16:creationId xmlns:a16="http://schemas.microsoft.com/office/drawing/2014/main" id="{70935982-2AF6-4ADE-6024-882538CAA745}"/>
              </a:ext>
            </a:extLst>
          </p:cNvPr>
          <p:cNvSpPr txBox="1">
            <a:spLocks/>
          </p:cNvSpPr>
          <p:nvPr/>
        </p:nvSpPr>
        <p:spPr bwMode="auto">
          <a:xfrm>
            <a:off x="315913" y="1939681"/>
            <a:ext cx="8433451" cy="4499621"/>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lnSpc>
                <a:spcPct val="150000"/>
              </a:lnSpc>
              <a:defRPr/>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r>
              <a:rPr lang="it-IT" altLang="it-IT" sz="1800" b="1" dirty="0">
                <a:solidFill>
                  <a:srgbClr val="FF0000"/>
                </a:solidFill>
              </a:rPr>
              <a:t>  </a:t>
            </a:r>
            <a:br>
              <a:rPr lang="it-IT" altLang="it-IT" sz="1800" b="1" dirty="0">
                <a:solidFill>
                  <a:srgbClr val="FF0000"/>
                </a:solidFill>
              </a:rPr>
            </a:br>
            <a:br>
              <a:rPr lang="it-IT" altLang="it-IT" sz="1800" b="1" dirty="0">
                <a:solidFill>
                  <a:srgbClr val="FF0000"/>
                </a:solidFill>
              </a:rPr>
            </a:br>
            <a:r>
              <a:rPr lang="it-IT" altLang="it-IT" sz="1800" b="1" dirty="0">
                <a:solidFill>
                  <a:srgbClr val="FF0000"/>
                </a:solidFill>
              </a:rPr>
              <a:t>Fase di </a:t>
            </a:r>
            <a:r>
              <a:rPr lang="it-IT" altLang="it-IT" sz="1800" b="1" dirty="0" err="1">
                <a:solidFill>
                  <a:srgbClr val="FF0000"/>
                </a:solidFill>
              </a:rPr>
              <a:t>Final</a:t>
            </a:r>
            <a:r>
              <a:rPr lang="it-IT" altLang="it-IT" sz="1800" b="1" dirty="0">
                <a:solidFill>
                  <a:srgbClr val="FF0000"/>
                </a:solidFill>
              </a:rPr>
              <a:t> </a:t>
            </a:r>
            <a:br>
              <a:rPr lang="it-IT" altLang="it-IT" sz="1800" b="1" dirty="0">
                <a:solidFill>
                  <a:srgbClr val="FF0000"/>
                </a:solidFill>
              </a:rPr>
            </a:br>
            <a:endParaRPr lang="it-IT" altLang="it-IT" sz="1800" b="1" dirty="0">
              <a:solidFill>
                <a:srgbClr val="FF0000"/>
              </a:solidFill>
            </a:endParaRPr>
          </a:p>
          <a:p>
            <a:pPr algn="l">
              <a:lnSpc>
                <a:spcPct val="150000"/>
              </a:lnSpc>
              <a:defRPr/>
            </a:pPr>
            <a:endParaRPr lang="it-IT" altLang="it-IT" sz="1600" dirty="0">
              <a:latin typeface="Cambria" panose="02040503050406030204" pitchFamily="18" charset="0"/>
              <a:ea typeface="Cambria" panose="02040503050406030204" pitchFamily="18" charset="0"/>
            </a:endParaRPr>
          </a:p>
          <a:p>
            <a:pPr algn="l">
              <a:lnSpc>
                <a:spcPct val="150000"/>
              </a:lnSpc>
              <a:defRPr/>
            </a:pPr>
            <a:endParaRPr lang="it-IT" altLang="it-IT" sz="1600" dirty="0">
              <a:latin typeface="Cambria" panose="02040503050406030204" pitchFamily="18" charset="0"/>
              <a:ea typeface="Cambria" panose="02040503050406030204" pitchFamily="18" charset="0"/>
            </a:endParaRPr>
          </a:p>
          <a:p>
            <a:pPr algn="l">
              <a:lnSpc>
                <a:spcPct val="150000"/>
              </a:lnSpc>
              <a:defRPr/>
            </a:pPr>
            <a:endParaRPr lang="it-IT" altLang="it-IT" sz="1600" dirty="0">
              <a:latin typeface="Cambria" panose="02040503050406030204" pitchFamily="18" charset="0"/>
              <a:ea typeface="Cambria" panose="02040503050406030204" pitchFamily="18" charset="0"/>
            </a:endParaRPr>
          </a:p>
          <a:p>
            <a:pPr algn="l">
              <a:lnSpc>
                <a:spcPct val="150000"/>
              </a:lnSpc>
              <a:defRPr/>
            </a:pPr>
            <a:endParaRPr lang="it-IT" altLang="it-IT" sz="1600" dirty="0">
              <a:latin typeface="Cambria" panose="02040503050406030204" pitchFamily="18" charset="0"/>
              <a:ea typeface="Cambria" panose="02040503050406030204" pitchFamily="18" charset="0"/>
            </a:endParaRPr>
          </a:p>
          <a:p>
            <a:pPr algn="l">
              <a:lnSpc>
                <a:spcPct val="150000"/>
              </a:lnSpc>
              <a:defRPr/>
            </a:pPr>
            <a:r>
              <a:rPr lang="it-IT" altLang="it-IT" sz="1600" b="1" dirty="0">
                <a:solidFill>
                  <a:srgbClr val="FF0000"/>
                </a:solidFill>
                <a:latin typeface="Cambria" panose="02040503050406030204" pitchFamily="18" charset="0"/>
                <a:ea typeface="Cambria" panose="02040503050406030204" pitchFamily="18" charset="0"/>
              </a:rPr>
              <a:t>Fase di </a:t>
            </a:r>
            <a:r>
              <a:rPr lang="it-IT" altLang="it-IT" sz="1600" b="1" dirty="0" err="1">
                <a:solidFill>
                  <a:srgbClr val="FF0000"/>
                </a:solidFill>
                <a:latin typeface="Cambria" panose="02040503050406030204" pitchFamily="18" charset="0"/>
                <a:ea typeface="Cambria" panose="02040503050406030204" pitchFamily="18" charset="0"/>
              </a:rPr>
              <a:t>final</a:t>
            </a:r>
            <a:endParaRPr lang="it-IT" altLang="it-IT" sz="1600" dirty="0">
              <a:latin typeface="Cambria" panose="02040503050406030204" pitchFamily="18" charset="0"/>
              <a:ea typeface="Cambria" panose="02040503050406030204" pitchFamily="18" charset="0"/>
            </a:endParaRPr>
          </a:p>
          <a:p>
            <a:pPr algn="l">
              <a:lnSpc>
                <a:spcPct val="150000"/>
              </a:lnSpc>
              <a:defRPr/>
            </a:pPr>
            <a:r>
              <a:rPr lang="it-IT" altLang="it-IT" sz="1600" dirty="0">
                <a:latin typeface="Cambria" panose="02040503050406030204" pitchFamily="18" charset="0"/>
                <a:ea typeface="Cambria" panose="02040503050406030204" pitchFamily="18" charset="0"/>
              </a:rPr>
              <a:t>Il  Revisore deve: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Predisporre attraverso le schede contabili una capo scheda con evidenza delle movimentazioni delle immobilizzazioni con il saldo iniziale, il valore lordo degli incrementi relativi agli acquisti dell’anno, i decrementi o le vendite, gli altri movimenti  e il saldo alla fine esercizio. Parimenti la movimentazione del fondo ammortamento ad inizio esercizio, l’ammortamento dell’anno, gli utilizzi per decrementi per rinnovi e sostituzioni e il saldo finale;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Verificare se nell’esercizio in corso sono state effettuate rivalutazioni;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Verificare il calcolo dell’ammortamento per una categoria di cespiti e </a:t>
            </a:r>
            <a:r>
              <a:rPr lang="it-IT" altLang="it-IT" sz="1600" dirty="0" err="1">
                <a:latin typeface="Cambria" panose="02040503050406030204" pitchFamily="18" charset="0"/>
                <a:ea typeface="Cambria" panose="02040503050406030204" pitchFamily="18" charset="0"/>
              </a:rPr>
              <a:t>riperformare</a:t>
            </a:r>
            <a:r>
              <a:rPr lang="it-IT" altLang="it-IT" sz="1600" dirty="0">
                <a:latin typeface="Cambria" panose="02040503050406030204" pitchFamily="18" charset="0"/>
                <a:ea typeface="Cambria" panose="02040503050406030204" pitchFamily="18" charset="0"/>
              </a:rPr>
              <a:t> il ricalcolo al fine di verificarne la correttezza. </a:t>
            </a:r>
          </a:p>
          <a:p>
            <a:pPr marL="285750" indent="-285750" algn="l">
              <a:lnSpc>
                <a:spcPct val="150000"/>
              </a:lnSpc>
              <a:buFontTx/>
              <a:buChar char="-"/>
              <a:defRPr/>
            </a:pPr>
            <a:r>
              <a:rPr lang="it-IT" altLang="it-IT" sz="1600" dirty="0">
                <a:latin typeface="Cambria" panose="02040503050406030204" pitchFamily="18" charset="0"/>
                <a:ea typeface="Cambria" panose="02040503050406030204" pitchFamily="18" charset="0"/>
              </a:rPr>
              <a:t>Verificare che non siano presenti perdite durevoli sul valore dell’attrezzatura tali da svalutare l’attrezzatura. </a:t>
            </a:r>
          </a:p>
          <a:p>
            <a:pPr marL="285750" indent="-285750" algn="l">
              <a:lnSpc>
                <a:spcPct val="150000"/>
              </a:lnSpc>
              <a:buFontTx/>
              <a:buChar char="-"/>
              <a:defRPr/>
            </a:pPr>
            <a:endParaRPr lang="it-IT" altLang="it-IT" sz="1800" dirty="0">
              <a:latin typeface="Cambria" panose="02040503050406030204" pitchFamily="18" charset="0"/>
              <a:ea typeface="Cambria" panose="02040503050406030204" pitchFamily="18" charset="0"/>
            </a:endParaRPr>
          </a:p>
          <a:p>
            <a:pPr marL="285750" indent="-285750" algn="l">
              <a:lnSpc>
                <a:spcPct val="150000"/>
              </a:lnSpc>
              <a:buFontTx/>
              <a:buChar char="-"/>
              <a:defRPr/>
            </a:pPr>
            <a:endParaRPr lang="it-IT" altLang="it-IT" sz="1800" dirty="0"/>
          </a:p>
          <a:p>
            <a:pPr marL="285750" indent="-285750" algn="l">
              <a:lnSpc>
                <a:spcPct val="150000"/>
              </a:lnSpc>
              <a:buFontTx/>
              <a:buChar char="-"/>
              <a:defRPr/>
            </a:pP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F7DA604-4D1C-27E5-F2FB-0E52B8A29978}"/>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3667" name="Group 25">
            <a:extLst>
              <a:ext uri="{FF2B5EF4-FFF2-40B4-BE49-F238E27FC236}">
                <a16:creationId xmlns:a16="http://schemas.microsoft.com/office/drawing/2014/main" id="{772A04C4-D1C2-A4B1-DEAE-FB14AF87985B}"/>
              </a:ext>
            </a:extLst>
          </p:cNvPr>
          <p:cNvGrpSpPr>
            <a:grpSpLocks/>
          </p:cNvGrpSpPr>
          <p:nvPr/>
        </p:nvGrpSpPr>
        <p:grpSpPr bwMode="auto">
          <a:xfrm>
            <a:off x="92075" y="212725"/>
            <a:ext cx="1036638" cy="884238"/>
            <a:chOff x="200590" y="418099"/>
            <a:chExt cx="1035539" cy="884136"/>
          </a:xfrm>
        </p:grpSpPr>
        <p:grpSp>
          <p:nvGrpSpPr>
            <p:cNvPr id="113779" name="Group 26">
              <a:extLst>
                <a:ext uri="{FF2B5EF4-FFF2-40B4-BE49-F238E27FC236}">
                  <a16:creationId xmlns:a16="http://schemas.microsoft.com/office/drawing/2014/main" id="{1A645096-5304-D323-9A89-9907C2288A0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8BCFB80-531B-2D97-765D-19C8F05EF377}"/>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13784" name="Group 31">
                <a:extLst>
                  <a:ext uri="{FF2B5EF4-FFF2-40B4-BE49-F238E27FC236}">
                    <a16:creationId xmlns:a16="http://schemas.microsoft.com/office/drawing/2014/main" id="{0EF4E4F0-C61E-B9BA-277A-855F62CCA96A}"/>
                  </a:ext>
                </a:extLst>
              </p:cNvPr>
              <p:cNvGrpSpPr>
                <a:grpSpLocks/>
              </p:cNvGrpSpPr>
              <p:nvPr/>
            </p:nvGrpSpPr>
            <p:grpSpPr bwMode="auto">
              <a:xfrm>
                <a:off x="1604481" y="615882"/>
                <a:ext cx="886681" cy="461665"/>
                <a:chOff x="1604481" y="615882"/>
                <a:chExt cx="886681" cy="461665"/>
              </a:xfrm>
            </p:grpSpPr>
            <p:sp>
              <p:nvSpPr>
                <p:cNvPr id="113785" name="TextBox 32">
                  <a:extLst>
                    <a:ext uri="{FF2B5EF4-FFF2-40B4-BE49-F238E27FC236}">
                      <a16:creationId xmlns:a16="http://schemas.microsoft.com/office/drawing/2014/main" id="{10D0686C-7AA8-81D9-726B-F97B00A95F3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AD46751-F0E2-418C-AF8A-855ED145BE14}"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13786" name="TextBox 33">
                  <a:extLst>
                    <a:ext uri="{FF2B5EF4-FFF2-40B4-BE49-F238E27FC236}">
                      <a16:creationId xmlns:a16="http://schemas.microsoft.com/office/drawing/2014/main" id="{9AE7C648-B819-6961-140F-F7F347EA448D}"/>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13780" name="Group 27">
              <a:extLst>
                <a:ext uri="{FF2B5EF4-FFF2-40B4-BE49-F238E27FC236}">
                  <a16:creationId xmlns:a16="http://schemas.microsoft.com/office/drawing/2014/main" id="{88DEE3BB-4511-A95E-8C46-1EAA51DA7E2A}"/>
                </a:ext>
              </a:extLst>
            </p:cNvPr>
            <p:cNvGrpSpPr>
              <a:grpSpLocks/>
            </p:cNvGrpSpPr>
            <p:nvPr/>
          </p:nvGrpSpPr>
          <p:grpSpPr bwMode="auto">
            <a:xfrm>
              <a:off x="200590" y="843937"/>
              <a:ext cx="1035539" cy="458298"/>
              <a:chOff x="224691" y="1351963"/>
              <a:chExt cx="1035539" cy="458298"/>
            </a:xfrm>
          </p:grpSpPr>
          <p:sp>
            <p:nvSpPr>
              <p:cNvPr id="113781" name="TextBox 28">
                <a:extLst>
                  <a:ext uri="{FF2B5EF4-FFF2-40B4-BE49-F238E27FC236}">
                    <a16:creationId xmlns:a16="http://schemas.microsoft.com/office/drawing/2014/main" id="{D0A959AD-5E43-59AF-709C-B9F795C3B7B2}"/>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13782" name="TextBox 29">
                <a:extLst>
                  <a:ext uri="{FF2B5EF4-FFF2-40B4-BE49-F238E27FC236}">
                    <a16:creationId xmlns:a16="http://schemas.microsoft.com/office/drawing/2014/main" id="{E5B6CA24-589F-353A-E4A6-30717D899F2B}"/>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13668" name="Titolo 1">
            <a:extLst>
              <a:ext uri="{FF2B5EF4-FFF2-40B4-BE49-F238E27FC236}">
                <a16:creationId xmlns:a16="http://schemas.microsoft.com/office/drawing/2014/main" id="{3BBD17FA-12E7-80D7-1BC7-F94B8E3D8EF4}"/>
              </a:ext>
            </a:extLst>
          </p:cNvPr>
          <p:cNvSpPr>
            <a:spLocks noGrp="1"/>
          </p:cNvSpPr>
          <p:nvPr>
            <p:ph type="title"/>
          </p:nvPr>
        </p:nvSpPr>
        <p:spPr>
          <a:xfrm>
            <a:off x="485775" y="2235200"/>
            <a:ext cx="7777163" cy="3479800"/>
          </a:xfrm>
        </p:spPr>
        <p:txBody>
          <a:bodyPr/>
          <a:lstStyle/>
          <a:p>
            <a:pPr algn="l">
              <a:lnSpc>
                <a:spcPct val="150000"/>
              </a:lnSpc>
            </a:pP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solidFill>
                  <a:srgbClr val="000000"/>
                </a:solidFill>
                <a:latin typeface="Bookman Old Style" panose="02050604050505020204" pitchFamily="18" charset="0"/>
              </a:rPr>
            </a:br>
            <a:br>
              <a:rPr lang="it-IT" altLang="it-IT" sz="1800" b="1">
                <a:solidFill>
                  <a:srgbClr val="FF0000"/>
                </a:solidFill>
              </a:rPr>
            </a:br>
            <a:br>
              <a:rPr lang="it-IT" altLang="it-IT" sz="1800" i="1">
                <a:solidFill>
                  <a:srgbClr val="000000"/>
                </a:solidFill>
              </a:rPr>
            </a:br>
            <a:br>
              <a:rPr lang="it-IT" altLang="it-IT" sz="1800" i="1">
                <a:solidFill>
                  <a:srgbClr val="000000"/>
                </a:solidFill>
              </a:rPr>
            </a:br>
            <a:r>
              <a:rPr lang="it-IT" altLang="it-IT" sz="1800" i="1">
                <a:solidFill>
                  <a:srgbClr val="000000"/>
                </a:solidFill>
              </a:rPr>
              <a:t> </a:t>
            </a:r>
            <a:br>
              <a:rPr lang="it-IT" altLang="it-IT" sz="1800">
                <a:solidFill>
                  <a:srgbClr val="000000"/>
                </a:solidFill>
              </a:rPr>
            </a:br>
            <a:br>
              <a:rPr lang="it-IT" altLang="it-IT" sz="1800" b="1">
                <a:solidFill>
                  <a:srgbClr val="FF0000"/>
                </a:solidFill>
              </a:rPr>
            </a:br>
            <a:br>
              <a:rPr lang="it-IT" altLang="it-IT" sz="1800" b="1">
                <a:solidFill>
                  <a:srgbClr val="FF0000"/>
                </a:solidFill>
              </a:rPr>
            </a:br>
            <a:r>
              <a:rPr lang="it-IT" altLang="it-IT" sz="1800"/>
              <a:t> </a:t>
            </a:r>
            <a:br>
              <a:rPr lang="it-IT" altLang="it-IT" sz="1800"/>
            </a:br>
            <a:br>
              <a:rPr lang="it-IT" altLang="it-IT" sz="1800"/>
            </a:br>
            <a:br>
              <a:rPr lang="it-IT" altLang="it-IT" sz="1800"/>
            </a:br>
            <a:br>
              <a:rPr lang="it-IT" altLang="it-IT" sz="1800"/>
            </a:br>
            <a:r>
              <a:rPr lang="it-IT" altLang="it-IT" sz="1800"/>
              <a:t>	 </a:t>
            </a: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r>
              <a:rPr lang="it-IT" altLang="it-IT" sz="1800"/>
              <a:t> </a:t>
            </a:r>
          </a:p>
        </p:txBody>
      </p:sp>
      <p:sp>
        <p:nvSpPr>
          <p:cNvPr id="113669" name="Rettangolo 13">
            <a:extLst>
              <a:ext uri="{FF2B5EF4-FFF2-40B4-BE49-F238E27FC236}">
                <a16:creationId xmlns:a16="http://schemas.microsoft.com/office/drawing/2014/main" id="{C6E86FBB-74CA-C501-A3C2-2E6ADFD28451}"/>
              </a:ext>
            </a:extLst>
          </p:cNvPr>
          <p:cNvSpPr>
            <a:spLocks noChangeArrowheads="1"/>
          </p:cNvSpPr>
          <p:nvPr/>
        </p:nvSpPr>
        <p:spPr bwMode="auto">
          <a:xfrm>
            <a:off x="611188" y="1274763"/>
            <a:ext cx="745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a:solidFill>
                  <a:srgbClr val="FF0000"/>
                </a:solidFill>
              </a:rPr>
              <a:t>Procedure di revisione – Investimento in attrezzature 4.0</a:t>
            </a:r>
            <a:endParaRPr lang="it-IT" altLang="it-IT" sz="2400"/>
          </a:p>
        </p:txBody>
      </p:sp>
      <p:sp>
        <p:nvSpPr>
          <p:cNvPr id="113670" name="CasellaDiTesto 15">
            <a:extLst>
              <a:ext uri="{FF2B5EF4-FFF2-40B4-BE49-F238E27FC236}">
                <a16:creationId xmlns:a16="http://schemas.microsoft.com/office/drawing/2014/main" id="{7B225740-4E16-B320-8B4B-F77BF899F380}"/>
              </a:ext>
            </a:extLst>
          </p:cNvPr>
          <p:cNvSpPr txBox="1">
            <a:spLocks noChangeArrowheads="1"/>
          </p:cNvSpPr>
          <p:nvPr/>
        </p:nvSpPr>
        <p:spPr bwMode="auto">
          <a:xfrm>
            <a:off x="1484313" y="28225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a:br>
            <a:br>
              <a:rPr lang="it-IT" altLang="it-IT" sz="1800"/>
            </a:br>
            <a:br>
              <a:rPr lang="it-IT" altLang="it-IT" sz="1800"/>
            </a:br>
            <a:endParaRPr lang="it-IT" altLang="it-IT" sz="1800"/>
          </a:p>
        </p:txBody>
      </p:sp>
      <p:sp>
        <p:nvSpPr>
          <p:cNvPr id="113671" name="Titolo 1">
            <a:extLst>
              <a:ext uri="{FF2B5EF4-FFF2-40B4-BE49-F238E27FC236}">
                <a16:creationId xmlns:a16="http://schemas.microsoft.com/office/drawing/2014/main" id="{CDFE2E6E-25C7-970E-CE8D-51B88F5DF1CC}"/>
              </a:ext>
            </a:extLst>
          </p:cNvPr>
          <p:cNvSpPr txBox="1">
            <a:spLocks noChangeArrowheads="1"/>
          </p:cNvSpPr>
          <p:nvPr/>
        </p:nvSpPr>
        <p:spPr bwMode="auto">
          <a:xfrm>
            <a:off x="144463" y="2372360"/>
            <a:ext cx="87249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r>
              <a:rPr lang="it-IT" altLang="it-IT" sz="1800" b="1" dirty="0">
                <a:solidFill>
                  <a:srgbClr val="FF0000"/>
                </a:solidFill>
                <a:latin typeface="Cambria" panose="02040503050406030204" pitchFamily="18" charset="0"/>
                <a:ea typeface="Cambria" panose="02040503050406030204" pitchFamily="18" charset="0"/>
              </a:rPr>
              <a:t>Fase di </a:t>
            </a:r>
            <a:r>
              <a:rPr lang="it-IT" altLang="it-IT" sz="1800" b="1" dirty="0" err="1">
                <a:solidFill>
                  <a:srgbClr val="FF0000"/>
                </a:solidFill>
                <a:latin typeface="Cambria" panose="02040503050406030204" pitchFamily="18" charset="0"/>
                <a:ea typeface="Cambria" panose="02040503050406030204" pitchFamily="18" charset="0"/>
              </a:rPr>
              <a:t>Final</a:t>
            </a:r>
            <a:r>
              <a:rPr lang="it-IT" altLang="it-IT" sz="1800" b="1" dirty="0">
                <a:solidFill>
                  <a:srgbClr val="FF0000"/>
                </a:solidFill>
                <a:latin typeface="Cambria" panose="02040503050406030204" pitchFamily="18" charset="0"/>
                <a:ea typeface="Cambria" panose="02040503050406030204" pitchFamily="18" charset="0"/>
              </a:rPr>
              <a:t> </a:t>
            </a:r>
            <a:br>
              <a:rPr lang="it-IT" altLang="it-IT" sz="1800" b="1" dirty="0">
                <a:solidFill>
                  <a:srgbClr val="FF0000"/>
                </a:solidFill>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Capo scheda – movimentazione delle immobilizzazioni materiali: </a:t>
            </a:r>
          </a:p>
          <a:p>
            <a:pPr>
              <a:lnSpc>
                <a:spcPct val="150000"/>
              </a:lnSpc>
              <a:spcBef>
                <a:spcPct val="0"/>
              </a:spcBef>
              <a:buFontTx/>
              <a:buNone/>
            </a:pPr>
            <a:r>
              <a:rPr lang="it-IT" altLang="it-IT" sz="1800" dirty="0"/>
              <a:t> </a:t>
            </a:r>
          </a:p>
          <a:p>
            <a:pPr>
              <a:lnSpc>
                <a:spcPct val="150000"/>
              </a:lnSpc>
              <a:spcBef>
                <a:spcPct val="0"/>
              </a:spcBef>
              <a:buFontTx/>
              <a:buNone/>
            </a:pP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graphicFrame>
        <p:nvGraphicFramePr>
          <p:cNvPr id="3" name="Tabella 2">
            <a:extLst>
              <a:ext uri="{FF2B5EF4-FFF2-40B4-BE49-F238E27FC236}">
                <a16:creationId xmlns:a16="http://schemas.microsoft.com/office/drawing/2014/main" id="{C22B9AD7-BAAC-5AC2-3E29-6E46541BF86F}"/>
              </a:ext>
            </a:extLst>
          </p:cNvPr>
          <p:cNvGraphicFramePr>
            <a:graphicFrameLocks noGrp="1"/>
          </p:cNvGraphicFramePr>
          <p:nvPr>
            <p:extLst>
              <p:ext uri="{D42A27DB-BD31-4B8C-83A1-F6EECF244321}">
                <p14:modId xmlns:p14="http://schemas.microsoft.com/office/powerpoint/2010/main" val="2306806040"/>
              </p:ext>
            </p:extLst>
          </p:nvPr>
        </p:nvGraphicFramePr>
        <p:xfrm>
          <a:off x="457200" y="2997200"/>
          <a:ext cx="8229601" cy="3041647"/>
        </p:xfrm>
        <a:graphic>
          <a:graphicData uri="http://schemas.openxmlformats.org/drawingml/2006/table">
            <a:tbl>
              <a:tblPr/>
              <a:tblGrid>
                <a:gridCol w="1217337">
                  <a:extLst>
                    <a:ext uri="{9D8B030D-6E8A-4147-A177-3AD203B41FA5}">
                      <a16:colId xmlns:a16="http://schemas.microsoft.com/office/drawing/2014/main" val="20000"/>
                    </a:ext>
                  </a:extLst>
                </a:gridCol>
                <a:gridCol w="1197216">
                  <a:extLst>
                    <a:ext uri="{9D8B030D-6E8A-4147-A177-3AD203B41FA5}">
                      <a16:colId xmlns:a16="http://schemas.microsoft.com/office/drawing/2014/main" val="20001"/>
                    </a:ext>
                  </a:extLst>
                </a:gridCol>
                <a:gridCol w="553335">
                  <a:extLst>
                    <a:ext uri="{9D8B030D-6E8A-4147-A177-3AD203B41FA5}">
                      <a16:colId xmlns:a16="http://schemas.microsoft.com/office/drawing/2014/main" val="20002"/>
                    </a:ext>
                  </a:extLst>
                </a:gridCol>
                <a:gridCol w="553335">
                  <a:extLst>
                    <a:ext uri="{9D8B030D-6E8A-4147-A177-3AD203B41FA5}">
                      <a16:colId xmlns:a16="http://schemas.microsoft.com/office/drawing/2014/main" val="20003"/>
                    </a:ext>
                  </a:extLst>
                </a:gridCol>
                <a:gridCol w="653941">
                  <a:extLst>
                    <a:ext uri="{9D8B030D-6E8A-4147-A177-3AD203B41FA5}">
                      <a16:colId xmlns:a16="http://schemas.microsoft.com/office/drawing/2014/main" val="20004"/>
                    </a:ext>
                  </a:extLst>
                </a:gridCol>
                <a:gridCol w="1116731">
                  <a:extLst>
                    <a:ext uri="{9D8B030D-6E8A-4147-A177-3AD203B41FA5}">
                      <a16:colId xmlns:a16="http://schemas.microsoft.com/office/drawing/2014/main" val="20005"/>
                    </a:ext>
                  </a:extLst>
                </a:gridCol>
                <a:gridCol w="1116731">
                  <a:extLst>
                    <a:ext uri="{9D8B030D-6E8A-4147-A177-3AD203B41FA5}">
                      <a16:colId xmlns:a16="http://schemas.microsoft.com/office/drawing/2014/main" val="20006"/>
                    </a:ext>
                  </a:extLst>
                </a:gridCol>
                <a:gridCol w="804851">
                  <a:extLst>
                    <a:ext uri="{9D8B030D-6E8A-4147-A177-3AD203B41FA5}">
                      <a16:colId xmlns:a16="http://schemas.microsoft.com/office/drawing/2014/main" val="20007"/>
                    </a:ext>
                  </a:extLst>
                </a:gridCol>
                <a:gridCol w="1016124">
                  <a:extLst>
                    <a:ext uri="{9D8B030D-6E8A-4147-A177-3AD203B41FA5}">
                      <a16:colId xmlns:a16="http://schemas.microsoft.com/office/drawing/2014/main" val="20008"/>
                    </a:ext>
                  </a:extLst>
                </a:gridCol>
              </a:tblGrid>
              <a:tr h="256021">
                <a:tc>
                  <a:txBody>
                    <a:bodyPr/>
                    <a:lstStyle/>
                    <a:p>
                      <a:pPr algn="l" fontAlgn="b"/>
                      <a:endParaRPr lang="it-IT"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it-IT" sz="9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it-IT" sz="9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it-IT" sz="9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it-IT" sz="9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extLst>
                  <a:ext uri="{0D108BD9-81ED-4DB2-BD59-A6C34878D82A}">
                    <a16:rowId xmlns:a16="http://schemas.microsoft.com/office/drawing/2014/main" val="10000"/>
                  </a:ext>
                </a:extLst>
              </a:tr>
              <a:tr h="256021">
                <a:tc>
                  <a:txBody>
                    <a:bodyPr/>
                    <a:lstStyle/>
                    <a:p>
                      <a:pPr algn="l" fontAlgn="b"/>
                      <a:r>
                        <a:rPr lang="it-IT" sz="900" b="0" i="0" u="none" strike="noStrike">
                          <a:solidFill>
                            <a:srgbClr val="000000"/>
                          </a:solidFill>
                          <a:effectLst/>
                          <a:latin typeface="Calibri" panose="020F0502020204030204" pitchFamily="34" charset="0"/>
                        </a:rPr>
                        <a:t>Valori in € unità </a:t>
                      </a: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256021">
                <a:tc>
                  <a:txBody>
                    <a:bodyPr/>
                    <a:lstStyle/>
                    <a:p>
                      <a:pPr algn="l" fontAlgn="ctr"/>
                      <a:r>
                        <a:rPr lang="it-IT" sz="9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Costo storico</a:t>
                      </a:r>
                    </a:p>
                  </a:txBody>
                  <a:tcPr marL="0" marR="0" marT="0" marB="0" anchor="ctr">
                    <a:lnL>
                      <a:noFill/>
                    </a:lnL>
                    <a:lnR>
                      <a:noFill/>
                    </a:lnR>
                    <a:lnT>
                      <a:noFill/>
                    </a:lnT>
                    <a:lnB>
                      <a:noFill/>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Costo storico</a:t>
                      </a:r>
                    </a:p>
                  </a:txBody>
                  <a:tcPr marL="0" marR="0" marT="0" marB="0" anchor="ctr">
                    <a:lnL>
                      <a:noFill/>
                    </a:lnL>
                    <a:lnR>
                      <a:noFill/>
                    </a:lnR>
                    <a:lnT>
                      <a:noFill/>
                    </a:lnT>
                    <a:lnB>
                      <a:noFill/>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Fondo ammortamento</a:t>
                      </a:r>
                    </a:p>
                  </a:txBody>
                  <a:tcPr marL="0" marR="0" marT="0" marB="0" anchor="ctr">
                    <a:lnL>
                      <a:noFill/>
                    </a:lnL>
                    <a:lnR>
                      <a:noFill/>
                    </a:lnR>
                    <a:lnT>
                      <a:noFill/>
                    </a:lnT>
                    <a:lnB>
                      <a:noFill/>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Fondo ammortamento</a:t>
                      </a:r>
                    </a:p>
                  </a:txBody>
                  <a:tcPr marL="0" marR="0" marT="0" marB="0" anchor="ctr">
                    <a:lnL>
                      <a:noFill/>
                    </a:lnL>
                    <a:lnR>
                      <a:noFill/>
                    </a:lnR>
                    <a:lnT>
                      <a:noFill/>
                    </a:lnT>
                    <a:lnB>
                      <a:noFill/>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Ammortamento</a:t>
                      </a:r>
                    </a:p>
                  </a:txBody>
                  <a:tcPr marL="0" marR="0" marT="0" marB="0" anchor="ctr">
                    <a:lnL>
                      <a:noFill/>
                    </a:lnL>
                    <a:lnR>
                      <a:noFill/>
                    </a:lnR>
                    <a:lnT>
                      <a:noFill/>
                    </a:lnT>
                    <a:lnB>
                      <a:noFill/>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Valore netto residuo</a:t>
                      </a:r>
                    </a:p>
                  </a:txBody>
                  <a:tcPr marL="0" marR="0" marT="0" marB="0" anchor="ctr">
                    <a:lnL>
                      <a:noFill/>
                    </a:lnL>
                    <a:lnR>
                      <a:noFill/>
                    </a:lnR>
                    <a:lnT>
                      <a:noFill/>
                    </a:lnT>
                    <a:lnB>
                      <a:noFill/>
                    </a:lnB>
                    <a:solidFill>
                      <a:srgbClr val="16365C"/>
                    </a:solidFill>
                  </a:tcPr>
                </a:tc>
                <a:extLst>
                  <a:ext uri="{0D108BD9-81ED-4DB2-BD59-A6C34878D82A}">
                    <a16:rowId xmlns:a16="http://schemas.microsoft.com/office/drawing/2014/main" val="10002"/>
                  </a:ext>
                </a:extLst>
              </a:tr>
              <a:tr h="481437">
                <a:tc>
                  <a:txBody>
                    <a:bodyPr/>
                    <a:lstStyle/>
                    <a:p>
                      <a:pPr algn="ctr" fontAlgn="ctr"/>
                      <a:r>
                        <a:rPr lang="it-IT" sz="900" b="1" i="0" u="none" strike="noStrike">
                          <a:solidFill>
                            <a:srgbClr val="FFFFFF"/>
                          </a:solidFill>
                          <a:effectLst/>
                          <a:latin typeface="Calibri" panose="020F0502020204030204" pitchFamily="34" charset="0"/>
                        </a:rPr>
                        <a:t>Voce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it-IT" sz="900" b="1" i="0" u="none" strike="noStrike" dirty="0">
                          <a:solidFill>
                            <a:srgbClr val="FFFFFF"/>
                          </a:solidFill>
                          <a:effectLst/>
                          <a:latin typeface="Calibri" panose="020F0502020204030204" pitchFamily="34" charset="0"/>
                        </a:rPr>
                        <a:t>31.12.2022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Incrementi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it-IT" sz="900" b="1" i="0" u="none" strike="noStrike">
                          <a:solidFill>
                            <a:srgbClr val="FFFFFF"/>
                          </a:solidFill>
                          <a:effectLst/>
                          <a:latin typeface="Calibri" panose="020F0502020204030204" pitchFamily="34" charset="0"/>
                        </a:rPr>
                        <a:t>Decrementi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it-IT" sz="900" b="1" i="0" u="none" strike="noStrike" dirty="0">
                          <a:solidFill>
                            <a:srgbClr val="FFFFFF"/>
                          </a:solidFill>
                          <a:effectLst/>
                          <a:latin typeface="Calibri" panose="020F0502020204030204" pitchFamily="34" charset="0"/>
                        </a:rPr>
                        <a:t>31.12.2023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it-IT" sz="900" b="1" i="0" u="none" strike="noStrike" dirty="0">
                          <a:solidFill>
                            <a:srgbClr val="FFFFFF"/>
                          </a:solidFill>
                          <a:effectLst/>
                          <a:latin typeface="Calibri" panose="020F0502020204030204" pitchFamily="34" charset="0"/>
                        </a:rPr>
                        <a:t>31.12.2022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it-IT" sz="900" b="1" i="0" u="none" strike="noStrike" dirty="0">
                          <a:solidFill>
                            <a:srgbClr val="FFFFFF"/>
                          </a:solidFill>
                          <a:effectLst/>
                          <a:latin typeface="Calibri" panose="020F0502020204030204" pitchFamily="34" charset="0"/>
                        </a:rPr>
                        <a:t>31.12.2023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it-IT" sz="900" b="1" i="0" u="none" strike="noStrike" dirty="0">
                          <a:solidFill>
                            <a:srgbClr val="FFFFFF"/>
                          </a:solidFill>
                          <a:effectLst/>
                          <a:latin typeface="Calibri" panose="020F0502020204030204" pitchFamily="34" charset="0"/>
                        </a:rPr>
                        <a:t>2023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it-IT" sz="900" b="1" i="0" u="none" strike="noStrike" dirty="0">
                          <a:solidFill>
                            <a:srgbClr val="FFFFFF"/>
                          </a:solidFill>
                          <a:effectLst/>
                          <a:latin typeface="Calibri" panose="020F0502020204030204" pitchFamily="34" charset="0"/>
                        </a:rPr>
                        <a:t>31.12.2023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03"/>
                  </a:ext>
                </a:extLst>
              </a:tr>
              <a:tr h="256021">
                <a:tc>
                  <a:txBody>
                    <a:bodyPr/>
                    <a:lstStyle/>
                    <a:p>
                      <a:pPr algn="l" fontAlgn="b"/>
                      <a:r>
                        <a:rPr lang="it-IT" sz="900" b="0" i="0" u="none" strike="noStrike">
                          <a:solidFill>
                            <a:srgbClr val="000000"/>
                          </a:solidFill>
                          <a:effectLst/>
                          <a:latin typeface="Calibri" panose="020F0502020204030204" pitchFamily="34" charset="0"/>
                        </a:rPr>
                        <a:t>Attrezzatura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dirty="0">
                          <a:solidFill>
                            <a:srgbClr val="000000"/>
                          </a:solidFill>
                          <a:effectLst/>
                          <a:latin typeface="Calibri" panose="020F0502020204030204" pitchFamily="34" charset="0"/>
                        </a:rPr>
                        <a:t>                              100.000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dirty="0">
                          <a:solidFill>
                            <a:srgbClr val="000000"/>
                          </a:solidFill>
                          <a:effectLst/>
                          <a:latin typeface="Calibri" panose="020F0502020204030204" pitchFamily="34" charset="0"/>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panose="020F0502020204030204" pitchFamily="34" charset="0"/>
                        </a:rPr>
                        <a:t>                          40.000,0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panose="020F0502020204030204" pitchFamily="34" charset="0"/>
                        </a:rPr>
                        <a:t>                        50.000,00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Calibri" panose="020F0502020204030204" pitchFamily="34" charset="0"/>
                        </a:rPr>
                        <a:t>                  150.000,00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021">
                <a:tc>
                  <a:txBody>
                    <a:bodyPr/>
                    <a:lstStyle/>
                    <a:p>
                      <a:pPr algn="l" fontAlgn="b"/>
                      <a:r>
                        <a:rPr lang="it-IT" sz="900" b="1" i="0" u="none" strike="noStrike">
                          <a:solidFill>
                            <a:srgbClr val="000000"/>
                          </a:solidFill>
                          <a:effectLst/>
                          <a:latin typeface="Calibri" panose="020F0502020204030204" pitchFamily="34" charset="0"/>
                        </a:rPr>
                        <a:t>Totale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panose="020F0502020204030204" pitchFamily="34" charset="0"/>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1" i="0" u="none" strike="noStrike">
                          <a:solidFill>
                            <a:srgbClr val="000000"/>
                          </a:solidFill>
                          <a:effectLst/>
                          <a:latin typeface="Calibri" panose="020F0502020204030204" pitchFamily="34" charset="0"/>
                        </a:rPr>
                        <a:t>                        50.000,00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solidFill>
                            <a:srgbClr val="000000"/>
                          </a:solidFill>
                          <a:effectLst/>
                          <a:latin typeface="Calibri" panose="020F050202020403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1" i="0" u="none" strike="noStrike">
                          <a:solidFill>
                            <a:srgbClr val="000000"/>
                          </a:solidFill>
                          <a:effectLst/>
                          <a:latin typeface="Calibri" panose="020F0502020204030204" pitchFamily="34" charset="0"/>
                        </a:rPr>
                        <a:t>                 150.000,00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6021">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56021">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256021">
                <a:tc>
                  <a:txBody>
                    <a:bodyPr/>
                    <a:lstStyle/>
                    <a:p>
                      <a:pPr algn="ctr" fontAlgn="b"/>
                      <a:r>
                        <a:rPr lang="it-IT" sz="9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gridSpan="4">
                  <a:txBody>
                    <a:bodyPr/>
                    <a:lstStyle/>
                    <a:p>
                      <a:pPr algn="l" fontAlgn="b"/>
                      <a:r>
                        <a:rPr lang="it-IT" sz="900" b="0" i="0" u="none" strike="noStrike" dirty="0">
                          <a:solidFill>
                            <a:srgbClr val="FF0000"/>
                          </a:solidFill>
                          <a:effectLst/>
                          <a:latin typeface="Calibri" panose="020F0502020204030204" pitchFamily="34" charset="0"/>
                        </a:rPr>
                        <a:t>in accordo con il bilancio d'esercizio al 31.12.2023</a:t>
                      </a:r>
                    </a:p>
                  </a:txBody>
                  <a:tcPr marL="0" marR="0" marT="0"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256021">
                <a:tc>
                  <a:txBody>
                    <a:bodyPr/>
                    <a:lstStyle/>
                    <a:p>
                      <a:pPr algn="ctr" fontAlgn="b"/>
                      <a:r>
                        <a:rPr lang="it-IT" sz="9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gridSpan="4">
                  <a:txBody>
                    <a:bodyPr/>
                    <a:lstStyle/>
                    <a:p>
                      <a:pPr algn="l" fontAlgn="b"/>
                      <a:r>
                        <a:rPr lang="it-IT" sz="900" b="0" i="0" u="none" strike="noStrike" dirty="0">
                          <a:solidFill>
                            <a:srgbClr val="FF0000"/>
                          </a:solidFill>
                          <a:effectLst/>
                          <a:latin typeface="Calibri" panose="020F0502020204030204" pitchFamily="34" charset="0"/>
                        </a:rPr>
                        <a:t>in accordo con il bilancio d'esercizio al 31.12.2022</a:t>
                      </a:r>
                    </a:p>
                  </a:txBody>
                  <a:tcPr marL="0" marR="0" marT="0"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256021">
                <a:tc>
                  <a:txBody>
                    <a:bodyPr/>
                    <a:lstStyle/>
                    <a:p>
                      <a:pPr algn="ctr" fontAlgn="b"/>
                      <a:r>
                        <a:rPr lang="it-IT" sz="9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l" fontAlgn="b"/>
                      <a:r>
                        <a:rPr lang="it-IT" sz="900" b="0" i="0" u="none" strike="noStrike">
                          <a:solidFill>
                            <a:srgbClr val="FF0000"/>
                          </a:solidFill>
                          <a:effectLst/>
                          <a:latin typeface="Calibri" panose="020F0502020204030204" pitchFamily="34" charset="0"/>
                        </a:rPr>
                        <a:t>verificato il calcolo </a:t>
                      </a: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900" b="0" i="0" u="none" strike="noStrike" dirty="0">
                        <a:solidFill>
                          <a:srgbClr val="FF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83B1C46-A7B9-E93D-0C04-22D1B006D10D}"/>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5715" name="Group 25">
            <a:extLst>
              <a:ext uri="{FF2B5EF4-FFF2-40B4-BE49-F238E27FC236}">
                <a16:creationId xmlns:a16="http://schemas.microsoft.com/office/drawing/2014/main" id="{D75CCEB2-FAA0-B84F-1652-D397345CC7AE}"/>
              </a:ext>
            </a:extLst>
          </p:cNvPr>
          <p:cNvGrpSpPr>
            <a:grpSpLocks/>
          </p:cNvGrpSpPr>
          <p:nvPr/>
        </p:nvGrpSpPr>
        <p:grpSpPr bwMode="auto">
          <a:xfrm>
            <a:off x="92075" y="212725"/>
            <a:ext cx="1036638" cy="884238"/>
            <a:chOff x="200590" y="418099"/>
            <a:chExt cx="1035539" cy="884136"/>
          </a:xfrm>
        </p:grpSpPr>
        <p:grpSp>
          <p:nvGrpSpPr>
            <p:cNvPr id="115720" name="Group 26">
              <a:extLst>
                <a:ext uri="{FF2B5EF4-FFF2-40B4-BE49-F238E27FC236}">
                  <a16:creationId xmlns:a16="http://schemas.microsoft.com/office/drawing/2014/main" id="{7F43766A-BD04-B1C4-5F96-650D13823A2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50D017A-199E-F196-95C6-9566752C743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15725" name="Group 31">
                <a:extLst>
                  <a:ext uri="{FF2B5EF4-FFF2-40B4-BE49-F238E27FC236}">
                    <a16:creationId xmlns:a16="http://schemas.microsoft.com/office/drawing/2014/main" id="{06986F25-5263-1108-AB71-F8FB993BC47E}"/>
                  </a:ext>
                </a:extLst>
              </p:cNvPr>
              <p:cNvGrpSpPr>
                <a:grpSpLocks/>
              </p:cNvGrpSpPr>
              <p:nvPr/>
            </p:nvGrpSpPr>
            <p:grpSpPr bwMode="auto">
              <a:xfrm>
                <a:off x="1604481" y="615882"/>
                <a:ext cx="886681" cy="461665"/>
                <a:chOff x="1604481" y="615882"/>
                <a:chExt cx="886681" cy="461665"/>
              </a:xfrm>
            </p:grpSpPr>
            <p:sp>
              <p:nvSpPr>
                <p:cNvPr id="115726" name="TextBox 32">
                  <a:extLst>
                    <a:ext uri="{FF2B5EF4-FFF2-40B4-BE49-F238E27FC236}">
                      <a16:creationId xmlns:a16="http://schemas.microsoft.com/office/drawing/2014/main" id="{3A6D4C43-BF45-29F2-3EF8-C88D140E6DDF}"/>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3205AE4C-E0C4-46CB-96AE-5048ABC3DEA4}"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15727" name="TextBox 33">
                  <a:extLst>
                    <a:ext uri="{FF2B5EF4-FFF2-40B4-BE49-F238E27FC236}">
                      <a16:creationId xmlns:a16="http://schemas.microsoft.com/office/drawing/2014/main" id="{434EDACC-27C5-E9F5-42D0-F2BABBD39378}"/>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15721" name="Group 27">
              <a:extLst>
                <a:ext uri="{FF2B5EF4-FFF2-40B4-BE49-F238E27FC236}">
                  <a16:creationId xmlns:a16="http://schemas.microsoft.com/office/drawing/2014/main" id="{2F03AD09-761F-18C8-26DC-71BE8DB9F193}"/>
                </a:ext>
              </a:extLst>
            </p:cNvPr>
            <p:cNvGrpSpPr>
              <a:grpSpLocks/>
            </p:cNvGrpSpPr>
            <p:nvPr/>
          </p:nvGrpSpPr>
          <p:grpSpPr bwMode="auto">
            <a:xfrm>
              <a:off x="200590" y="843937"/>
              <a:ext cx="1035539" cy="458298"/>
              <a:chOff x="224691" y="1351963"/>
              <a:chExt cx="1035539" cy="458298"/>
            </a:xfrm>
          </p:grpSpPr>
          <p:sp>
            <p:nvSpPr>
              <p:cNvPr id="115722" name="TextBox 28">
                <a:extLst>
                  <a:ext uri="{FF2B5EF4-FFF2-40B4-BE49-F238E27FC236}">
                    <a16:creationId xmlns:a16="http://schemas.microsoft.com/office/drawing/2014/main" id="{61523159-2294-23F1-42D6-ECA87A5785BA}"/>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15723" name="TextBox 29">
                <a:extLst>
                  <a:ext uri="{FF2B5EF4-FFF2-40B4-BE49-F238E27FC236}">
                    <a16:creationId xmlns:a16="http://schemas.microsoft.com/office/drawing/2014/main" id="{FBB89D74-6C24-0217-2059-68861426A433}"/>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15716" name="Titolo 1">
            <a:extLst>
              <a:ext uri="{FF2B5EF4-FFF2-40B4-BE49-F238E27FC236}">
                <a16:creationId xmlns:a16="http://schemas.microsoft.com/office/drawing/2014/main" id="{6717163B-C2DB-E3DC-77E3-D3C87B04BBF2}"/>
              </a:ext>
            </a:extLst>
          </p:cNvPr>
          <p:cNvSpPr>
            <a:spLocks noGrp="1"/>
          </p:cNvSpPr>
          <p:nvPr>
            <p:ph type="title"/>
          </p:nvPr>
        </p:nvSpPr>
        <p:spPr>
          <a:xfrm>
            <a:off x="509191" y="2060505"/>
            <a:ext cx="7777163" cy="3924439"/>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solidFill>
                  <a:srgbClr val="000000"/>
                </a:solidFill>
                <a:latin typeface="Bookman Old Style" panose="02050604050505020204" pitchFamily="18" charset="0"/>
              </a:rPr>
            </a:br>
            <a:br>
              <a:rPr lang="it-IT" altLang="it-IT" sz="1800" b="1" dirty="0">
                <a:solidFill>
                  <a:srgbClr val="FF0000"/>
                </a:solidFill>
              </a:rPr>
            </a:br>
            <a:br>
              <a:rPr lang="it-IT" altLang="it-IT" sz="1800" i="1" dirty="0">
                <a:solidFill>
                  <a:srgbClr val="000000"/>
                </a:solidFill>
              </a:rPr>
            </a:br>
            <a:br>
              <a:rPr lang="it-IT" altLang="it-IT" sz="1800" i="1" dirty="0">
                <a:solidFill>
                  <a:srgbClr val="000000"/>
                </a:solidFill>
              </a:rPr>
            </a:br>
            <a:r>
              <a:rPr lang="it-IT" altLang="it-IT" sz="1800" i="1" dirty="0">
                <a:solidFill>
                  <a:srgbClr val="000000"/>
                </a:solidFill>
              </a:rPr>
              <a:t> </a:t>
            </a:r>
            <a:br>
              <a:rPr lang="it-IT" altLang="it-IT" sz="1800" dirty="0">
                <a:solidFill>
                  <a:srgbClr val="000000"/>
                </a:solidFill>
              </a:rPr>
            </a:br>
            <a:br>
              <a:rPr lang="it-IT" altLang="it-IT" sz="1800" b="1" dirty="0">
                <a:solidFill>
                  <a:srgbClr val="FF0000"/>
                </a:solidFill>
              </a:rPr>
            </a:br>
            <a:br>
              <a:rPr lang="it-IT" altLang="it-IT" sz="1800" b="1" dirty="0">
                <a:solidFill>
                  <a:srgbClr val="FF0000"/>
                </a:solidFill>
              </a:rPr>
            </a:br>
            <a:r>
              <a:rPr lang="it-IT" altLang="it-IT" sz="1800" dirty="0"/>
              <a:t> </a:t>
            </a:r>
            <a:br>
              <a:rPr lang="it-IT" altLang="it-IT" sz="1800" dirty="0"/>
            </a:br>
            <a:br>
              <a:rPr lang="it-IT" altLang="it-IT" sz="1800" dirty="0"/>
            </a:br>
            <a:br>
              <a:rPr lang="it-IT" altLang="it-IT" sz="1800" dirty="0"/>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r>
              <a:rPr lang="it-IT" altLang="it-IT" sz="1800" dirty="0"/>
              <a:t> </a:t>
            </a:r>
          </a:p>
        </p:txBody>
      </p:sp>
      <p:sp>
        <p:nvSpPr>
          <p:cNvPr id="115717" name="Rettangolo 13">
            <a:extLst>
              <a:ext uri="{FF2B5EF4-FFF2-40B4-BE49-F238E27FC236}">
                <a16:creationId xmlns:a16="http://schemas.microsoft.com/office/drawing/2014/main" id="{7CDE99D6-9CCA-C580-05C9-7D682ADAFE7F}"/>
              </a:ext>
            </a:extLst>
          </p:cNvPr>
          <p:cNvSpPr>
            <a:spLocks noChangeArrowheads="1"/>
          </p:cNvSpPr>
          <p:nvPr/>
        </p:nvSpPr>
        <p:spPr bwMode="auto">
          <a:xfrm>
            <a:off x="611188" y="1274763"/>
            <a:ext cx="745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a:solidFill>
                  <a:srgbClr val="FF0000"/>
                </a:solidFill>
              </a:rPr>
              <a:t>Procedure di revisione – Investimento in attrezzature 4.0</a:t>
            </a:r>
            <a:endParaRPr lang="it-IT" altLang="it-IT" sz="2400"/>
          </a:p>
        </p:txBody>
      </p:sp>
      <p:sp>
        <p:nvSpPr>
          <p:cNvPr id="115718" name="CasellaDiTesto 15">
            <a:extLst>
              <a:ext uri="{FF2B5EF4-FFF2-40B4-BE49-F238E27FC236}">
                <a16:creationId xmlns:a16="http://schemas.microsoft.com/office/drawing/2014/main" id="{4C98A529-48CC-4001-0798-657B9916826F}"/>
              </a:ext>
            </a:extLst>
          </p:cNvPr>
          <p:cNvSpPr txBox="1">
            <a:spLocks noChangeArrowheads="1"/>
          </p:cNvSpPr>
          <p:nvPr/>
        </p:nvSpPr>
        <p:spPr bwMode="auto">
          <a:xfrm>
            <a:off x="1484313" y="28225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a:br>
            <a:br>
              <a:rPr lang="it-IT" altLang="it-IT" sz="1800"/>
            </a:br>
            <a:br>
              <a:rPr lang="it-IT" altLang="it-IT" sz="1800"/>
            </a:br>
            <a:endParaRPr lang="it-IT" altLang="it-IT" sz="1800"/>
          </a:p>
        </p:txBody>
      </p:sp>
      <p:sp>
        <p:nvSpPr>
          <p:cNvPr id="2" name="Titolo 1">
            <a:extLst>
              <a:ext uri="{FF2B5EF4-FFF2-40B4-BE49-F238E27FC236}">
                <a16:creationId xmlns:a16="http://schemas.microsoft.com/office/drawing/2014/main" id="{A6D02CFF-306D-6485-C7F9-E4641EB95ADF}"/>
              </a:ext>
            </a:extLst>
          </p:cNvPr>
          <p:cNvSpPr txBox="1">
            <a:spLocks/>
          </p:cNvSpPr>
          <p:nvPr/>
        </p:nvSpPr>
        <p:spPr bwMode="auto">
          <a:xfrm>
            <a:off x="611188" y="2235199"/>
            <a:ext cx="7777163" cy="4155975"/>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lnSpc>
                <a:spcPct val="150000"/>
              </a:lnSpc>
              <a:defRPr/>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r>
              <a:rPr lang="it-IT" altLang="it-IT" sz="1800" b="1" dirty="0">
                <a:solidFill>
                  <a:srgbClr val="FF0000"/>
                </a:solidFill>
              </a:rPr>
              <a:t>  </a:t>
            </a:r>
            <a:br>
              <a:rPr lang="it-IT" altLang="it-IT" sz="1800" b="1" dirty="0">
                <a:solidFill>
                  <a:srgbClr val="FF0000"/>
                </a:solidFill>
              </a:rPr>
            </a:br>
            <a:br>
              <a:rPr lang="it-IT" altLang="it-IT" sz="1800" b="1" dirty="0">
                <a:solidFill>
                  <a:srgbClr val="FF0000"/>
                </a:solidFill>
              </a:rPr>
            </a:br>
            <a:endParaRPr lang="it-IT" altLang="it-IT" sz="1800" b="1" dirty="0">
              <a:solidFill>
                <a:srgbClr val="FF0000"/>
              </a:solidFill>
            </a:endParaRPr>
          </a:p>
          <a:p>
            <a:pPr algn="l">
              <a:lnSpc>
                <a:spcPct val="150000"/>
              </a:lnSpc>
              <a:defRPr/>
            </a:pPr>
            <a:endParaRPr lang="it-IT" altLang="it-IT" sz="1800" b="1" dirty="0">
              <a:solidFill>
                <a:srgbClr val="FF0000"/>
              </a:solidFill>
            </a:endParaRPr>
          </a:p>
          <a:p>
            <a:pPr algn="l">
              <a:lnSpc>
                <a:spcPct val="150000"/>
              </a:lnSpc>
              <a:defRPr/>
            </a:pPr>
            <a:endParaRPr lang="it-IT" altLang="it-IT" sz="1800" b="1" dirty="0">
              <a:solidFill>
                <a:srgbClr val="FF0000"/>
              </a:solidFill>
            </a:endParaRPr>
          </a:p>
          <a:p>
            <a:pPr algn="l">
              <a:lnSpc>
                <a:spcPct val="150000"/>
              </a:lnSpc>
              <a:defRPr/>
            </a:pPr>
            <a:endParaRPr lang="it-IT" altLang="it-IT" sz="1800" b="1" dirty="0">
              <a:solidFill>
                <a:srgbClr val="FF0000"/>
              </a:solidFill>
            </a:endParaRPr>
          </a:p>
          <a:p>
            <a:pPr algn="l">
              <a:lnSpc>
                <a:spcPct val="150000"/>
              </a:lnSpc>
              <a:defRPr/>
            </a:pPr>
            <a:endParaRPr lang="it-IT" altLang="it-IT" sz="1800" b="1" dirty="0">
              <a:solidFill>
                <a:srgbClr val="FF0000"/>
              </a:solidFill>
            </a:endParaRPr>
          </a:p>
          <a:p>
            <a:pPr algn="l">
              <a:defRPr/>
            </a:pPr>
            <a:r>
              <a:rPr lang="it-IT" altLang="it-IT" sz="1600" b="1" dirty="0">
                <a:solidFill>
                  <a:srgbClr val="FF0000"/>
                </a:solidFill>
                <a:latin typeface="Cambria" panose="02040503050406030204" pitchFamily="18" charset="0"/>
                <a:ea typeface="Cambria" panose="02040503050406030204" pitchFamily="18" charset="0"/>
              </a:rPr>
              <a:t>Fase di </a:t>
            </a:r>
            <a:r>
              <a:rPr lang="it-IT" altLang="it-IT" sz="1600" b="1" dirty="0" err="1">
                <a:solidFill>
                  <a:srgbClr val="FF0000"/>
                </a:solidFill>
                <a:latin typeface="Cambria" panose="02040503050406030204" pitchFamily="18" charset="0"/>
                <a:ea typeface="Cambria" panose="02040503050406030204" pitchFamily="18" charset="0"/>
              </a:rPr>
              <a:t>Final</a:t>
            </a:r>
            <a:r>
              <a:rPr lang="it-IT" altLang="it-IT" sz="1600" b="1" dirty="0">
                <a:solidFill>
                  <a:srgbClr val="FF0000"/>
                </a:solidFill>
                <a:latin typeface="Cambria" panose="02040503050406030204" pitchFamily="18" charset="0"/>
                <a:ea typeface="Cambria" panose="02040503050406030204" pitchFamily="18" charset="0"/>
              </a:rPr>
              <a:t> </a:t>
            </a:r>
            <a:br>
              <a:rPr lang="it-IT" altLang="it-IT" sz="1600" b="1" dirty="0">
                <a:solidFill>
                  <a:srgbClr val="FF0000"/>
                </a:solidFill>
                <a:latin typeface="Cambria" panose="02040503050406030204" pitchFamily="18" charset="0"/>
                <a:ea typeface="Cambria" panose="02040503050406030204" pitchFamily="18" charset="0"/>
              </a:rPr>
            </a:br>
            <a:r>
              <a:rPr lang="it-IT" altLang="it-IT" sz="1600" dirty="0">
                <a:latin typeface="Cambria" panose="02040503050406030204" pitchFamily="18" charset="0"/>
                <a:ea typeface="Cambria" panose="02040503050406030204" pitchFamily="18" charset="0"/>
              </a:rPr>
              <a:t>Il  Revisore deve: </a:t>
            </a:r>
          </a:p>
          <a:p>
            <a:pPr algn="l">
              <a:defRPr/>
            </a:pPr>
            <a:r>
              <a:rPr lang="it-IT" altLang="it-IT" sz="1600" dirty="0">
                <a:latin typeface="Cambria" panose="02040503050406030204" pitchFamily="18" charset="0"/>
                <a:ea typeface="Cambria" panose="02040503050406030204" pitchFamily="18" charset="0"/>
              </a:rPr>
              <a:t>Verificare se nell’esercizio in corso vi siano cespiti completamente ammortizzati ma che continuino ad essere utilizzati e verificarlo attraverso un inventario fisico e verificare l’appropriatezza delle aliquote applicate anche su categorie similari dal momento che il cespite è completamente ammortizzato ma è ancora in uso. </a:t>
            </a:r>
          </a:p>
          <a:p>
            <a:pPr marL="285750" indent="-285750" algn="l">
              <a:buFontTx/>
              <a:buChar char="-"/>
              <a:defRPr/>
            </a:pPr>
            <a:r>
              <a:rPr lang="it-IT" altLang="it-IT" sz="1600" dirty="0">
                <a:latin typeface="Cambria" panose="02040503050406030204" pitchFamily="18" charset="0"/>
                <a:ea typeface="Cambria" panose="02040503050406030204" pitchFamily="18" charset="0"/>
              </a:rPr>
              <a:t>Verificare se vi siano cespiti tenuti attraverso contratti di leasing ed accertarsi che ai sensi dell’art. 2427 cc in nota integrativa siano indicate le informazioni riguardo l’importo del bene, l’ammortamento ed il debito per il finanziamento verso la società di leasing e l’effetto di questa operazione a livello patrimoniale ed economico. </a:t>
            </a:r>
          </a:p>
          <a:p>
            <a:pPr marL="285750" indent="-285750" algn="l">
              <a:buFontTx/>
              <a:buChar char="-"/>
              <a:defRPr/>
            </a:pPr>
            <a:r>
              <a:rPr lang="it-IT" altLang="it-IT" sz="1600" dirty="0">
                <a:latin typeface="Cambria" panose="02040503050406030204" pitchFamily="18" charset="0"/>
                <a:ea typeface="Cambria" panose="02040503050406030204" pitchFamily="18" charset="0"/>
              </a:rPr>
              <a:t>Verificare se vi siano immobilizzazioni distrutte o dismesse, diverse dalla cessione, che il valore di realizzo dei cespiti sia inferiore al valore netto di libro esposto in bilancio. </a:t>
            </a:r>
          </a:p>
          <a:p>
            <a:pPr marL="285750" indent="-285750" algn="l">
              <a:buFontTx/>
              <a:buChar char="-"/>
              <a:defRPr/>
            </a:pPr>
            <a:r>
              <a:rPr lang="it-IT" altLang="it-IT" sz="1600" dirty="0">
                <a:latin typeface="Cambria" panose="02040503050406030204" pitchFamily="18" charset="0"/>
                <a:ea typeface="Cambria" panose="02040503050406030204" pitchFamily="18" charset="0"/>
              </a:rPr>
              <a:t>Identificare tramite l’inventario dei cespiti, se vi siano state chiusure di impianti o fermate di linea produttiva. </a:t>
            </a:r>
          </a:p>
          <a:p>
            <a:pPr marL="285750" indent="-285750" algn="l">
              <a:lnSpc>
                <a:spcPct val="150000"/>
              </a:lnSpc>
              <a:buFontTx/>
              <a:buChar char="-"/>
              <a:defRPr/>
            </a:pPr>
            <a:endParaRPr lang="it-IT" altLang="it-IT" sz="1800" dirty="0"/>
          </a:p>
          <a:p>
            <a:pPr marL="285750" indent="-285750" algn="l">
              <a:lnSpc>
                <a:spcPct val="150000"/>
              </a:lnSpc>
              <a:buFontTx/>
              <a:buChar char="-"/>
              <a:defRPr/>
            </a:pPr>
            <a:endParaRPr lang="it-IT" altLang="it-IT" sz="1800" dirty="0"/>
          </a:p>
          <a:p>
            <a:pPr marL="285750" indent="-285750" algn="l">
              <a:lnSpc>
                <a:spcPct val="150000"/>
              </a:lnSpc>
              <a:buFontTx/>
              <a:buChar char="-"/>
              <a:defRPr/>
            </a:pP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09CB9AB-E856-D519-865A-B9A2348B68F2}"/>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7763" name="Group 25">
            <a:extLst>
              <a:ext uri="{FF2B5EF4-FFF2-40B4-BE49-F238E27FC236}">
                <a16:creationId xmlns:a16="http://schemas.microsoft.com/office/drawing/2014/main" id="{43485E4C-30F8-524E-A4C5-710A16ECA60E}"/>
              </a:ext>
            </a:extLst>
          </p:cNvPr>
          <p:cNvGrpSpPr>
            <a:grpSpLocks/>
          </p:cNvGrpSpPr>
          <p:nvPr/>
        </p:nvGrpSpPr>
        <p:grpSpPr bwMode="auto">
          <a:xfrm>
            <a:off x="92075" y="212725"/>
            <a:ext cx="1036638" cy="884238"/>
            <a:chOff x="200590" y="418099"/>
            <a:chExt cx="1035539" cy="884136"/>
          </a:xfrm>
        </p:grpSpPr>
        <p:grpSp>
          <p:nvGrpSpPr>
            <p:cNvPr id="117768" name="Group 26">
              <a:extLst>
                <a:ext uri="{FF2B5EF4-FFF2-40B4-BE49-F238E27FC236}">
                  <a16:creationId xmlns:a16="http://schemas.microsoft.com/office/drawing/2014/main" id="{E8BCAC90-E315-A77C-D3DC-3697A538E0FB}"/>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72A1B991-C7B8-E853-77CF-36180A689B6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17773" name="Group 31">
                <a:extLst>
                  <a:ext uri="{FF2B5EF4-FFF2-40B4-BE49-F238E27FC236}">
                    <a16:creationId xmlns:a16="http://schemas.microsoft.com/office/drawing/2014/main" id="{087297E2-F7A1-16CD-C0A3-B5117410D42D}"/>
                  </a:ext>
                </a:extLst>
              </p:cNvPr>
              <p:cNvGrpSpPr>
                <a:grpSpLocks/>
              </p:cNvGrpSpPr>
              <p:nvPr/>
            </p:nvGrpSpPr>
            <p:grpSpPr bwMode="auto">
              <a:xfrm>
                <a:off x="1604481" y="615882"/>
                <a:ext cx="886681" cy="461665"/>
                <a:chOff x="1604481" y="615882"/>
                <a:chExt cx="886681" cy="461665"/>
              </a:xfrm>
            </p:grpSpPr>
            <p:sp>
              <p:nvSpPr>
                <p:cNvPr id="117774" name="TextBox 32">
                  <a:extLst>
                    <a:ext uri="{FF2B5EF4-FFF2-40B4-BE49-F238E27FC236}">
                      <a16:creationId xmlns:a16="http://schemas.microsoft.com/office/drawing/2014/main" id="{B70EEB52-E8AC-139E-6252-6D147A6F227E}"/>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A74C0BAF-7E6E-46BC-A1C4-5265B373FBF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17775" name="TextBox 33">
                  <a:extLst>
                    <a:ext uri="{FF2B5EF4-FFF2-40B4-BE49-F238E27FC236}">
                      <a16:creationId xmlns:a16="http://schemas.microsoft.com/office/drawing/2014/main" id="{0A5B84F9-B3FF-3399-E3DE-CF987594F4D4}"/>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17769" name="Group 27">
              <a:extLst>
                <a:ext uri="{FF2B5EF4-FFF2-40B4-BE49-F238E27FC236}">
                  <a16:creationId xmlns:a16="http://schemas.microsoft.com/office/drawing/2014/main" id="{1D74E290-D0BB-8FB7-3368-57B1443087BB}"/>
                </a:ext>
              </a:extLst>
            </p:cNvPr>
            <p:cNvGrpSpPr>
              <a:grpSpLocks/>
            </p:cNvGrpSpPr>
            <p:nvPr/>
          </p:nvGrpSpPr>
          <p:grpSpPr bwMode="auto">
            <a:xfrm>
              <a:off x="200590" y="843937"/>
              <a:ext cx="1035539" cy="458298"/>
              <a:chOff x="224691" y="1351963"/>
              <a:chExt cx="1035539" cy="458298"/>
            </a:xfrm>
          </p:grpSpPr>
          <p:sp>
            <p:nvSpPr>
              <p:cNvPr id="117770" name="TextBox 28">
                <a:extLst>
                  <a:ext uri="{FF2B5EF4-FFF2-40B4-BE49-F238E27FC236}">
                    <a16:creationId xmlns:a16="http://schemas.microsoft.com/office/drawing/2014/main" id="{588D11F9-C8EB-A7DC-2AB8-F4559647A82E}"/>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17771" name="TextBox 29">
                <a:extLst>
                  <a:ext uri="{FF2B5EF4-FFF2-40B4-BE49-F238E27FC236}">
                    <a16:creationId xmlns:a16="http://schemas.microsoft.com/office/drawing/2014/main" id="{90010184-4113-C6A0-4AC1-2135B7DECDB2}"/>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17764" name="Titolo 1">
            <a:extLst>
              <a:ext uri="{FF2B5EF4-FFF2-40B4-BE49-F238E27FC236}">
                <a16:creationId xmlns:a16="http://schemas.microsoft.com/office/drawing/2014/main" id="{D75A5A3F-2360-D93A-C182-BC7A31946F6B}"/>
              </a:ext>
            </a:extLst>
          </p:cNvPr>
          <p:cNvSpPr>
            <a:spLocks noGrp="1"/>
          </p:cNvSpPr>
          <p:nvPr>
            <p:ph type="title"/>
          </p:nvPr>
        </p:nvSpPr>
        <p:spPr>
          <a:xfrm>
            <a:off x="485775" y="2235200"/>
            <a:ext cx="7777163" cy="3479800"/>
          </a:xfrm>
        </p:spPr>
        <p:txBody>
          <a:bodyPr/>
          <a:lstStyle/>
          <a:p>
            <a:pPr algn="l">
              <a:lnSpc>
                <a:spcPct val="150000"/>
              </a:lnSpc>
            </a:pP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solidFill>
                  <a:srgbClr val="000000"/>
                </a:solidFill>
                <a:latin typeface="Bookman Old Style" panose="02050604050505020204" pitchFamily="18" charset="0"/>
              </a:rPr>
            </a:br>
            <a:br>
              <a:rPr lang="it-IT" altLang="it-IT" sz="1800" b="1">
                <a:solidFill>
                  <a:srgbClr val="FF0000"/>
                </a:solidFill>
              </a:rPr>
            </a:br>
            <a:br>
              <a:rPr lang="it-IT" altLang="it-IT" sz="1800" i="1">
                <a:solidFill>
                  <a:srgbClr val="000000"/>
                </a:solidFill>
              </a:rPr>
            </a:br>
            <a:br>
              <a:rPr lang="it-IT" altLang="it-IT" sz="1800" i="1">
                <a:solidFill>
                  <a:srgbClr val="000000"/>
                </a:solidFill>
              </a:rPr>
            </a:br>
            <a:r>
              <a:rPr lang="it-IT" altLang="it-IT" sz="1800" i="1">
                <a:solidFill>
                  <a:srgbClr val="000000"/>
                </a:solidFill>
              </a:rPr>
              <a:t> </a:t>
            </a:r>
            <a:br>
              <a:rPr lang="it-IT" altLang="it-IT" sz="1800">
                <a:solidFill>
                  <a:srgbClr val="000000"/>
                </a:solidFill>
              </a:rPr>
            </a:br>
            <a:br>
              <a:rPr lang="it-IT" altLang="it-IT" sz="1800" b="1">
                <a:solidFill>
                  <a:srgbClr val="FF0000"/>
                </a:solidFill>
              </a:rPr>
            </a:br>
            <a:br>
              <a:rPr lang="it-IT" altLang="it-IT" sz="1800" b="1">
                <a:solidFill>
                  <a:srgbClr val="FF0000"/>
                </a:solidFill>
              </a:rPr>
            </a:br>
            <a:r>
              <a:rPr lang="it-IT" altLang="it-IT" sz="1800"/>
              <a:t> </a:t>
            </a:r>
            <a:br>
              <a:rPr lang="it-IT" altLang="it-IT" sz="1800"/>
            </a:br>
            <a:br>
              <a:rPr lang="it-IT" altLang="it-IT" sz="1800"/>
            </a:br>
            <a:br>
              <a:rPr lang="it-IT" altLang="it-IT" sz="1800"/>
            </a:br>
            <a:br>
              <a:rPr lang="it-IT" altLang="it-IT" sz="1800"/>
            </a:br>
            <a:r>
              <a:rPr lang="it-IT" altLang="it-IT" sz="1800"/>
              <a:t>	 </a:t>
            </a: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r>
              <a:rPr lang="it-IT" altLang="it-IT" sz="1800"/>
              <a:t> </a:t>
            </a:r>
          </a:p>
        </p:txBody>
      </p:sp>
      <p:sp>
        <p:nvSpPr>
          <p:cNvPr id="117765" name="Rettangolo 13">
            <a:extLst>
              <a:ext uri="{FF2B5EF4-FFF2-40B4-BE49-F238E27FC236}">
                <a16:creationId xmlns:a16="http://schemas.microsoft.com/office/drawing/2014/main" id="{0EDED1F7-6AD3-F597-7C84-3C80AC7B0510}"/>
              </a:ext>
            </a:extLst>
          </p:cNvPr>
          <p:cNvSpPr>
            <a:spLocks noChangeArrowheads="1"/>
          </p:cNvSpPr>
          <p:nvPr/>
        </p:nvSpPr>
        <p:spPr bwMode="auto">
          <a:xfrm>
            <a:off x="611188" y="1274763"/>
            <a:ext cx="745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a:solidFill>
                  <a:srgbClr val="FF0000"/>
                </a:solidFill>
              </a:rPr>
              <a:t>Procedure di revisione – Investimento in attrezzature 4.0</a:t>
            </a:r>
            <a:endParaRPr lang="it-IT" altLang="it-IT" sz="2400"/>
          </a:p>
        </p:txBody>
      </p:sp>
      <p:sp>
        <p:nvSpPr>
          <p:cNvPr id="117766" name="CasellaDiTesto 15">
            <a:extLst>
              <a:ext uri="{FF2B5EF4-FFF2-40B4-BE49-F238E27FC236}">
                <a16:creationId xmlns:a16="http://schemas.microsoft.com/office/drawing/2014/main" id="{BB9850A3-7B6B-80EF-A786-EB71F722600E}"/>
              </a:ext>
            </a:extLst>
          </p:cNvPr>
          <p:cNvSpPr txBox="1">
            <a:spLocks noChangeArrowheads="1"/>
          </p:cNvSpPr>
          <p:nvPr/>
        </p:nvSpPr>
        <p:spPr bwMode="auto">
          <a:xfrm>
            <a:off x="1484313" y="28225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a:br>
            <a:br>
              <a:rPr lang="it-IT" altLang="it-IT" sz="1800"/>
            </a:br>
            <a:br>
              <a:rPr lang="it-IT" altLang="it-IT" sz="1800"/>
            </a:br>
            <a:endParaRPr lang="it-IT" altLang="it-IT" sz="1800"/>
          </a:p>
        </p:txBody>
      </p:sp>
      <p:sp>
        <p:nvSpPr>
          <p:cNvPr id="2" name="Titolo 1">
            <a:extLst>
              <a:ext uri="{FF2B5EF4-FFF2-40B4-BE49-F238E27FC236}">
                <a16:creationId xmlns:a16="http://schemas.microsoft.com/office/drawing/2014/main" id="{DC1F4A90-48EC-8BDA-B7F9-D583594CEA7E}"/>
              </a:ext>
            </a:extLst>
          </p:cNvPr>
          <p:cNvSpPr txBox="1">
            <a:spLocks/>
          </p:cNvSpPr>
          <p:nvPr/>
        </p:nvSpPr>
        <p:spPr bwMode="auto">
          <a:xfrm>
            <a:off x="319088" y="3109913"/>
            <a:ext cx="8794750" cy="3754437"/>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lnSpc>
                <a:spcPct val="150000"/>
              </a:lnSpc>
              <a:defRPr/>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r>
              <a:rPr lang="it-IT" altLang="it-IT" sz="1800" b="1" dirty="0">
                <a:solidFill>
                  <a:srgbClr val="FF0000"/>
                </a:solidFill>
              </a:rPr>
              <a:t>  </a:t>
            </a:r>
            <a:br>
              <a:rPr lang="it-IT" altLang="it-IT" sz="1800" b="1" dirty="0">
                <a:solidFill>
                  <a:srgbClr val="FF0000"/>
                </a:solidFill>
              </a:rPr>
            </a:br>
            <a:br>
              <a:rPr lang="it-IT" altLang="it-IT" sz="1800" b="1" dirty="0">
                <a:solidFill>
                  <a:srgbClr val="FF0000"/>
                </a:solidFill>
              </a:rPr>
            </a:br>
            <a:r>
              <a:rPr lang="it-IT" altLang="it-IT" sz="1800" b="1" dirty="0">
                <a:solidFill>
                  <a:srgbClr val="FF0000"/>
                </a:solidFill>
                <a:latin typeface="Cambria" panose="02040503050406030204" pitchFamily="18" charset="0"/>
                <a:ea typeface="Cambria" panose="02040503050406030204" pitchFamily="18" charset="0"/>
              </a:rPr>
              <a:t>Fase di </a:t>
            </a:r>
            <a:r>
              <a:rPr lang="it-IT" altLang="it-IT" sz="1800" b="1" dirty="0" err="1">
                <a:solidFill>
                  <a:srgbClr val="FF0000"/>
                </a:solidFill>
                <a:latin typeface="Cambria" panose="02040503050406030204" pitchFamily="18" charset="0"/>
                <a:ea typeface="Cambria" panose="02040503050406030204" pitchFamily="18" charset="0"/>
              </a:rPr>
              <a:t>Final</a:t>
            </a:r>
            <a:r>
              <a:rPr lang="it-IT" altLang="it-IT" sz="1800" b="1" dirty="0">
                <a:solidFill>
                  <a:srgbClr val="FF0000"/>
                </a:solidFill>
                <a:latin typeface="Cambria" panose="02040503050406030204" pitchFamily="18" charset="0"/>
                <a:ea typeface="Cambria" panose="02040503050406030204" pitchFamily="18" charset="0"/>
              </a:rPr>
              <a:t> </a:t>
            </a:r>
            <a:br>
              <a:rPr lang="it-IT" altLang="it-IT" sz="1800" b="1" dirty="0">
                <a:solidFill>
                  <a:srgbClr val="FF0000"/>
                </a:solidFill>
                <a:latin typeface="Cambria" panose="02040503050406030204" pitchFamily="18" charset="0"/>
                <a:ea typeface="Cambria" panose="02040503050406030204" pitchFamily="18" charset="0"/>
              </a:rPr>
            </a:br>
            <a:endParaRPr lang="it-IT" altLang="it-IT" sz="1800" b="1" dirty="0">
              <a:solidFill>
                <a:srgbClr val="FF0000"/>
              </a:solidFill>
              <a:latin typeface="Cambria" panose="02040503050406030204" pitchFamily="18" charset="0"/>
              <a:ea typeface="Cambria" panose="02040503050406030204" pitchFamily="18" charset="0"/>
            </a:endParaRPr>
          </a:p>
          <a:p>
            <a:pPr algn="l">
              <a:lnSpc>
                <a:spcPct val="150000"/>
              </a:lnSpc>
              <a:defRPr/>
            </a:pPr>
            <a:r>
              <a:rPr lang="it-IT" altLang="it-IT" sz="1800" dirty="0">
                <a:latin typeface="Cambria" panose="02040503050406030204" pitchFamily="18" charset="0"/>
                <a:ea typeface="Cambria" panose="02040503050406030204" pitchFamily="18" charset="0"/>
              </a:rPr>
              <a:t>Il  Revisore deve: </a:t>
            </a:r>
          </a:p>
          <a:p>
            <a:pPr marL="285750" indent="-285750" algn="l">
              <a:lnSpc>
                <a:spcPct val="150000"/>
              </a:lnSpc>
              <a:buFontTx/>
              <a:buChar char="-"/>
              <a:defRPr/>
            </a:pPr>
            <a:r>
              <a:rPr lang="it-IT" altLang="it-IT" sz="1800" dirty="0">
                <a:latin typeface="Cambria" panose="02040503050406030204" pitchFamily="18" charset="0"/>
                <a:ea typeface="Cambria" panose="02040503050406030204" pitchFamily="18" charset="0"/>
              </a:rPr>
              <a:t>Verificare l’adeguatezza dell’ammortamento attraverso la verifica del calcolo dell’ammortamento dell’esercizio e cumulati con verifica delle aliquote economico – tecniche applicate e valutare la ragionevolezza dell’aliquota. </a:t>
            </a:r>
          </a:p>
          <a:p>
            <a:pPr marL="285750" indent="-285750" algn="l">
              <a:lnSpc>
                <a:spcPct val="150000"/>
              </a:lnSpc>
              <a:buFontTx/>
              <a:buChar char="-"/>
              <a:defRPr/>
            </a:pPr>
            <a:r>
              <a:rPr lang="it-IT" altLang="it-IT" sz="1800" dirty="0" err="1">
                <a:latin typeface="Cambria" panose="02040503050406030204" pitchFamily="18" charset="0"/>
                <a:ea typeface="Cambria" panose="02040503050406030204" pitchFamily="18" charset="0"/>
              </a:rPr>
              <a:t>Riperformare</a:t>
            </a:r>
            <a:r>
              <a:rPr lang="it-IT" altLang="it-IT" sz="1800" dirty="0">
                <a:latin typeface="Cambria" panose="02040503050406030204" pitchFamily="18" charset="0"/>
                <a:ea typeface="Cambria" panose="02040503050406030204" pitchFamily="18" charset="0"/>
              </a:rPr>
              <a:t> a campione per una categoria il calcolo dell’ammortamento dell’anno e verificare la contabilizzazione a conto economico, a seguire un esempio. </a:t>
            </a:r>
          </a:p>
          <a:p>
            <a:pPr algn="l">
              <a:lnSpc>
                <a:spcPct val="150000"/>
              </a:lnSpc>
              <a:defRPr/>
            </a:pPr>
            <a:endParaRPr lang="it-IT" altLang="it-IT" sz="1800" dirty="0">
              <a:latin typeface="Cambria" panose="02040503050406030204" pitchFamily="18" charset="0"/>
              <a:ea typeface="Cambria" panose="02040503050406030204" pitchFamily="18" charset="0"/>
            </a:endParaRPr>
          </a:p>
          <a:p>
            <a:pPr marL="285750" indent="-285750" algn="l">
              <a:lnSpc>
                <a:spcPct val="150000"/>
              </a:lnSpc>
              <a:buFontTx/>
              <a:buChar char="-"/>
              <a:defRPr/>
            </a:pPr>
            <a:endParaRPr lang="it-IT" altLang="it-IT" sz="1800" dirty="0"/>
          </a:p>
          <a:p>
            <a:pPr marL="285750" indent="-285750" algn="l">
              <a:lnSpc>
                <a:spcPct val="150000"/>
              </a:lnSpc>
              <a:buFontTx/>
              <a:buChar char="-"/>
              <a:defRPr/>
            </a:pP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35BDB50-21BB-37F4-0DA5-E08A7CD3DC04}"/>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ambria" panose="02040503050406030204" pitchFamily="18" charset="0"/>
              <a:ea typeface="Cambria" panose="02040503050406030204" pitchFamily="18" charset="0"/>
            </a:endParaRPr>
          </a:p>
        </p:txBody>
      </p:sp>
      <p:grpSp>
        <p:nvGrpSpPr>
          <p:cNvPr id="119811" name="Group 25">
            <a:extLst>
              <a:ext uri="{FF2B5EF4-FFF2-40B4-BE49-F238E27FC236}">
                <a16:creationId xmlns:a16="http://schemas.microsoft.com/office/drawing/2014/main" id="{DAA1E1A5-3B7B-E650-3AA3-889C814F8F66}"/>
              </a:ext>
            </a:extLst>
          </p:cNvPr>
          <p:cNvGrpSpPr>
            <a:grpSpLocks/>
          </p:cNvGrpSpPr>
          <p:nvPr/>
        </p:nvGrpSpPr>
        <p:grpSpPr bwMode="auto">
          <a:xfrm>
            <a:off x="92075" y="212725"/>
            <a:ext cx="1036638" cy="884238"/>
            <a:chOff x="200590" y="418099"/>
            <a:chExt cx="1035539" cy="884136"/>
          </a:xfrm>
        </p:grpSpPr>
        <p:grpSp>
          <p:nvGrpSpPr>
            <p:cNvPr id="119893" name="Group 26">
              <a:extLst>
                <a:ext uri="{FF2B5EF4-FFF2-40B4-BE49-F238E27FC236}">
                  <a16:creationId xmlns:a16="http://schemas.microsoft.com/office/drawing/2014/main" id="{1180EA9C-3146-1A4E-0BCF-E0A7495826FB}"/>
                </a:ext>
              </a:extLst>
            </p:cNvPr>
            <p:cNvGrpSpPr>
              <a:grpSpLocks/>
            </p:cNvGrpSpPr>
            <p:nvPr/>
          </p:nvGrpSpPr>
          <p:grpSpPr bwMode="auto">
            <a:xfrm>
              <a:off x="235478" y="418099"/>
              <a:ext cx="904133" cy="830902"/>
              <a:chOff x="1587029" y="615882"/>
              <a:chExt cx="904133" cy="830902"/>
            </a:xfrm>
          </p:grpSpPr>
          <p:sp>
            <p:nvSpPr>
              <p:cNvPr id="31" name="Rounded Rectangle 30">
                <a:extLst>
                  <a:ext uri="{FF2B5EF4-FFF2-40B4-BE49-F238E27FC236}">
                    <a16:creationId xmlns:a16="http://schemas.microsoft.com/office/drawing/2014/main" id="{D668E585-C432-C30C-58A8-34D08847DC53}"/>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Cambria" panose="02040503050406030204" pitchFamily="18" charset="0"/>
                  <a:ea typeface="Cambria" panose="02040503050406030204" pitchFamily="18" charset="0"/>
                  <a:cs typeface="Arial"/>
                </a:endParaRPr>
              </a:p>
            </p:txBody>
          </p:sp>
          <p:grpSp>
            <p:nvGrpSpPr>
              <p:cNvPr id="119898" name="Group 31">
                <a:extLst>
                  <a:ext uri="{FF2B5EF4-FFF2-40B4-BE49-F238E27FC236}">
                    <a16:creationId xmlns:a16="http://schemas.microsoft.com/office/drawing/2014/main" id="{1FA613F7-497D-CB3F-8F8E-47F03F03F175}"/>
                  </a:ext>
                </a:extLst>
              </p:cNvPr>
              <p:cNvGrpSpPr>
                <a:grpSpLocks/>
              </p:cNvGrpSpPr>
              <p:nvPr/>
            </p:nvGrpSpPr>
            <p:grpSpPr bwMode="auto">
              <a:xfrm>
                <a:off x="1604481" y="615882"/>
                <a:ext cx="886681" cy="830902"/>
                <a:chOff x="1604481" y="615882"/>
                <a:chExt cx="886681" cy="830902"/>
              </a:xfrm>
            </p:grpSpPr>
            <p:sp>
              <p:nvSpPr>
                <p:cNvPr id="119899" name="TextBox 32">
                  <a:extLst>
                    <a:ext uri="{FF2B5EF4-FFF2-40B4-BE49-F238E27FC236}">
                      <a16:creationId xmlns:a16="http://schemas.microsoft.com/office/drawing/2014/main" id="{261CAAB7-7BE6-81E5-D179-A65D3E291CE0}"/>
                    </a:ext>
                  </a:extLst>
                </p:cNvPr>
                <p:cNvSpPr txBox="1">
                  <a:spLocks noChangeArrowheads="1"/>
                </p:cNvSpPr>
                <p:nvPr/>
              </p:nvSpPr>
              <p:spPr bwMode="auto">
                <a:xfrm>
                  <a:off x="1968815" y="615882"/>
                  <a:ext cx="522347" cy="8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689A9C3-DDD8-4478-98B6-6D306596C432}" type="slidenum">
                    <a:rPr lang="en-US" altLang="it-IT" sz="2400" b="1">
                      <a:solidFill>
                        <a:srgbClr val="FFFFFF"/>
                      </a:solidFill>
                      <a:latin typeface="Cambria" panose="02040503050406030204" pitchFamily="18" charset="0"/>
                      <a:ea typeface="Cambria" panose="02040503050406030204" pitchFamily="18" charset="0"/>
                      <a:cs typeface="Arial" panose="020B0604020202020204" pitchFamily="34" charset="0"/>
                    </a:rPr>
                    <a:pPr algn="ctr" eaLnBrk="1" hangingPunct="1">
                      <a:spcBef>
                        <a:spcPct val="0"/>
                      </a:spcBef>
                      <a:buFontTx/>
                      <a:buNone/>
                    </a:pPr>
                    <a:t>37</a:t>
                  </a:fld>
                  <a:endParaRPr lang="en-US" altLang="it-IT" sz="2400" b="1">
                    <a:solidFill>
                      <a:srgbClr val="FFFFFF"/>
                    </a:solidFill>
                    <a:latin typeface="Cambria" panose="02040503050406030204" pitchFamily="18" charset="0"/>
                    <a:ea typeface="Cambria" panose="02040503050406030204" pitchFamily="18" charset="0"/>
                    <a:cs typeface="Arial" panose="020B0604020202020204" pitchFamily="34" charset="0"/>
                  </a:endParaRPr>
                </a:p>
              </p:txBody>
            </p:sp>
            <p:sp>
              <p:nvSpPr>
                <p:cNvPr id="119900" name="TextBox 33">
                  <a:extLst>
                    <a:ext uri="{FF2B5EF4-FFF2-40B4-BE49-F238E27FC236}">
                      <a16:creationId xmlns:a16="http://schemas.microsoft.com/office/drawing/2014/main" id="{9BCF7C08-367D-8A59-2B61-F15D919A89D0}"/>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Cambria" panose="02040503050406030204" pitchFamily="18" charset="0"/>
                      <a:ea typeface="Cambria" panose="02040503050406030204" pitchFamily="18" charset="0"/>
                    </a:rPr>
                    <a:t>SLIDE</a:t>
                  </a:r>
                </a:p>
              </p:txBody>
            </p:sp>
          </p:grpSp>
        </p:grpSp>
        <p:grpSp>
          <p:nvGrpSpPr>
            <p:cNvPr id="119894" name="Group 27">
              <a:extLst>
                <a:ext uri="{FF2B5EF4-FFF2-40B4-BE49-F238E27FC236}">
                  <a16:creationId xmlns:a16="http://schemas.microsoft.com/office/drawing/2014/main" id="{B688962C-0824-0912-38B8-551BD566E4CB}"/>
                </a:ext>
              </a:extLst>
            </p:cNvPr>
            <p:cNvGrpSpPr>
              <a:grpSpLocks/>
            </p:cNvGrpSpPr>
            <p:nvPr/>
          </p:nvGrpSpPr>
          <p:grpSpPr bwMode="auto">
            <a:xfrm>
              <a:off x="200590" y="843937"/>
              <a:ext cx="1035539" cy="458298"/>
              <a:chOff x="224691" y="1351963"/>
              <a:chExt cx="1035539" cy="458298"/>
            </a:xfrm>
          </p:grpSpPr>
          <p:sp>
            <p:nvSpPr>
              <p:cNvPr id="119895" name="TextBox 28">
                <a:extLst>
                  <a:ext uri="{FF2B5EF4-FFF2-40B4-BE49-F238E27FC236}">
                    <a16:creationId xmlns:a16="http://schemas.microsoft.com/office/drawing/2014/main" id="{18DB2B09-8016-7B7D-E750-F6FDD9264666}"/>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Cambria" panose="02040503050406030204" pitchFamily="18" charset="0"/>
                    <a:ea typeface="Cambria" panose="02040503050406030204" pitchFamily="18" charset="0"/>
                  </a:rPr>
                  <a:t>Giugno</a:t>
                </a:r>
                <a:endParaRPr lang="en-US" altLang="it-IT" sz="1100" dirty="0">
                  <a:solidFill>
                    <a:srgbClr val="D8414C"/>
                  </a:solidFill>
                  <a:latin typeface="Cambria" panose="02040503050406030204" pitchFamily="18" charset="0"/>
                  <a:ea typeface="Cambria" panose="02040503050406030204" pitchFamily="18" charset="0"/>
                </a:endParaRPr>
              </a:p>
            </p:txBody>
          </p:sp>
          <p:sp>
            <p:nvSpPr>
              <p:cNvPr id="119896" name="TextBox 29">
                <a:extLst>
                  <a:ext uri="{FF2B5EF4-FFF2-40B4-BE49-F238E27FC236}">
                    <a16:creationId xmlns:a16="http://schemas.microsoft.com/office/drawing/2014/main" id="{CE243C5A-514D-DF3D-8EE4-F180D7B703C8}"/>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Cambria" panose="02040503050406030204" pitchFamily="18" charset="0"/>
                    <a:ea typeface="Cambria" panose="02040503050406030204" pitchFamily="18" charset="0"/>
                    <a:cs typeface="Arial" panose="020B0604020202020204" pitchFamily="34" charset="0"/>
                  </a:rPr>
                  <a:t>2024</a:t>
                </a:r>
              </a:p>
            </p:txBody>
          </p:sp>
        </p:grpSp>
      </p:grpSp>
      <p:sp>
        <p:nvSpPr>
          <p:cNvPr id="119812" name="Titolo 1">
            <a:extLst>
              <a:ext uri="{FF2B5EF4-FFF2-40B4-BE49-F238E27FC236}">
                <a16:creationId xmlns:a16="http://schemas.microsoft.com/office/drawing/2014/main" id="{B6CB4F19-AF04-0CA6-EA0D-12DFF12AB129}"/>
              </a:ext>
            </a:extLst>
          </p:cNvPr>
          <p:cNvSpPr>
            <a:spLocks noGrp="1"/>
          </p:cNvSpPr>
          <p:nvPr>
            <p:ph type="title"/>
          </p:nvPr>
        </p:nvSpPr>
        <p:spPr>
          <a:xfrm>
            <a:off x="485775" y="2235200"/>
            <a:ext cx="7777163" cy="3479800"/>
          </a:xfrm>
        </p:spPr>
        <p:txBody>
          <a:bodyPr/>
          <a:lstStyle/>
          <a:p>
            <a:pPr algn="l">
              <a:lnSpc>
                <a:spcPct val="150000"/>
              </a:lnSpc>
            </a:pP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solidFill>
                  <a:srgbClr val="00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i="1">
                <a:solidFill>
                  <a:srgbClr val="000000"/>
                </a:solidFill>
                <a:latin typeface="Cambria" panose="02040503050406030204" pitchFamily="18" charset="0"/>
                <a:ea typeface="Cambria" panose="02040503050406030204" pitchFamily="18" charset="0"/>
              </a:rPr>
            </a:br>
            <a:br>
              <a:rPr lang="it-IT" altLang="it-IT" sz="1800" i="1">
                <a:solidFill>
                  <a:srgbClr val="000000"/>
                </a:solidFill>
                <a:latin typeface="Cambria" panose="02040503050406030204" pitchFamily="18" charset="0"/>
                <a:ea typeface="Cambria" panose="02040503050406030204" pitchFamily="18" charset="0"/>
              </a:rPr>
            </a:br>
            <a:r>
              <a:rPr lang="it-IT" altLang="it-IT" sz="1800" i="1">
                <a:solidFill>
                  <a:srgbClr val="000000"/>
                </a:solidFill>
                <a:latin typeface="Cambria" panose="02040503050406030204" pitchFamily="18" charset="0"/>
                <a:ea typeface="Cambria" panose="02040503050406030204" pitchFamily="18" charset="0"/>
              </a:rPr>
              <a:t> </a:t>
            </a:r>
            <a:br>
              <a:rPr lang="it-IT" altLang="it-IT" sz="1800">
                <a:solidFill>
                  <a:srgbClr val="00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br>
              <a:rPr lang="it-IT" altLang="it-IT" sz="1800" b="1">
                <a:solidFill>
                  <a:srgbClr val="FF0000"/>
                </a:solidFill>
                <a:latin typeface="Cambria" panose="02040503050406030204" pitchFamily="18" charset="0"/>
                <a:ea typeface="Cambria" panose="02040503050406030204" pitchFamily="18" charset="0"/>
              </a:rPr>
            </a:br>
            <a:r>
              <a:rPr lang="it-IT" altLang="it-IT" sz="1800">
                <a:latin typeface="Cambria" panose="02040503050406030204" pitchFamily="18" charset="0"/>
                <a:ea typeface="Cambria" panose="02040503050406030204" pitchFamily="18" charset="0"/>
              </a:rPr>
              <a:t> </a:t>
            </a: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r>
              <a:rPr lang="it-IT" altLang="it-IT" sz="1800">
                <a:latin typeface="Cambria" panose="02040503050406030204" pitchFamily="18" charset="0"/>
                <a:ea typeface="Cambria" panose="02040503050406030204" pitchFamily="18" charset="0"/>
              </a:rPr>
              <a:t>	 </a:t>
            </a: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r>
              <a:rPr lang="it-IT" altLang="it-IT" sz="1800">
                <a:latin typeface="Cambria" panose="02040503050406030204" pitchFamily="18" charset="0"/>
                <a:ea typeface="Cambria" panose="02040503050406030204" pitchFamily="18" charset="0"/>
              </a:rPr>
              <a:t> </a:t>
            </a:r>
          </a:p>
        </p:txBody>
      </p:sp>
      <p:sp>
        <p:nvSpPr>
          <p:cNvPr id="119813" name="Rettangolo 13">
            <a:extLst>
              <a:ext uri="{FF2B5EF4-FFF2-40B4-BE49-F238E27FC236}">
                <a16:creationId xmlns:a16="http://schemas.microsoft.com/office/drawing/2014/main" id="{3BFC515B-2034-BC67-ED48-00219AC2A433}"/>
              </a:ext>
            </a:extLst>
          </p:cNvPr>
          <p:cNvSpPr>
            <a:spLocks noChangeArrowheads="1"/>
          </p:cNvSpPr>
          <p:nvPr/>
        </p:nvSpPr>
        <p:spPr bwMode="auto">
          <a:xfrm>
            <a:off x="611188" y="1274763"/>
            <a:ext cx="7458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Procedure di revisione – Investimento in attrezzature 4.0</a:t>
            </a:r>
            <a:endParaRPr lang="it-IT" altLang="it-IT" sz="2400" dirty="0">
              <a:latin typeface="Cambria" panose="02040503050406030204" pitchFamily="18" charset="0"/>
              <a:ea typeface="Cambria" panose="02040503050406030204" pitchFamily="18" charset="0"/>
            </a:endParaRPr>
          </a:p>
        </p:txBody>
      </p:sp>
      <p:sp>
        <p:nvSpPr>
          <p:cNvPr id="119814" name="CasellaDiTesto 15">
            <a:extLst>
              <a:ext uri="{FF2B5EF4-FFF2-40B4-BE49-F238E27FC236}">
                <a16:creationId xmlns:a16="http://schemas.microsoft.com/office/drawing/2014/main" id="{C42A0103-6AC3-7243-A3BA-7C9A70D49B1F}"/>
              </a:ext>
            </a:extLst>
          </p:cNvPr>
          <p:cNvSpPr txBox="1">
            <a:spLocks noChangeArrowheads="1"/>
          </p:cNvSpPr>
          <p:nvPr/>
        </p:nvSpPr>
        <p:spPr bwMode="auto">
          <a:xfrm>
            <a:off x="1484313" y="28225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br>
              <a:rPr lang="it-IT" altLang="it-IT" sz="1800">
                <a:latin typeface="Cambria" panose="02040503050406030204" pitchFamily="18" charset="0"/>
                <a:ea typeface="Cambria" panose="02040503050406030204" pitchFamily="18" charset="0"/>
              </a:rPr>
            </a:br>
            <a:endParaRPr lang="it-IT" altLang="it-IT" sz="1800">
              <a:latin typeface="Cambria" panose="02040503050406030204" pitchFamily="18" charset="0"/>
              <a:ea typeface="Cambria" panose="02040503050406030204" pitchFamily="18" charset="0"/>
            </a:endParaRPr>
          </a:p>
        </p:txBody>
      </p:sp>
      <p:sp>
        <p:nvSpPr>
          <p:cNvPr id="119815" name="Titolo 1">
            <a:extLst>
              <a:ext uri="{FF2B5EF4-FFF2-40B4-BE49-F238E27FC236}">
                <a16:creationId xmlns:a16="http://schemas.microsoft.com/office/drawing/2014/main" id="{F812C55D-A76F-DA10-D7DD-7B7A0EB43159}"/>
              </a:ext>
            </a:extLst>
          </p:cNvPr>
          <p:cNvSpPr txBox="1">
            <a:spLocks noChangeArrowheads="1"/>
          </p:cNvSpPr>
          <p:nvPr/>
        </p:nvSpPr>
        <p:spPr bwMode="auto">
          <a:xfrm>
            <a:off x="576263" y="2109788"/>
            <a:ext cx="879316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r>
              <a:rPr lang="it-IT" altLang="it-IT" sz="1800" b="1" dirty="0">
                <a:solidFill>
                  <a:srgbClr val="FF0000"/>
                </a:solidFill>
                <a:latin typeface="Cambria" panose="02040503050406030204" pitchFamily="18" charset="0"/>
                <a:ea typeface="Cambria" panose="02040503050406030204" pitchFamily="18" charset="0"/>
              </a:rPr>
              <a:t>  </a:t>
            </a:r>
            <a:br>
              <a:rPr lang="it-IT" altLang="it-IT" sz="1800" b="1" dirty="0">
                <a:solidFill>
                  <a:srgbClr val="FF0000"/>
                </a:solidFill>
                <a:latin typeface="Cambria" panose="02040503050406030204" pitchFamily="18" charset="0"/>
                <a:ea typeface="Cambria" panose="02040503050406030204" pitchFamily="18" charset="0"/>
              </a:rPr>
            </a:br>
            <a:r>
              <a:rPr lang="it-IT" altLang="it-IT" sz="1800" b="1" dirty="0">
                <a:solidFill>
                  <a:srgbClr val="FF0000"/>
                </a:solidFill>
                <a:latin typeface="Cambria" panose="02040503050406030204" pitchFamily="18" charset="0"/>
                <a:ea typeface="Cambria" panose="02040503050406030204" pitchFamily="18" charset="0"/>
              </a:rPr>
              <a:t>Fase di </a:t>
            </a:r>
            <a:r>
              <a:rPr lang="it-IT" altLang="it-IT" sz="1800" b="1" dirty="0" err="1">
                <a:solidFill>
                  <a:srgbClr val="FF0000"/>
                </a:solidFill>
                <a:latin typeface="Cambria" panose="02040503050406030204" pitchFamily="18" charset="0"/>
                <a:ea typeface="Cambria" panose="02040503050406030204" pitchFamily="18" charset="0"/>
              </a:rPr>
              <a:t>Final</a:t>
            </a:r>
            <a:r>
              <a:rPr lang="it-IT" altLang="it-IT" sz="1800" b="1" dirty="0">
                <a:solidFill>
                  <a:srgbClr val="FF0000"/>
                </a:solidFill>
                <a:latin typeface="Cambria" panose="02040503050406030204" pitchFamily="18" charset="0"/>
                <a:ea typeface="Cambria" panose="02040503050406030204" pitchFamily="18" charset="0"/>
              </a:rPr>
              <a:t> </a:t>
            </a:r>
            <a:br>
              <a:rPr lang="it-IT" altLang="it-IT" sz="1800" b="1" dirty="0">
                <a:solidFill>
                  <a:srgbClr val="FF0000"/>
                </a:solidFill>
                <a:latin typeface="Cambria" panose="02040503050406030204" pitchFamily="18" charset="0"/>
                <a:ea typeface="Cambria" panose="02040503050406030204" pitchFamily="18" charset="0"/>
              </a:rPr>
            </a:br>
            <a:r>
              <a:rPr lang="it-IT" altLang="it-IT" sz="1800" b="1" dirty="0">
                <a:solidFill>
                  <a:srgbClr val="FF0000"/>
                </a:solidFill>
                <a:latin typeface="Cambria" panose="02040503050406030204" pitchFamily="18" charset="0"/>
                <a:ea typeface="Cambria" panose="02040503050406030204" pitchFamily="18" charset="0"/>
              </a:rPr>
              <a:t>Esempio di ricalcolo dell’ammortamento </a:t>
            </a:r>
            <a:r>
              <a:rPr lang="it-IT" altLang="it-IT" sz="1800" dirty="0">
                <a:latin typeface="Cambria" panose="02040503050406030204" pitchFamily="18" charset="0"/>
                <a:ea typeface="Cambria" panose="02040503050406030204" pitchFamily="18" charset="0"/>
              </a:rPr>
              <a:t> </a:t>
            </a:r>
          </a:p>
          <a:p>
            <a:pPr>
              <a:lnSpc>
                <a:spcPct val="150000"/>
              </a:lnSpc>
              <a:spcBef>
                <a:spcPct val="0"/>
              </a:spcBef>
              <a:buFontTx/>
              <a:buNone/>
            </a:pPr>
            <a:endParaRPr lang="it-IT" altLang="it-IT" sz="1800" dirty="0">
              <a:latin typeface="Cambria" panose="02040503050406030204" pitchFamily="18" charset="0"/>
              <a:ea typeface="Cambria" panose="02040503050406030204" pitchFamily="18" charset="0"/>
            </a:endParaRPr>
          </a:p>
          <a:p>
            <a:pPr>
              <a:lnSpc>
                <a:spcPct val="150000"/>
              </a:lnSpc>
              <a:spcBef>
                <a:spcPct val="0"/>
              </a:spcBef>
              <a:buFontTx/>
              <a:buNone/>
            </a:pP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endParaRPr lang="it-IT" altLang="it-IT" sz="1800" dirty="0">
              <a:latin typeface="Cambria" panose="02040503050406030204" pitchFamily="18" charset="0"/>
              <a:ea typeface="Cambria" panose="02040503050406030204" pitchFamily="18" charset="0"/>
            </a:endParaRPr>
          </a:p>
        </p:txBody>
      </p:sp>
      <p:graphicFrame>
        <p:nvGraphicFramePr>
          <p:cNvPr id="5" name="Tabella 4">
            <a:extLst>
              <a:ext uri="{FF2B5EF4-FFF2-40B4-BE49-F238E27FC236}">
                <a16:creationId xmlns:a16="http://schemas.microsoft.com/office/drawing/2014/main" id="{C5585E31-86EA-71EA-F403-ED10BA4AE511}"/>
              </a:ext>
            </a:extLst>
          </p:cNvPr>
          <p:cNvGraphicFramePr>
            <a:graphicFrameLocks noGrp="1"/>
          </p:cNvGraphicFramePr>
          <p:nvPr>
            <p:extLst>
              <p:ext uri="{D42A27DB-BD31-4B8C-83A1-F6EECF244321}">
                <p14:modId xmlns:p14="http://schemas.microsoft.com/office/powerpoint/2010/main" val="1192429294"/>
              </p:ext>
            </p:extLst>
          </p:nvPr>
        </p:nvGraphicFramePr>
        <p:xfrm>
          <a:off x="576263" y="3232150"/>
          <a:ext cx="8229600" cy="2351089"/>
        </p:xfrm>
        <a:graphic>
          <a:graphicData uri="http://schemas.openxmlformats.org/drawingml/2006/table">
            <a:tbl>
              <a:tblPr/>
              <a:tblGrid>
                <a:gridCol w="1783080">
                  <a:extLst>
                    <a:ext uri="{9D8B030D-6E8A-4147-A177-3AD203B41FA5}">
                      <a16:colId xmlns:a16="http://schemas.microsoft.com/office/drawing/2014/main" val="20000"/>
                    </a:ext>
                  </a:extLst>
                </a:gridCol>
                <a:gridCol w="1483822">
                  <a:extLst>
                    <a:ext uri="{9D8B030D-6E8A-4147-A177-3AD203B41FA5}">
                      <a16:colId xmlns:a16="http://schemas.microsoft.com/office/drawing/2014/main" val="20001"/>
                    </a:ext>
                  </a:extLst>
                </a:gridCol>
                <a:gridCol w="922713">
                  <a:extLst>
                    <a:ext uri="{9D8B030D-6E8A-4147-A177-3AD203B41FA5}">
                      <a16:colId xmlns:a16="http://schemas.microsoft.com/office/drawing/2014/main" val="20002"/>
                    </a:ext>
                  </a:extLst>
                </a:gridCol>
                <a:gridCol w="1396538">
                  <a:extLst>
                    <a:ext uri="{9D8B030D-6E8A-4147-A177-3AD203B41FA5}">
                      <a16:colId xmlns:a16="http://schemas.microsoft.com/office/drawing/2014/main" val="20003"/>
                    </a:ext>
                  </a:extLst>
                </a:gridCol>
                <a:gridCol w="1259378">
                  <a:extLst>
                    <a:ext uri="{9D8B030D-6E8A-4147-A177-3AD203B41FA5}">
                      <a16:colId xmlns:a16="http://schemas.microsoft.com/office/drawing/2014/main" val="20004"/>
                    </a:ext>
                  </a:extLst>
                </a:gridCol>
                <a:gridCol w="1384069">
                  <a:extLst>
                    <a:ext uri="{9D8B030D-6E8A-4147-A177-3AD203B41FA5}">
                      <a16:colId xmlns:a16="http://schemas.microsoft.com/office/drawing/2014/main" val="20005"/>
                    </a:ext>
                  </a:extLst>
                </a:gridCol>
              </a:tblGrid>
              <a:tr h="180853">
                <a:tc>
                  <a:txBody>
                    <a:bodyPr/>
                    <a:lstStyle/>
                    <a:p>
                      <a:pPr algn="ctr" fontAlgn="b"/>
                      <a:endParaRPr lang="it-IT" sz="1100" b="0" i="0" u="none" strike="noStrike" dirty="0">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it-IT" sz="11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it-IT" sz="11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it-IT" sz="11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80853">
                <a:tc>
                  <a:txBody>
                    <a:bodyPr/>
                    <a:lstStyle/>
                    <a:p>
                      <a:pPr algn="l" fontAlgn="ctr"/>
                      <a:r>
                        <a:rPr lang="it-IT"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extLst>
                  <a:ext uri="{0D108BD9-81ED-4DB2-BD59-A6C34878D82A}">
                    <a16:rowId xmlns:a16="http://schemas.microsoft.com/office/drawing/2014/main" val="10001"/>
                  </a:ext>
                </a:extLst>
              </a:tr>
              <a:tr h="180853">
                <a:tc>
                  <a:txBody>
                    <a:bodyPr/>
                    <a:lstStyle/>
                    <a:p>
                      <a:pPr algn="ctr" fontAlgn="ctr"/>
                      <a:r>
                        <a:rPr lang="it-IT" sz="1100" b="1" i="0" u="none" strike="noStrike">
                          <a:solidFill>
                            <a:srgbClr val="FFFFFF"/>
                          </a:solidFill>
                          <a:effectLst/>
                          <a:latin typeface="Calibri" panose="020F0502020204030204" pitchFamily="34" charset="0"/>
                        </a:rPr>
                        <a:t>Anno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valore del cespite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aliquota amm.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valore ammortamento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valore netto residuo </a:t>
                      </a:r>
                    </a:p>
                  </a:txBody>
                  <a:tcPr marL="0" marR="0" marT="0" marB="0" anchor="ctr">
                    <a:lnL>
                      <a:noFill/>
                    </a:lnL>
                    <a:lnR>
                      <a:noFill/>
                    </a:lnR>
                    <a:lnT>
                      <a:noFill/>
                    </a:lnT>
                    <a:lnB>
                      <a:noFill/>
                    </a:lnB>
                    <a:solidFill>
                      <a:srgbClr val="16365C"/>
                    </a:solidFill>
                  </a:tcPr>
                </a:tc>
                <a:tc>
                  <a:txBody>
                    <a:bodyPr/>
                    <a:lstStyle/>
                    <a:p>
                      <a:pPr algn="ctr" fontAlgn="ctr"/>
                      <a:r>
                        <a:rPr lang="it-IT" sz="11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16365C"/>
                    </a:solidFill>
                  </a:tcPr>
                </a:tc>
                <a:extLst>
                  <a:ext uri="{0D108BD9-81ED-4DB2-BD59-A6C34878D82A}">
                    <a16:rowId xmlns:a16="http://schemas.microsoft.com/office/drawing/2014/main" val="10002"/>
                  </a:ext>
                </a:extLst>
              </a:tr>
              <a:tr h="180853">
                <a:tc>
                  <a:txBody>
                    <a:bodyPr/>
                    <a:lstStyle/>
                    <a:p>
                      <a:pPr algn="r" fontAlgn="b"/>
                      <a:r>
                        <a:rPr lang="it-IT" sz="1100" b="0" i="0" u="none" strike="noStrike" dirty="0">
                          <a:solidFill>
                            <a:srgbClr val="000000"/>
                          </a:solidFill>
                          <a:effectLst/>
                          <a:latin typeface="Calibri" panose="020F0502020204030204" pitchFamily="34" charset="0"/>
                        </a:rPr>
                        <a:t>2019</a:t>
                      </a:r>
                    </a:p>
                  </a:txBody>
                  <a:tcPr marL="0" marR="0" marT="0" marB="0" anchor="b">
                    <a:lnL>
                      <a:noFill/>
                    </a:lnL>
                    <a:lnR>
                      <a:noFill/>
                    </a:lnR>
                    <a:lnT>
                      <a:noFill/>
                    </a:lnT>
                    <a:lnB>
                      <a:noFill/>
                    </a:lnB>
                  </a:tcPr>
                </a:tc>
                <a:tc>
                  <a:txBody>
                    <a:bodyPr/>
                    <a:lstStyle/>
                    <a:p>
                      <a:pPr algn="l" fontAlgn="b"/>
                      <a:r>
                        <a:rPr lang="it-IT" sz="1100" b="0" i="0" u="none" strike="noStrike" dirty="0">
                          <a:solidFill>
                            <a:srgbClr val="000000"/>
                          </a:solidFill>
                          <a:effectLst/>
                          <a:latin typeface="Calibri" panose="020F0502020204030204" pitchFamily="34" charset="0"/>
                        </a:rPr>
                        <a:t>                              200.000 </a:t>
                      </a:r>
                    </a:p>
                  </a:txBody>
                  <a:tcPr marL="0" marR="0" marT="0" marB="0" anchor="b">
                    <a:lnL>
                      <a:noFill/>
                    </a:lnL>
                    <a:lnR>
                      <a:noFill/>
                    </a:lnR>
                    <a:lnT>
                      <a:noFill/>
                    </a:lnT>
                    <a:lnB>
                      <a:noFill/>
                    </a:lnB>
                  </a:tcPr>
                </a:tc>
                <a:tc>
                  <a:txBody>
                    <a:bodyPr/>
                    <a:lstStyle/>
                    <a:p>
                      <a:pPr algn="r" fontAlgn="b"/>
                      <a:r>
                        <a:rPr lang="it-IT" sz="11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10.000 </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190.000 </a:t>
                      </a: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80853">
                <a:tc>
                  <a:txBody>
                    <a:bodyPr/>
                    <a:lstStyle/>
                    <a:p>
                      <a:pPr algn="r" fontAlgn="b"/>
                      <a:r>
                        <a:rPr lang="it-IT" sz="1100" b="0" i="0" u="none" strike="noStrike" dirty="0">
                          <a:solidFill>
                            <a:srgbClr val="000000"/>
                          </a:solidFill>
                          <a:effectLst/>
                          <a:latin typeface="Calibri" panose="020F0502020204030204" pitchFamily="34" charset="0"/>
                        </a:rPr>
                        <a:t>2020</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200.000 </a:t>
                      </a:r>
                    </a:p>
                  </a:txBody>
                  <a:tcPr marL="0" marR="0" marT="0" marB="0" anchor="b">
                    <a:lnL>
                      <a:noFill/>
                    </a:lnL>
                    <a:lnR>
                      <a:noFill/>
                    </a:lnR>
                    <a:lnT>
                      <a:noFill/>
                    </a:lnT>
                    <a:lnB>
                      <a:noFill/>
                    </a:lnB>
                  </a:tcPr>
                </a:tc>
                <a:tc>
                  <a:txBody>
                    <a:bodyPr/>
                    <a:lstStyle/>
                    <a:p>
                      <a:pPr algn="r" fontAlgn="b"/>
                      <a:r>
                        <a:rPr lang="it-IT" sz="11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20.000 </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170.000 </a:t>
                      </a: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80853">
                <a:tc>
                  <a:txBody>
                    <a:bodyPr/>
                    <a:lstStyle/>
                    <a:p>
                      <a:pPr algn="r" fontAlgn="b"/>
                      <a:r>
                        <a:rPr lang="it-IT" sz="1100" b="0" i="0" u="none" strike="noStrike" dirty="0">
                          <a:solidFill>
                            <a:srgbClr val="000000"/>
                          </a:solidFill>
                          <a:effectLst/>
                          <a:latin typeface="Calibri" panose="020F0502020204030204" pitchFamily="34" charset="0"/>
                        </a:rPr>
                        <a:t>2021</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200.000 </a:t>
                      </a:r>
                    </a:p>
                  </a:txBody>
                  <a:tcPr marL="0" marR="0" marT="0" marB="0" anchor="b">
                    <a:lnL>
                      <a:noFill/>
                    </a:lnL>
                    <a:lnR>
                      <a:noFill/>
                    </a:lnR>
                    <a:lnT>
                      <a:noFill/>
                    </a:lnT>
                    <a:lnB>
                      <a:noFill/>
                    </a:lnB>
                  </a:tcPr>
                </a:tc>
                <a:tc>
                  <a:txBody>
                    <a:bodyPr/>
                    <a:lstStyle/>
                    <a:p>
                      <a:pPr algn="r" fontAlgn="b"/>
                      <a:r>
                        <a:rPr lang="it-IT" sz="11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20.000 </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150.000 </a:t>
                      </a: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80853">
                <a:tc>
                  <a:txBody>
                    <a:bodyPr/>
                    <a:lstStyle/>
                    <a:p>
                      <a:pPr algn="r" fontAlgn="b"/>
                      <a:r>
                        <a:rPr lang="it-IT" sz="1100" b="0" i="0" u="none" strike="noStrike" dirty="0">
                          <a:solidFill>
                            <a:srgbClr val="000000"/>
                          </a:solidFill>
                          <a:effectLst/>
                          <a:latin typeface="Calibri" panose="020F0502020204030204" pitchFamily="34" charset="0"/>
                        </a:rPr>
                        <a:t>2022</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200.000 </a:t>
                      </a:r>
                    </a:p>
                  </a:txBody>
                  <a:tcPr marL="0" marR="0" marT="0" marB="0" anchor="b">
                    <a:lnL>
                      <a:noFill/>
                    </a:lnL>
                    <a:lnR>
                      <a:noFill/>
                    </a:lnR>
                    <a:lnT>
                      <a:noFill/>
                    </a:lnT>
                    <a:lnB>
                      <a:noFill/>
                    </a:lnB>
                  </a:tcPr>
                </a:tc>
                <a:tc>
                  <a:txBody>
                    <a:bodyPr/>
                    <a:lstStyle/>
                    <a:p>
                      <a:pPr algn="r" fontAlgn="b"/>
                      <a:r>
                        <a:rPr lang="it-IT" sz="11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20.000 </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130.000 </a:t>
                      </a: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80853">
                <a:tc>
                  <a:txBody>
                    <a:bodyPr/>
                    <a:lstStyle/>
                    <a:p>
                      <a:pPr algn="r" fontAlgn="b"/>
                      <a:r>
                        <a:rPr lang="it-IT" sz="1100" b="0" i="0" u="none" strike="noStrike" dirty="0">
                          <a:solidFill>
                            <a:srgbClr val="000000"/>
                          </a:solidFill>
                          <a:effectLst/>
                          <a:latin typeface="Calibri" panose="020F0502020204030204" pitchFamily="34" charset="0"/>
                        </a:rPr>
                        <a:t>2023</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300.000 </a:t>
                      </a:r>
                    </a:p>
                  </a:txBody>
                  <a:tcPr marL="0" marR="0" marT="0" marB="0" anchor="b">
                    <a:lnL>
                      <a:noFill/>
                    </a:lnL>
                    <a:lnR>
                      <a:noFill/>
                    </a:lnR>
                    <a:lnT>
                      <a:noFill/>
                    </a:lnT>
                    <a:lnB>
                      <a:noFill/>
                    </a:lnB>
                  </a:tcPr>
                </a:tc>
                <a:tc>
                  <a:txBody>
                    <a:bodyPr/>
                    <a:lstStyle/>
                    <a:p>
                      <a:pPr algn="r" fontAlgn="b"/>
                      <a:r>
                        <a:rPr lang="it-IT" sz="11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30.000 </a:t>
                      </a:r>
                    </a:p>
                  </a:txBody>
                  <a:tcPr marL="0" marR="0" marT="0" marB="0" anchor="b">
                    <a:lnL>
                      <a:noFill/>
                    </a:lnL>
                    <a:lnR>
                      <a:noFill/>
                    </a:lnR>
                    <a:lnT>
                      <a:noFill/>
                    </a:lnT>
                    <a:lnB>
                      <a:noFill/>
                    </a:lnB>
                  </a:tcPr>
                </a:tc>
                <a:tc>
                  <a:txBody>
                    <a:bodyPr/>
                    <a:lstStyle/>
                    <a:p>
                      <a:pPr algn="l" fontAlgn="b"/>
                      <a:r>
                        <a:rPr lang="it-IT" sz="1100" b="0" i="0" u="none" strike="noStrike">
                          <a:solidFill>
                            <a:srgbClr val="000000"/>
                          </a:solidFill>
                          <a:effectLst/>
                          <a:latin typeface="Calibri" panose="020F0502020204030204" pitchFamily="34" charset="0"/>
                        </a:rPr>
                        <a:t>                       200.000 </a:t>
                      </a:r>
                    </a:p>
                  </a:txBody>
                  <a:tcPr marL="0" marR="0" marT="0" marB="0" anchor="b">
                    <a:lnL>
                      <a:noFill/>
                    </a:lnL>
                    <a:lnR>
                      <a:noFill/>
                    </a:lnR>
                    <a:lnT>
                      <a:noFill/>
                    </a:lnT>
                    <a:lnB>
                      <a:noFill/>
                    </a:lnB>
                  </a:tcPr>
                </a:tc>
                <a:tc>
                  <a:txBody>
                    <a:bodyPr/>
                    <a:lstStyle/>
                    <a:p>
                      <a:pPr algn="ctr" fontAlgn="b"/>
                      <a:r>
                        <a:rPr lang="it-IT" sz="11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extLst>
                  <a:ext uri="{0D108BD9-81ED-4DB2-BD59-A6C34878D82A}">
                    <a16:rowId xmlns:a16="http://schemas.microsoft.com/office/drawing/2014/main" val="10007"/>
                  </a:ext>
                </a:extLst>
              </a:tr>
              <a:tr h="180853">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it-IT" sz="1100" b="0" i="0"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180853">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80853">
                <a:tc>
                  <a:txBody>
                    <a:bodyPr/>
                    <a:lstStyle/>
                    <a:p>
                      <a:pPr algn="ctr" fontAlgn="b"/>
                      <a:r>
                        <a:rPr lang="it-IT" sz="11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l" fontAlgn="b"/>
                      <a:r>
                        <a:rPr lang="it-IT" sz="1100" b="0" i="0" u="none" strike="noStrike">
                          <a:solidFill>
                            <a:srgbClr val="FF0000"/>
                          </a:solidFill>
                          <a:effectLst/>
                          <a:latin typeface="Calibri" panose="020F0502020204030204" pitchFamily="34" charset="0"/>
                        </a:rPr>
                        <a:t>verificato il calcolo </a:t>
                      </a: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180853">
                <a:tc>
                  <a:txBody>
                    <a:bodyPr/>
                    <a:lstStyle/>
                    <a:p>
                      <a:pPr algn="ctr" fontAlgn="b"/>
                      <a:r>
                        <a:rPr lang="it-IT" sz="11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gridSpan="2">
                  <a:txBody>
                    <a:bodyPr/>
                    <a:lstStyle/>
                    <a:p>
                      <a:pPr algn="l" fontAlgn="b"/>
                      <a:r>
                        <a:rPr lang="it-IT" sz="1100" b="0" i="0" u="none" strike="noStrike">
                          <a:solidFill>
                            <a:srgbClr val="FF0000"/>
                          </a:solidFill>
                          <a:effectLst/>
                          <a:latin typeface="Calibri" panose="020F0502020204030204" pitchFamily="34" charset="0"/>
                        </a:rPr>
                        <a:t>as libro cespiti e schede contabili  </a:t>
                      </a:r>
                    </a:p>
                  </a:txBody>
                  <a:tcPr marL="0" marR="0" marT="0" marB="0" anchor="b">
                    <a:lnL>
                      <a:noFill/>
                    </a:lnL>
                    <a:lnR>
                      <a:noFill/>
                    </a:lnR>
                    <a:lnT>
                      <a:noFill/>
                    </a:lnT>
                    <a:lnB>
                      <a:noFill/>
                    </a:lnB>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80853">
                <a:tc>
                  <a:txBody>
                    <a:bodyPr/>
                    <a:lstStyle/>
                    <a:p>
                      <a:pPr algn="ctr" fontAlgn="b"/>
                      <a:r>
                        <a:rPr lang="it-IT" sz="1100" b="0" i="0" u="none" strike="noStrike">
                          <a:solidFill>
                            <a:srgbClr val="FF0000"/>
                          </a:solidFill>
                          <a:effectLst/>
                          <a:latin typeface="Calibri" panose="020F0502020204030204" pitchFamily="34" charset="0"/>
                        </a:rPr>
                        <a:t>#</a:t>
                      </a:r>
                    </a:p>
                  </a:txBody>
                  <a:tcPr marL="0" marR="0" marT="0" marB="0" anchor="b">
                    <a:lnL>
                      <a:noFill/>
                    </a:lnL>
                    <a:lnR>
                      <a:noFill/>
                    </a:lnR>
                    <a:lnT>
                      <a:noFill/>
                    </a:lnT>
                    <a:lnB>
                      <a:noFill/>
                    </a:lnB>
                  </a:tcPr>
                </a:tc>
                <a:tc gridSpan="2">
                  <a:txBody>
                    <a:bodyPr/>
                    <a:lstStyle/>
                    <a:p>
                      <a:pPr algn="l" fontAlgn="b"/>
                      <a:r>
                        <a:rPr lang="it-IT" sz="1100" b="0" i="0" u="none" strike="noStrike" dirty="0" err="1">
                          <a:solidFill>
                            <a:srgbClr val="FF0000"/>
                          </a:solidFill>
                          <a:effectLst/>
                          <a:latin typeface="Calibri" panose="020F0502020204030204" pitchFamily="34" charset="0"/>
                        </a:rPr>
                        <a:t>as</a:t>
                      </a:r>
                      <a:r>
                        <a:rPr lang="it-IT" sz="1100" b="0" i="0" u="none" strike="noStrike" dirty="0">
                          <a:solidFill>
                            <a:srgbClr val="FF0000"/>
                          </a:solidFill>
                          <a:effectLst/>
                          <a:latin typeface="Calibri" panose="020F0502020204030204" pitchFamily="34" charset="0"/>
                        </a:rPr>
                        <a:t> bilancio d'esercizio al 31.12.2023 </a:t>
                      </a:r>
                    </a:p>
                  </a:txBody>
                  <a:tcPr marL="0" marR="0" marT="0" marB="0" anchor="b">
                    <a:lnL>
                      <a:noFill/>
                    </a:lnL>
                    <a:lnR>
                      <a:noFill/>
                    </a:lnR>
                    <a:lnT>
                      <a:noFill/>
                    </a:lnT>
                    <a:lnB>
                      <a:noFill/>
                    </a:lnB>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9D15F57-DE12-E869-EB02-684A801CFE4E}"/>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1859" name="Group 25">
            <a:extLst>
              <a:ext uri="{FF2B5EF4-FFF2-40B4-BE49-F238E27FC236}">
                <a16:creationId xmlns:a16="http://schemas.microsoft.com/office/drawing/2014/main" id="{55D00A1F-CAC6-FDA3-27E8-4BB349E3E300}"/>
              </a:ext>
            </a:extLst>
          </p:cNvPr>
          <p:cNvGrpSpPr>
            <a:grpSpLocks/>
          </p:cNvGrpSpPr>
          <p:nvPr/>
        </p:nvGrpSpPr>
        <p:grpSpPr bwMode="auto">
          <a:xfrm>
            <a:off x="92075" y="212725"/>
            <a:ext cx="1036638" cy="884238"/>
            <a:chOff x="200590" y="418099"/>
            <a:chExt cx="1035539" cy="884136"/>
          </a:xfrm>
        </p:grpSpPr>
        <p:grpSp>
          <p:nvGrpSpPr>
            <p:cNvPr id="121864" name="Group 26">
              <a:extLst>
                <a:ext uri="{FF2B5EF4-FFF2-40B4-BE49-F238E27FC236}">
                  <a16:creationId xmlns:a16="http://schemas.microsoft.com/office/drawing/2014/main" id="{4A357B70-F15E-C54F-CF28-29FE8C856936}"/>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E6BF4801-3A4B-03FF-8D9A-CBA87657ACE8}"/>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21869" name="Group 31">
                <a:extLst>
                  <a:ext uri="{FF2B5EF4-FFF2-40B4-BE49-F238E27FC236}">
                    <a16:creationId xmlns:a16="http://schemas.microsoft.com/office/drawing/2014/main" id="{13BF54C3-CB9E-499D-5D91-FFC6001B464C}"/>
                  </a:ext>
                </a:extLst>
              </p:cNvPr>
              <p:cNvGrpSpPr>
                <a:grpSpLocks/>
              </p:cNvGrpSpPr>
              <p:nvPr/>
            </p:nvGrpSpPr>
            <p:grpSpPr bwMode="auto">
              <a:xfrm>
                <a:off x="1604481" y="615882"/>
                <a:ext cx="886681" cy="461665"/>
                <a:chOff x="1604481" y="615882"/>
                <a:chExt cx="886681" cy="461665"/>
              </a:xfrm>
            </p:grpSpPr>
            <p:sp>
              <p:nvSpPr>
                <p:cNvPr id="121870" name="TextBox 32">
                  <a:extLst>
                    <a:ext uri="{FF2B5EF4-FFF2-40B4-BE49-F238E27FC236}">
                      <a16:creationId xmlns:a16="http://schemas.microsoft.com/office/drawing/2014/main" id="{C8885195-0FF6-FCC0-9A5C-6E5650899102}"/>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1B01E49-003F-47A4-BE7F-062EE06F385F}"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21871" name="TextBox 33">
                  <a:extLst>
                    <a:ext uri="{FF2B5EF4-FFF2-40B4-BE49-F238E27FC236}">
                      <a16:creationId xmlns:a16="http://schemas.microsoft.com/office/drawing/2014/main" id="{DD5D9437-9326-AA0A-FA65-B622DCDECC86}"/>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21865" name="Group 27">
              <a:extLst>
                <a:ext uri="{FF2B5EF4-FFF2-40B4-BE49-F238E27FC236}">
                  <a16:creationId xmlns:a16="http://schemas.microsoft.com/office/drawing/2014/main" id="{58917B3F-4922-7B36-DC0F-2EE1020DF3D2}"/>
                </a:ext>
              </a:extLst>
            </p:cNvPr>
            <p:cNvGrpSpPr>
              <a:grpSpLocks/>
            </p:cNvGrpSpPr>
            <p:nvPr/>
          </p:nvGrpSpPr>
          <p:grpSpPr bwMode="auto">
            <a:xfrm>
              <a:off x="200590" y="843937"/>
              <a:ext cx="1035539" cy="458298"/>
              <a:chOff x="224691" y="1351963"/>
              <a:chExt cx="1035539" cy="458298"/>
            </a:xfrm>
          </p:grpSpPr>
          <p:sp>
            <p:nvSpPr>
              <p:cNvPr id="121866" name="TextBox 28">
                <a:extLst>
                  <a:ext uri="{FF2B5EF4-FFF2-40B4-BE49-F238E27FC236}">
                    <a16:creationId xmlns:a16="http://schemas.microsoft.com/office/drawing/2014/main" id="{64A80A14-4159-C1A8-C240-DBF663EF869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21867" name="TextBox 29">
                <a:extLst>
                  <a:ext uri="{FF2B5EF4-FFF2-40B4-BE49-F238E27FC236}">
                    <a16:creationId xmlns:a16="http://schemas.microsoft.com/office/drawing/2014/main" id="{8CA07417-A665-3BEC-3040-4AE8CFDAE8F3}"/>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21860" name="Titolo 1">
            <a:extLst>
              <a:ext uri="{FF2B5EF4-FFF2-40B4-BE49-F238E27FC236}">
                <a16:creationId xmlns:a16="http://schemas.microsoft.com/office/drawing/2014/main" id="{09E1AD69-1E45-2E13-7404-2C0DCE638DDF}"/>
              </a:ext>
            </a:extLst>
          </p:cNvPr>
          <p:cNvSpPr>
            <a:spLocks noGrp="1"/>
          </p:cNvSpPr>
          <p:nvPr>
            <p:ph type="title"/>
          </p:nvPr>
        </p:nvSpPr>
        <p:spPr>
          <a:xfrm>
            <a:off x="485775" y="2235200"/>
            <a:ext cx="7777163" cy="3479800"/>
          </a:xfrm>
        </p:spPr>
        <p:txBody>
          <a:bodyPr/>
          <a:lstStyle/>
          <a:p>
            <a:pPr algn="l">
              <a:lnSpc>
                <a:spcPct val="150000"/>
              </a:lnSpc>
            </a:pP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b="1">
                <a:solidFill>
                  <a:srgbClr val="FF0000"/>
                </a:solidFill>
              </a:rPr>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solidFill>
                  <a:srgbClr val="000000"/>
                </a:solidFill>
                <a:latin typeface="Bookman Old Style" panose="02050604050505020204" pitchFamily="18" charset="0"/>
              </a:rPr>
            </a:br>
            <a:br>
              <a:rPr lang="it-IT" altLang="it-IT" sz="1800" b="1">
                <a:solidFill>
                  <a:srgbClr val="FF0000"/>
                </a:solidFill>
              </a:rPr>
            </a:br>
            <a:br>
              <a:rPr lang="it-IT" altLang="it-IT" sz="1800" i="1">
                <a:solidFill>
                  <a:srgbClr val="000000"/>
                </a:solidFill>
              </a:rPr>
            </a:br>
            <a:br>
              <a:rPr lang="it-IT" altLang="it-IT" sz="1800" i="1">
                <a:solidFill>
                  <a:srgbClr val="000000"/>
                </a:solidFill>
              </a:rPr>
            </a:br>
            <a:r>
              <a:rPr lang="it-IT" altLang="it-IT" sz="1800" i="1">
                <a:solidFill>
                  <a:srgbClr val="000000"/>
                </a:solidFill>
              </a:rPr>
              <a:t> </a:t>
            </a:r>
            <a:br>
              <a:rPr lang="it-IT" altLang="it-IT" sz="1800">
                <a:solidFill>
                  <a:srgbClr val="000000"/>
                </a:solidFill>
              </a:rPr>
            </a:br>
            <a:br>
              <a:rPr lang="it-IT" altLang="it-IT" sz="1800" b="1">
                <a:solidFill>
                  <a:srgbClr val="FF0000"/>
                </a:solidFill>
              </a:rPr>
            </a:br>
            <a:br>
              <a:rPr lang="it-IT" altLang="it-IT" sz="1800" b="1">
                <a:solidFill>
                  <a:srgbClr val="FF0000"/>
                </a:solidFill>
              </a:rPr>
            </a:br>
            <a:r>
              <a:rPr lang="it-IT" altLang="it-IT" sz="1800"/>
              <a:t> </a:t>
            </a:r>
            <a:br>
              <a:rPr lang="it-IT" altLang="it-IT" sz="1800"/>
            </a:br>
            <a:br>
              <a:rPr lang="it-IT" altLang="it-IT" sz="1800"/>
            </a:br>
            <a:br>
              <a:rPr lang="it-IT" altLang="it-IT" sz="1800"/>
            </a:br>
            <a:br>
              <a:rPr lang="it-IT" altLang="it-IT" sz="1800"/>
            </a:br>
            <a:r>
              <a:rPr lang="it-IT" altLang="it-IT" sz="1800"/>
              <a:t>	 </a:t>
            </a: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br>
              <a:rPr lang="it-IT" altLang="it-IT" sz="1800"/>
            </a:br>
            <a:r>
              <a:rPr lang="it-IT" altLang="it-IT" sz="1800"/>
              <a:t> </a:t>
            </a:r>
          </a:p>
        </p:txBody>
      </p:sp>
      <p:sp>
        <p:nvSpPr>
          <p:cNvPr id="121861" name="Rettangolo 13">
            <a:extLst>
              <a:ext uri="{FF2B5EF4-FFF2-40B4-BE49-F238E27FC236}">
                <a16:creationId xmlns:a16="http://schemas.microsoft.com/office/drawing/2014/main" id="{842891C0-063D-B980-C32F-EAE888C2F5AA}"/>
              </a:ext>
            </a:extLst>
          </p:cNvPr>
          <p:cNvSpPr>
            <a:spLocks noChangeArrowheads="1"/>
          </p:cNvSpPr>
          <p:nvPr/>
        </p:nvSpPr>
        <p:spPr bwMode="auto">
          <a:xfrm>
            <a:off x="611188" y="1274763"/>
            <a:ext cx="745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a:solidFill>
                  <a:srgbClr val="FF0000"/>
                </a:solidFill>
              </a:rPr>
              <a:t>Procedure di revisione – Investimento in attrezzature 4.0</a:t>
            </a:r>
            <a:endParaRPr lang="it-IT" altLang="it-IT" sz="2400"/>
          </a:p>
        </p:txBody>
      </p:sp>
      <p:sp>
        <p:nvSpPr>
          <p:cNvPr id="121862" name="CasellaDiTesto 15">
            <a:extLst>
              <a:ext uri="{FF2B5EF4-FFF2-40B4-BE49-F238E27FC236}">
                <a16:creationId xmlns:a16="http://schemas.microsoft.com/office/drawing/2014/main" id="{1B105807-90CA-872B-874D-979EF037EAD9}"/>
              </a:ext>
            </a:extLst>
          </p:cNvPr>
          <p:cNvSpPr txBox="1">
            <a:spLocks noChangeArrowheads="1"/>
          </p:cNvSpPr>
          <p:nvPr/>
        </p:nvSpPr>
        <p:spPr bwMode="auto">
          <a:xfrm>
            <a:off x="1484313" y="28225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br>
              <a:rPr lang="it-IT" altLang="it-IT" sz="1800"/>
            </a:br>
            <a:br>
              <a:rPr lang="it-IT" altLang="it-IT" sz="1800"/>
            </a:br>
            <a:br>
              <a:rPr lang="it-IT" altLang="it-IT" sz="1800"/>
            </a:br>
            <a:endParaRPr lang="it-IT" altLang="it-IT" sz="1800"/>
          </a:p>
        </p:txBody>
      </p:sp>
      <p:sp>
        <p:nvSpPr>
          <p:cNvPr id="2" name="Titolo 1">
            <a:extLst>
              <a:ext uri="{FF2B5EF4-FFF2-40B4-BE49-F238E27FC236}">
                <a16:creationId xmlns:a16="http://schemas.microsoft.com/office/drawing/2014/main" id="{E6135A13-ECDB-4E8A-246E-D0F41E12E508}"/>
              </a:ext>
            </a:extLst>
          </p:cNvPr>
          <p:cNvSpPr txBox="1">
            <a:spLocks/>
          </p:cNvSpPr>
          <p:nvPr/>
        </p:nvSpPr>
        <p:spPr bwMode="auto">
          <a:xfrm>
            <a:off x="174625" y="2808288"/>
            <a:ext cx="8794750" cy="3754437"/>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lnSpc>
                <a:spcPct val="150000"/>
              </a:lnSpc>
              <a:defRPr/>
            </a:pP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r>
              <a:rPr lang="it-IT" altLang="it-IT" sz="1800" b="1" dirty="0">
                <a:solidFill>
                  <a:srgbClr val="FF0000"/>
                </a:solidFill>
                <a:latin typeface="Cambria" panose="02040503050406030204" pitchFamily="18" charset="0"/>
                <a:ea typeface="Cambria" panose="02040503050406030204" pitchFamily="18" charset="0"/>
              </a:rPr>
              <a:t>  </a:t>
            </a:r>
            <a:br>
              <a:rPr lang="it-IT" altLang="it-IT" sz="1800" b="1" dirty="0">
                <a:solidFill>
                  <a:srgbClr val="FF0000"/>
                </a:solidFill>
                <a:latin typeface="Cambria" panose="02040503050406030204" pitchFamily="18" charset="0"/>
                <a:ea typeface="Cambria" panose="02040503050406030204" pitchFamily="18" charset="0"/>
              </a:rPr>
            </a:br>
            <a:br>
              <a:rPr lang="it-IT" altLang="it-IT" sz="1800" b="1" dirty="0">
                <a:solidFill>
                  <a:srgbClr val="FF0000"/>
                </a:solidFill>
                <a:latin typeface="Cambria" panose="02040503050406030204" pitchFamily="18" charset="0"/>
                <a:ea typeface="Cambria" panose="02040503050406030204" pitchFamily="18" charset="0"/>
              </a:rPr>
            </a:br>
            <a:r>
              <a:rPr lang="it-IT" altLang="it-IT" sz="1800" b="1" dirty="0">
                <a:solidFill>
                  <a:srgbClr val="FF0000"/>
                </a:solidFill>
                <a:latin typeface="Cambria" panose="02040503050406030204" pitchFamily="18" charset="0"/>
                <a:ea typeface="Cambria" panose="02040503050406030204" pitchFamily="18" charset="0"/>
              </a:rPr>
              <a:t>Fase di </a:t>
            </a:r>
            <a:r>
              <a:rPr lang="it-IT" altLang="it-IT" sz="1800" b="1" dirty="0" err="1">
                <a:solidFill>
                  <a:srgbClr val="FF0000"/>
                </a:solidFill>
                <a:latin typeface="Cambria" panose="02040503050406030204" pitchFamily="18" charset="0"/>
                <a:ea typeface="Cambria" panose="02040503050406030204" pitchFamily="18" charset="0"/>
              </a:rPr>
              <a:t>Final</a:t>
            </a:r>
            <a:r>
              <a:rPr lang="it-IT" altLang="it-IT" sz="1800" b="1" dirty="0">
                <a:solidFill>
                  <a:srgbClr val="FF0000"/>
                </a:solidFill>
                <a:latin typeface="Cambria" panose="02040503050406030204" pitchFamily="18" charset="0"/>
                <a:ea typeface="Cambria" panose="02040503050406030204" pitchFamily="18" charset="0"/>
              </a:rPr>
              <a:t> </a:t>
            </a:r>
            <a:br>
              <a:rPr lang="it-IT" altLang="it-IT" sz="1800" b="1" dirty="0">
                <a:solidFill>
                  <a:srgbClr val="FF0000"/>
                </a:solidFill>
                <a:latin typeface="Cambria" panose="02040503050406030204" pitchFamily="18" charset="0"/>
                <a:ea typeface="Cambria" panose="02040503050406030204" pitchFamily="18" charset="0"/>
              </a:rPr>
            </a:br>
            <a:endParaRPr lang="it-IT" altLang="it-IT" sz="1800" b="1" dirty="0">
              <a:solidFill>
                <a:srgbClr val="FF0000"/>
              </a:solidFill>
              <a:latin typeface="Cambria" panose="02040503050406030204" pitchFamily="18" charset="0"/>
              <a:ea typeface="Cambria" panose="02040503050406030204" pitchFamily="18" charset="0"/>
            </a:endParaRPr>
          </a:p>
          <a:p>
            <a:pPr algn="l">
              <a:lnSpc>
                <a:spcPct val="150000"/>
              </a:lnSpc>
              <a:defRPr/>
            </a:pPr>
            <a:r>
              <a:rPr lang="it-IT" altLang="it-IT" sz="1800" dirty="0">
                <a:latin typeface="Cambria" panose="02040503050406030204" pitchFamily="18" charset="0"/>
                <a:ea typeface="Cambria" panose="02040503050406030204" pitchFamily="18" charset="0"/>
              </a:rPr>
              <a:t>Il  Revisore deve verificare che l’attrezzatura potrebbe essere soggetta alla corresponsione di un credito di imposta ai sensi della legge di bilancio 2021 L.178/2020 e dovrà analizzare i requisiti necessari per fruire di questo credito e verificare la contabilizzazione del credito di imposta e la documentazione probativa di riferimento quali mandati di pagamento o verifica della compensazione tramite F24. </a:t>
            </a:r>
          </a:p>
          <a:p>
            <a:pPr algn="l">
              <a:lnSpc>
                <a:spcPct val="150000"/>
              </a:lnSpc>
              <a:defRPr/>
            </a:pPr>
            <a:r>
              <a:rPr lang="it-IT" altLang="it-IT" sz="1800" dirty="0">
                <a:latin typeface="Cambria" panose="02040503050406030204" pitchFamily="18" charset="0"/>
                <a:ea typeface="Cambria" panose="02040503050406030204" pitchFamily="18" charset="0"/>
              </a:rPr>
              <a:t> </a:t>
            </a:r>
          </a:p>
          <a:p>
            <a:pPr algn="l">
              <a:lnSpc>
                <a:spcPct val="150000"/>
              </a:lnSpc>
              <a:defRPr/>
            </a:pPr>
            <a:endParaRPr lang="it-IT" altLang="it-IT" sz="1800" dirty="0">
              <a:latin typeface="Cambria" panose="02040503050406030204" pitchFamily="18" charset="0"/>
              <a:ea typeface="Cambria" panose="02040503050406030204" pitchFamily="18" charset="0"/>
            </a:endParaRPr>
          </a:p>
          <a:p>
            <a:pPr marL="285750" indent="-285750" algn="l">
              <a:lnSpc>
                <a:spcPct val="150000"/>
              </a:lnSpc>
              <a:buFontTx/>
              <a:buChar char="-"/>
              <a:defRPr/>
            </a:pPr>
            <a:endParaRPr lang="it-IT" altLang="it-IT" sz="1800" dirty="0">
              <a:latin typeface="Cambria" panose="02040503050406030204" pitchFamily="18" charset="0"/>
              <a:ea typeface="Cambria" panose="02040503050406030204" pitchFamily="18" charset="0"/>
            </a:endParaRPr>
          </a:p>
          <a:p>
            <a:pPr marL="285750" indent="-285750" algn="l">
              <a:lnSpc>
                <a:spcPct val="150000"/>
              </a:lnSpc>
              <a:buFontTx/>
              <a:buChar char="-"/>
              <a:defRPr/>
            </a:pP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endParaRPr lang="it-IT" altLang="it-IT" sz="1800" dirty="0">
              <a:latin typeface="Cambria" panose="02040503050406030204" pitchFamily="18" charset="0"/>
              <a:ea typeface="Cambria" panose="020405030504060302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BDB39C7-ADA8-CE58-AA60-0440B73E1FE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3907" name="Group 25">
            <a:extLst>
              <a:ext uri="{FF2B5EF4-FFF2-40B4-BE49-F238E27FC236}">
                <a16:creationId xmlns:a16="http://schemas.microsoft.com/office/drawing/2014/main" id="{7813BC62-806E-5FB0-80D6-4222894CE3BE}"/>
              </a:ext>
            </a:extLst>
          </p:cNvPr>
          <p:cNvGrpSpPr>
            <a:grpSpLocks/>
          </p:cNvGrpSpPr>
          <p:nvPr/>
        </p:nvGrpSpPr>
        <p:grpSpPr bwMode="auto">
          <a:xfrm>
            <a:off x="92075" y="212725"/>
            <a:ext cx="1036638" cy="884238"/>
            <a:chOff x="200590" y="418099"/>
            <a:chExt cx="1035539" cy="884136"/>
          </a:xfrm>
        </p:grpSpPr>
        <p:grpSp>
          <p:nvGrpSpPr>
            <p:cNvPr id="123914" name="Group 26">
              <a:extLst>
                <a:ext uri="{FF2B5EF4-FFF2-40B4-BE49-F238E27FC236}">
                  <a16:creationId xmlns:a16="http://schemas.microsoft.com/office/drawing/2014/main" id="{85114024-07F1-A30A-4C2D-1EC98E9A7260}"/>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E0540A2-5B57-804B-B610-0E778FBA0E9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23919" name="Group 31">
                <a:extLst>
                  <a:ext uri="{FF2B5EF4-FFF2-40B4-BE49-F238E27FC236}">
                    <a16:creationId xmlns:a16="http://schemas.microsoft.com/office/drawing/2014/main" id="{7BA2EFB8-7C4C-6097-098B-FCD58798A77B}"/>
                  </a:ext>
                </a:extLst>
              </p:cNvPr>
              <p:cNvGrpSpPr>
                <a:grpSpLocks/>
              </p:cNvGrpSpPr>
              <p:nvPr/>
            </p:nvGrpSpPr>
            <p:grpSpPr bwMode="auto">
              <a:xfrm>
                <a:off x="1604481" y="615882"/>
                <a:ext cx="886681" cy="461665"/>
                <a:chOff x="1604481" y="615882"/>
                <a:chExt cx="886681" cy="461665"/>
              </a:xfrm>
            </p:grpSpPr>
            <p:sp>
              <p:nvSpPr>
                <p:cNvPr id="123920" name="TextBox 32">
                  <a:extLst>
                    <a:ext uri="{FF2B5EF4-FFF2-40B4-BE49-F238E27FC236}">
                      <a16:creationId xmlns:a16="http://schemas.microsoft.com/office/drawing/2014/main" id="{DEBF411E-8860-2A00-8018-A637D2E954F7}"/>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D6F003C-D8A0-4A13-8DE4-909E23B5CD9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39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23921" name="TextBox 33">
                  <a:extLst>
                    <a:ext uri="{FF2B5EF4-FFF2-40B4-BE49-F238E27FC236}">
                      <a16:creationId xmlns:a16="http://schemas.microsoft.com/office/drawing/2014/main" id="{8174A8E6-9C1A-E572-7B12-7156000084B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23915" name="Group 27">
              <a:extLst>
                <a:ext uri="{FF2B5EF4-FFF2-40B4-BE49-F238E27FC236}">
                  <a16:creationId xmlns:a16="http://schemas.microsoft.com/office/drawing/2014/main" id="{9E2E129A-856C-7BFA-5AE2-640738B29D19}"/>
                </a:ext>
              </a:extLst>
            </p:cNvPr>
            <p:cNvGrpSpPr>
              <a:grpSpLocks/>
            </p:cNvGrpSpPr>
            <p:nvPr/>
          </p:nvGrpSpPr>
          <p:grpSpPr bwMode="auto">
            <a:xfrm>
              <a:off x="200590" y="843937"/>
              <a:ext cx="1035539" cy="458298"/>
              <a:chOff x="224691" y="1351963"/>
              <a:chExt cx="1035539" cy="458298"/>
            </a:xfrm>
          </p:grpSpPr>
          <p:sp>
            <p:nvSpPr>
              <p:cNvPr id="123916" name="TextBox 28">
                <a:extLst>
                  <a:ext uri="{FF2B5EF4-FFF2-40B4-BE49-F238E27FC236}">
                    <a16:creationId xmlns:a16="http://schemas.microsoft.com/office/drawing/2014/main" id="{2E435F9A-560A-8E72-6374-521DB4927FE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23917" name="TextBox 29">
                <a:extLst>
                  <a:ext uri="{FF2B5EF4-FFF2-40B4-BE49-F238E27FC236}">
                    <a16:creationId xmlns:a16="http://schemas.microsoft.com/office/drawing/2014/main" id="{7DC69F1D-4448-3818-E046-07726140F0A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23908" name="Titolo 1">
            <a:extLst>
              <a:ext uri="{FF2B5EF4-FFF2-40B4-BE49-F238E27FC236}">
                <a16:creationId xmlns:a16="http://schemas.microsoft.com/office/drawing/2014/main" id="{C9F489C2-B5B9-46F0-5A6D-6060FB645FB8}"/>
              </a:ext>
            </a:extLst>
          </p:cNvPr>
          <p:cNvSpPr>
            <a:spLocks noGrp="1"/>
          </p:cNvSpPr>
          <p:nvPr>
            <p:ph type="title"/>
          </p:nvPr>
        </p:nvSpPr>
        <p:spPr>
          <a:xfrm>
            <a:off x="385763" y="2314436"/>
            <a:ext cx="8578850" cy="2952750"/>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br>
            <a:br>
              <a:rPr lang="it-IT" altLang="it-IT" sz="1800" dirty="0"/>
            </a:br>
            <a:br>
              <a:rPr lang="it-IT" altLang="it-IT" sz="1800" dirty="0"/>
            </a:br>
            <a:br>
              <a:rPr lang="it-IT" altLang="it-IT" sz="1800" dirty="0"/>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123909" name="Rettangolo 13">
            <a:extLst>
              <a:ext uri="{FF2B5EF4-FFF2-40B4-BE49-F238E27FC236}">
                <a16:creationId xmlns:a16="http://schemas.microsoft.com/office/drawing/2014/main" id="{3B62B22A-5F41-48AB-7155-1BD5C0127279}"/>
              </a:ext>
            </a:extLst>
          </p:cNvPr>
          <p:cNvSpPr>
            <a:spLocks noChangeArrowheads="1"/>
          </p:cNvSpPr>
          <p:nvPr/>
        </p:nvSpPr>
        <p:spPr bwMode="auto">
          <a:xfrm>
            <a:off x="877888" y="1376363"/>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Partecipazioni  in imprese controllate</a:t>
            </a:r>
            <a:endParaRPr lang="it-IT" altLang="it-IT" sz="2400" dirty="0">
              <a:latin typeface="Cambria" panose="02040503050406030204" pitchFamily="18" charset="0"/>
              <a:ea typeface="Cambria" panose="02040503050406030204" pitchFamily="18" charset="0"/>
            </a:endParaRPr>
          </a:p>
        </p:txBody>
      </p:sp>
      <p:sp>
        <p:nvSpPr>
          <p:cNvPr id="123910" name="CasellaDiTesto 15">
            <a:extLst>
              <a:ext uri="{FF2B5EF4-FFF2-40B4-BE49-F238E27FC236}">
                <a16:creationId xmlns:a16="http://schemas.microsoft.com/office/drawing/2014/main" id="{43BDCF15-6035-64D4-118C-175DFE8DFDFD}"/>
              </a:ext>
            </a:extLst>
          </p:cNvPr>
          <p:cNvSpPr txBox="1">
            <a:spLocks noChangeArrowheads="1"/>
          </p:cNvSpPr>
          <p:nvPr/>
        </p:nvSpPr>
        <p:spPr bwMode="auto">
          <a:xfrm>
            <a:off x="1023938" y="2274581"/>
            <a:ext cx="60838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sz="1800" dirty="0">
                <a:latin typeface="Cambria" panose="02040503050406030204" pitchFamily="18" charset="0"/>
                <a:ea typeface="Cambria" panose="02040503050406030204" pitchFamily="18" charset="0"/>
              </a:rPr>
              <a:t>Codice Civile: art. 2424, 2424-bis, 2425-bis,2426, 2427 </a:t>
            </a:r>
            <a:br>
              <a:rPr lang="it-IT" sz="1800" dirty="0">
                <a:latin typeface="Cambria" panose="02040503050406030204" pitchFamily="18" charset="0"/>
                <a:ea typeface="Cambria" panose="02040503050406030204" pitchFamily="18" charset="0"/>
              </a:rPr>
            </a:br>
            <a:endParaRPr lang="it-IT" sz="1800" dirty="0">
              <a:latin typeface="Cambria" panose="02040503050406030204" pitchFamily="18" charset="0"/>
              <a:ea typeface="Cambria" panose="02040503050406030204" pitchFamily="18" charset="0"/>
            </a:endParaRPr>
          </a:p>
          <a:p>
            <a:pPr>
              <a:spcBef>
                <a:spcPct val="0"/>
              </a:spcBef>
              <a:buFontTx/>
              <a:buNone/>
            </a:pPr>
            <a:r>
              <a:rPr lang="it-IT" sz="1800" dirty="0">
                <a:latin typeface="Cambria" panose="02040503050406030204" pitchFamily="18" charset="0"/>
                <a:ea typeface="Cambria" panose="02040503050406030204" pitchFamily="18" charset="0"/>
              </a:rPr>
              <a:t>Principio contabile OIC n. 21  </a:t>
            </a:r>
            <a:br>
              <a:rPr lang="it-IT" sz="1800" dirty="0">
                <a:latin typeface="Cambria" panose="02040503050406030204" pitchFamily="18" charset="0"/>
                <a:ea typeface="Cambria" panose="02040503050406030204" pitchFamily="18" charset="0"/>
              </a:rPr>
            </a:br>
            <a:endParaRPr lang="it-IT" sz="1800" dirty="0">
              <a:latin typeface="Cambria" panose="02040503050406030204" pitchFamily="18" charset="0"/>
              <a:ea typeface="Cambria" panose="02040503050406030204" pitchFamily="18" charset="0"/>
            </a:endParaRPr>
          </a:p>
          <a:p>
            <a:pPr>
              <a:spcBef>
                <a:spcPct val="0"/>
              </a:spcBef>
              <a:buFontTx/>
              <a:buNone/>
            </a:pPr>
            <a:r>
              <a:rPr lang="it-IT" sz="1800" dirty="0">
                <a:latin typeface="Cambria" panose="02040503050406030204" pitchFamily="18" charset="0"/>
                <a:ea typeface="Cambria" panose="02040503050406030204" pitchFamily="18" charset="0"/>
              </a:rPr>
              <a:t>Principio internazionale IAS n. 28  </a:t>
            </a:r>
            <a:br>
              <a:rPr lang="it-IT" sz="1800" dirty="0">
                <a:latin typeface="Cambria" panose="02040503050406030204" pitchFamily="18" charset="0"/>
                <a:ea typeface="Cambria" panose="02040503050406030204" pitchFamily="18" charset="0"/>
              </a:rPr>
            </a:br>
            <a:endParaRPr lang="it-IT" sz="1800" dirty="0">
              <a:latin typeface="Cambria" panose="02040503050406030204" pitchFamily="18" charset="0"/>
              <a:ea typeface="Cambria" panose="02040503050406030204" pitchFamily="18" charset="0"/>
            </a:endParaRPr>
          </a:p>
          <a:p>
            <a:pPr>
              <a:spcBef>
                <a:spcPct val="0"/>
              </a:spcBef>
              <a:buFontTx/>
              <a:buNone/>
            </a:pPr>
            <a:r>
              <a:rPr lang="it-IT" sz="1800" dirty="0">
                <a:latin typeface="Cambria" panose="02040503050406030204" pitchFamily="18" charset="0"/>
                <a:ea typeface="Cambria" panose="02040503050406030204" pitchFamily="18" charset="0"/>
              </a:rPr>
              <a:t>TUIR : art. 167 – 175 – 177  </a:t>
            </a:r>
            <a:br>
              <a:rPr lang="it-IT" sz="1800" dirty="0">
                <a:latin typeface="Cambria" panose="02040503050406030204" pitchFamily="18" charset="0"/>
                <a:ea typeface="Cambria" panose="02040503050406030204" pitchFamily="18" charset="0"/>
              </a:rPr>
            </a:br>
            <a:endParaRPr lang="it-IT" altLang="it-IT" sz="18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8194" name="Group 25">
            <a:extLst>
              <a:ext uri="{FF2B5EF4-FFF2-40B4-BE49-F238E27FC236}">
                <a16:creationId xmlns:a16="http://schemas.microsoft.com/office/drawing/2014/main" id="{0557AAAF-CBF4-2BF0-291A-C1AC12EC9B9F}"/>
              </a:ext>
            </a:extLst>
          </p:cNvPr>
          <p:cNvGrpSpPr>
            <a:grpSpLocks/>
          </p:cNvGrpSpPr>
          <p:nvPr/>
        </p:nvGrpSpPr>
        <p:grpSpPr bwMode="auto">
          <a:xfrm>
            <a:off x="92075" y="212725"/>
            <a:ext cx="1036638" cy="884238"/>
            <a:chOff x="200590" y="418099"/>
            <a:chExt cx="1035539" cy="884136"/>
          </a:xfrm>
        </p:grpSpPr>
        <p:grpSp>
          <p:nvGrpSpPr>
            <p:cNvPr id="8197" name="Group 26">
              <a:extLst>
                <a:ext uri="{FF2B5EF4-FFF2-40B4-BE49-F238E27FC236}">
                  <a16:creationId xmlns:a16="http://schemas.microsoft.com/office/drawing/2014/main" id="{A683B38C-EF4F-32FB-F10D-C860A0E2A87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CCE93375-205D-452F-EE84-41A41A171472}"/>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8202" name="Group 31">
                <a:extLst>
                  <a:ext uri="{FF2B5EF4-FFF2-40B4-BE49-F238E27FC236}">
                    <a16:creationId xmlns:a16="http://schemas.microsoft.com/office/drawing/2014/main" id="{545F35BF-0329-F200-2DCB-157C7592826F}"/>
                  </a:ext>
                </a:extLst>
              </p:cNvPr>
              <p:cNvGrpSpPr>
                <a:grpSpLocks/>
              </p:cNvGrpSpPr>
              <p:nvPr/>
            </p:nvGrpSpPr>
            <p:grpSpPr bwMode="auto">
              <a:xfrm>
                <a:off x="1604481" y="615882"/>
                <a:ext cx="886681" cy="461665"/>
                <a:chOff x="1604481" y="615882"/>
                <a:chExt cx="886681" cy="461665"/>
              </a:xfrm>
            </p:grpSpPr>
            <p:sp>
              <p:nvSpPr>
                <p:cNvPr id="8203" name="TextBox 32">
                  <a:extLst>
                    <a:ext uri="{FF2B5EF4-FFF2-40B4-BE49-F238E27FC236}">
                      <a16:creationId xmlns:a16="http://schemas.microsoft.com/office/drawing/2014/main" id="{35DC19DC-9FAB-2659-1808-7E41DAE66EBF}"/>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096A534-E653-4961-8ED2-A9BAD192379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8204" name="TextBox 33">
                  <a:extLst>
                    <a:ext uri="{FF2B5EF4-FFF2-40B4-BE49-F238E27FC236}">
                      <a16:creationId xmlns:a16="http://schemas.microsoft.com/office/drawing/2014/main" id="{1C246841-8A2F-1C3A-351F-1790C519724E}"/>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8198" name="Group 27">
              <a:extLst>
                <a:ext uri="{FF2B5EF4-FFF2-40B4-BE49-F238E27FC236}">
                  <a16:creationId xmlns:a16="http://schemas.microsoft.com/office/drawing/2014/main" id="{00221B12-6826-0B14-6806-132E90C347C6}"/>
                </a:ext>
              </a:extLst>
            </p:cNvPr>
            <p:cNvGrpSpPr>
              <a:grpSpLocks/>
            </p:cNvGrpSpPr>
            <p:nvPr/>
          </p:nvGrpSpPr>
          <p:grpSpPr bwMode="auto">
            <a:xfrm>
              <a:off x="200590" y="843937"/>
              <a:ext cx="1035539" cy="458298"/>
              <a:chOff x="224691" y="1351963"/>
              <a:chExt cx="1035539" cy="458298"/>
            </a:xfrm>
          </p:grpSpPr>
          <p:sp>
            <p:nvSpPr>
              <p:cNvPr id="8199" name="TextBox 28">
                <a:extLst>
                  <a:ext uri="{FF2B5EF4-FFF2-40B4-BE49-F238E27FC236}">
                    <a16:creationId xmlns:a16="http://schemas.microsoft.com/office/drawing/2014/main" id="{709F4191-13A8-FD04-42CE-051554249B62}"/>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8200" name="TextBox 29">
                <a:extLst>
                  <a:ext uri="{FF2B5EF4-FFF2-40B4-BE49-F238E27FC236}">
                    <a16:creationId xmlns:a16="http://schemas.microsoft.com/office/drawing/2014/main" id="{F66F5A12-4C3F-C6AA-C120-78CBDBFA3A5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8195" name="Titolo 1">
            <a:extLst>
              <a:ext uri="{FF2B5EF4-FFF2-40B4-BE49-F238E27FC236}">
                <a16:creationId xmlns:a16="http://schemas.microsoft.com/office/drawing/2014/main" id="{256E2543-7A4A-ED67-3973-B8DA9C7725F9}"/>
              </a:ext>
            </a:extLst>
          </p:cNvPr>
          <p:cNvSpPr>
            <a:spLocks noGrp="1"/>
          </p:cNvSpPr>
          <p:nvPr>
            <p:ph type="title"/>
          </p:nvPr>
        </p:nvSpPr>
        <p:spPr>
          <a:xfrm>
            <a:off x="365125" y="1149931"/>
            <a:ext cx="8229600" cy="5574142"/>
          </a:xfrm>
        </p:spPr>
        <p:txBody>
          <a:bodyPr/>
          <a:lstStyle/>
          <a:p>
            <a:pPr marL="299720" algn="l"/>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r>
              <a:rPr lang="it-IT" sz="1400" b="1" spc="-30" dirty="0">
                <a:effectLst/>
                <a:latin typeface="Georgia" panose="02040502050405020303" pitchFamily="18" charset="0"/>
                <a:ea typeface="Cambria" panose="02040503050406030204" pitchFamily="18" charset="0"/>
                <a:cs typeface="Cambria" panose="02040503050406030204" pitchFamily="18" charset="0"/>
              </a:rPr>
              <a:t>Metodologia di analisi operativa</a:t>
            </a:r>
            <a:br>
              <a:rPr lang="it-IT" sz="1400" b="1" spc="-30" dirty="0">
                <a:effectLst/>
                <a:latin typeface="Georgia" panose="02040502050405020303" pitchFamily="18" charset="0"/>
                <a:ea typeface="Cambria" panose="02040503050406030204" pitchFamily="18" charset="0"/>
                <a:cs typeface="Cambria" panose="02040503050406030204" pitchFamily="18" charset="0"/>
              </a:rPr>
            </a:br>
            <a:r>
              <a:rPr lang="it-IT" sz="1400" b="1" u="none" strike="noStrike" dirty="0">
                <a:effectLst/>
                <a:latin typeface="Cambria" panose="02040503050406030204" pitchFamily="18" charset="0"/>
                <a:ea typeface="Cambria" panose="02040503050406030204" pitchFamily="18" charset="0"/>
                <a:cs typeface="Cambria" panose="02040503050406030204" pitchFamily="18" charset="0"/>
              </a:rPr>
              <a:t> </a:t>
            </a: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dirty="0">
                <a:effectLst/>
                <a:latin typeface="Cambria" panose="02040503050406030204" pitchFamily="18" charset="0"/>
                <a:ea typeface="Cambria" panose="02040503050406030204" pitchFamily="18" charset="0"/>
                <a:cs typeface="Cambria" panose="02040503050406030204" pitchFamily="18" charset="0"/>
              </a:rPr>
              <a:t>Si</a:t>
            </a:r>
            <a:r>
              <a:rPr lang="it-IT" sz="1400" spc="-2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consiglia</a:t>
            </a:r>
            <a:r>
              <a:rPr lang="it-IT" sz="1400" spc="-15"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di</a:t>
            </a:r>
            <a:r>
              <a:rPr lang="it-IT" sz="1400" spc="-2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svolgere</a:t>
            </a:r>
            <a:r>
              <a:rPr lang="it-IT" sz="1400" spc="-2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i</a:t>
            </a:r>
            <a:r>
              <a:rPr lang="it-IT" sz="1400" spc="-25"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vincoli</a:t>
            </a:r>
            <a:r>
              <a:rPr lang="it-IT" sz="1400" spc="-20" dirty="0">
                <a:effectLst/>
                <a:latin typeface="Cambria" panose="02040503050406030204" pitchFamily="18" charset="0"/>
                <a:ea typeface="Cambria" panose="02040503050406030204" pitchFamily="18" charset="0"/>
                <a:cs typeface="Cambria" panose="02040503050406030204" pitchFamily="18" charset="0"/>
              </a:rPr>
              <a:t> facendo riferimento agli aspetti civilistici, contabili e fiscali </a:t>
            </a:r>
            <a:r>
              <a:rPr lang="it-IT" sz="1400" spc="-10" dirty="0">
                <a:effectLst/>
                <a:latin typeface="Cambria" panose="02040503050406030204" pitchFamily="18" charset="0"/>
                <a:ea typeface="Cambria" panose="02040503050406030204" pitchFamily="18" charset="0"/>
                <a:cs typeface="Cambria" panose="02040503050406030204" pitchFamily="18" charset="0"/>
              </a:rPr>
              <a:t>prima di passare alle cosiddette procedure di revisione:</a:t>
            </a: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u="sng" dirty="0">
                <a:effectLst/>
                <a:latin typeface="Cambria" panose="02040503050406030204" pitchFamily="18" charset="0"/>
                <a:ea typeface="Cambria" panose="02040503050406030204" pitchFamily="18" charset="0"/>
                <a:cs typeface="Cambria" panose="02040503050406030204" pitchFamily="18" charset="0"/>
              </a:rPr>
              <a:t>Aspetto</a:t>
            </a:r>
            <a:r>
              <a:rPr lang="it-IT" sz="1400" u="sng" spc="135" dirty="0">
                <a:effectLst/>
                <a:latin typeface="Cambria" panose="02040503050406030204" pitchFamily="18" charset="0"/>
                <a:ea typeface="Cambria" panose="02040503050406030204" pitchFamily="18" charset="0"/>
                <a:cs typeface="Cambria" panose="02040503050406030204" pitchFamily="18" charset="0"/>
              </a:rPr>
              <a:t> </a:t>
            </a:r>
            <a:r>
              <a:rPr lang="it-IT" sz="1400" u="sng" dirty="0">
                <a:effectLst/>
                <a:latin typeface="Cambria" panose="02040503050406030204" pitchFamily="18" charset="0"/>
                <a:ea typeface="Cambria" panose="02040503050406030204" pitchFamily="18" charset="0"/>
                <a:cs typeface="Cambria" panose="02040503050406030204" pitchFamily="18" charset="0"/>
              </a:rPr>
              <a:t>Civilistico: </a:t>
            </a:r>
            <a:r>
              <a:rPr lang="it-IT" sz="1400" dirty="0">
                <a:effectLst/>
                <a:latin typeface="Cambria" panose="02040503050406030204" pitchFamily="18" charset="0"/>
                <a:ea typeface="Cambria" panose="02040503050406030204" pitchFamily="18" charset="0"/>
                <a:cs typeface="Cambria" panose="02040503050406030204" pitchFamily="18" charset="0"/>
              </a:rPr>
              <a:t>principali</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fonti:</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codice</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civile,</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principi</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contabili</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nazionali</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ed</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internazionali e loro documenti interpretativi;</a:t>
            </a: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u="sng" dirty="0">
                <a:effectLst/>
                <a:latin typeface="Cambria" panose="02040503050406030204" pitchFamily="18" charset="0"/>
                <a:ea typeface="Cambria" panose="02040503050406030204" pitchFamily="18" charset="0"/>
                <a:cs typeface="Cambria" panose="02040503050406030204" pitchFamily="18" charset="0"/>
              </a:rPr>
              <a:t>Aspetto Fiscale: </a:t>
            </a:r>
            <a:r>
              <a:rPr lang="it-IT" sz="1400" dirty="0">
                <a:effectLst/>
                <a:latin typeface="Cambria" panose="02040503050406030204" pitchFamily="18" charset="0"/>
                <a:ea typeface="Cambria" panose="02040503050406030204" pitchFamily="18" charset="0"/>
                <a:cs typeface="Cambria" panose="02040503050406030204" pitchFamily="18" charset="0"/>
              </a:rPr>
              <a:t>principali</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fonti:</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TUIR,</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DPR</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633/72,</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DPR</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600/73,</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DPR</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131/86</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e</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loro documenti interpretativi;</a:t>
            </a: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dirty="0">
                <a:effectLst/>
                <a:latin typeface="Cambria" panose="02040503050406030204" pitchFamily="18" charset="0"/>
                <a:ea typeface="Cambria" panose="02040503050406030204" pitchFamily="18" charset="0"/>
                <a:cs typeface="Cambria" panose="02040503050406030204" pitchFamily="18" charset="0"/>
              </a:rPr>
              <a:t> </a:t>
            </a: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u="sng" dirty="0">
                <a:effectLst/>
                <a:latin typeface="Cambria" panose="02040503050406030204" pitchFamily="18" charset="0"/>
                <a:ea typeface="Cambria" panose="02040503050406030204" pitchFamily="18" charset="0"/>
                <a:cs typeface="Cambria" panose="02040503050406030204" pitchFamily="18" charset="0"/>
              </a:rPr>
              <a:t>Aspetto</a:t>
            </a:r>
            <a:r>
              <a:rPr lang="it-IT" sz="1400" u="sng" spc="105" dirty="0">
                <a:effectLst/>
                <a:latin typeface="Cambria" panose="02040503050406030204" pitchFamily="18" charset="0"/>
                <a:ea typeface="Cambria" panose="02040503050406030204" pitchFamily="18" charset="0"/>
                <a:cs typeface="Cambria" panose="02040503050406030204" pitchFamily="18" charset="0"/>
              </a:rPr>
              <a:t> </a:t>
            </a:r>
            <a:r>
              <a:rPr lang="it-IT" sz="1400" u="sng" dirty="0">
                <a:effectLst/>
                <a:latin typeface="Cambria" panose="02040503050406030204" pitchFamily="18" charset="0"/>
                <a:ea typeface="Cambria" panose="02040503050406030204" pitchFamily="18" charset="0"/>
                <a:cs typeface="Cambria" panose="02040503050406030204" pitchFamily="18" charset="0"/>
              </a:rPr>
              <a:t>Contabile</a:t>
            </a:r>
            <a:r>
              <a:rPr lang="it-IT" sz="1400" dirty="0">
                <a:effectLst/>
                <a:latin typeface="Cambria" panose="02040503050406030204" pitchFamily="18" charset="0"/>
                <a:ea typeface="Cambria" panose="02040503050406030204" pitchFamily="18" charset="0"/>
                <a:cs typeface="Cambria" panose="02040503050406030204" pitchFamily="18" charset="0"/>
              </a:rPr>
              <a:t>:</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consiste</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nella</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presentazione</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di</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un</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esempio</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numerico</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del</a:t>
            </a:r>
            <a:r>
              <a:rPr lang="it-IT" sz="1400" spc="2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vincolo</a:t>
            </a:r>
            <a:r>
              <a:rPr lang="it-IT" sz="1400" spc="400" dirty="0">
                <a:effectLst/>
                <a:latin typeface="Cambria" panose="02040503050406030204" pitchFamily="18" charset="0"/>
                <a:ea typeface="Cambria" panose="02040503050406030204" pitchFamily="18" charset="0"/>
                <a:cs typeface="Cambria" panose="02040503050406030204" pitchFamily="18" charset="0"/>
              </a:rPr>
              <a:t> </a:t>
            </a:r>
            <a:r>
              <a:rPr lang="it-IT" sz="1400" dirty="0">
                <a:effectLst/>
                <a:latin typeface="Cambria" panose="02040503050406030204" pitchFamily="18" charset="0"/>
                <a:ea typeface="Cambria" panose="02040503050406030204" pitchFamily="18" charset="0"/>
                <a:cs typeface="Cambria" panose="02040503050406030204" pitchFamily="18" charset="0"/>
              </a:rPr>
              <a:t>analizzato con la redazione delle relative scritture contabili</a:t>
            </a: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dirty="0">
                <a:effectLst/>
                <a:latin typeface="Cambria" panose="02040503050406030204" pitchFamily="18" charset="0"/>
                <a:ea typeface="Cambria" panose="02040503050406030204" pitchFamily="18" charset="0"/>
                <a:cs typeface="Cambria" panose="02040503050406030204" pitchFamily="18" charset="0"/>
              </a:rPr>
              <a:t> </a:t>
            </a: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u="sng" dirty="0">
                <a:effectLst/>
                <a:latin typeface="Cambria" panose="02040503050406030204" pitchFamily="18" charset="0"/>
                <a:ea typeface="Cambria" panose="02040503050406030204" pitchFamily="18" charset="0"/>
                <a:cs typeface="Cambria" panose="02040503050406030204" pitchFamily="18" charset="0"/>
              </a:rPr>
              <a:t>Procedure di Revisione:  il </a:t>
            </a:r>
            <a:r>
              <a:rPr lang="it-IT" sz="1400" dirty="0">
                <a:effectLst/>
                <a:latin typeface="Cambria" panose="02040503050406030204" pitchFamily="18" charset="0"/>
                <a:ea typeface="Cambria" panose="02040503050406030204" pitchFamily="18" charset="0"/>
                <a:cs typeface="Cambria" panose="02040503050406030204" pitchFamily="18" charset="0"/>
              </a:rPr>
              <a:t>processo di revisione è composto di diverse fasi che vanno dall’accettazione dell’incarico alla predisposizione della relazione di revisione. Nella fase di esecuzione delle attività si concentrano le attività di verifica del sistema di controllo interno, con i test di controllo, e le attività di verifica sulle poste di bilancio, con i test di dettaglio. Le procedure sono l’insieme dei test e delle analisi effettuate dal revisore secondo i di revisione (ISA Italia). </a:t>
            </a: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dirty="0">
                <a:effectLst/>
                <a:latin typeface="Cambria" panose="02040503050406030204" pitchFamily="18" charset="0"/>
                <a:ea typeface="Cambria" panose="02040503050406030204" pitchFamily="18" charset="0"/>
                <a:cs typeface="Cambria" panose="02040503050406030204" pitchFamily="18" charset="0"/>
              </a:rPr>
              <a:t>Le procedure di revisione, in ragione del processo di valutazione del rischio cui conseguono, sono definite in termini di natura, estensione e tempistica. In particolare, le procedure di conformità hanno lo scopo di accertare l’effettivo funzionamento del sistema di controllo interno, presupponendone la comprensione e la conseguente valutazione del rischio di controllo a un livello “basso”. Le procedure di validità hanno il fine di accertare la corretta applicazione delle asserzioni di bilancio e possono essere distinte in procedure di analisi comparativa e verifiche di dettaglio</a:t>
            </a:r>
            <a:r>
              <a:rPr lang="it-IT" sz="1800" dirty="0">
                <a:effectLst/>
                <a:latin typeface="Cambria" panose="02040503050406030204" pitchFamily="18" charset="0"/>
                <a:ea typeface="Cambria" panose="02040503050406030204" pitchFamily="18" charset="0"/>
                <a:cs typeface="Cambria" panose="02040503050406030204" pitchFamily="18" charset="0"/>
              </a:rPr>
              <a:t>.</a:t>
            </a:r>
            <a:br>
              <a:rPr lang="it-IT" sz="1800" dirty="0">
                <a:effectLst/>
                <a:latin typeface="Cambria" panose="02040503050406030204" pitchFamily="18" charset="0"/>
                <a:ea typeface="Cambria" panose="02040503050406030204" pitchFamily="18" charset="0"/>
                <a:cs typeface="Cambria" panose="02040503050406030204" pitchFamily="18" charset="0"/>
              </a:rPr>
            </a:br>
            <a:br>
              <a:rPr lang="it-IT" altLang="it-IT" sz="1800" dirty="0"/>
            </a:br>
            <a:br>
              <a:rPr lang="it-IT" altLang="it-IT" sz="1800" dirty="0"/>
            </a:br>
            <a:br>
              <a:rPr lang="it-IT" altLang="it-IT" sz="1800" dirty="0"/>
            </a:br>
            <a:br>
              <a:rPr lang="it-IT" altLang="it-IT" sz="1800" dirty="0"/>
            </a:br>
            <a:br>
              <a:rPr lang="it-IT" altLang="it-IT" sz="1800" dirty="0"/>
            </a:br>
            <a:br>
              <a:rPr lang="it-IT" altLang="it-IT" sz="2000" dirty="0"/>
            </a:br>
            <a:br>
              <a:rPr lang="it-IT" altLang="it-IT" sz="2000" dirty="0"/>
            </a:br>
            <a:br>
              <a:rPr lang="it-IT" altLang="it-IT" sz="2000" dirty="0"/>
            </a:br>
            <a:br>
              <a:rPr lang="it-IT" altLang="it-IT" sz="2000" dirty="0"/>
            </a:br>
            <a:br>
              <a:rPr lang="it-IT" altLang="it-IT" sz="2000" dirty="0"/>
            </a:br>
            <a:br>
              <a:rPr lang="it-IT" altLang="it-IT" sz="2000" dirty="0"/>
            </a:br>
            <a:br>
              <a:rPr lang="it-IT" altLang="it-IT" sz="2000" dirty="0"/>
            </a:br>
            <a:br>
              <a:rPr lang="it-IT" altLang="it-IT" sz="20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14" name="Titolo 1">
            <a:extLst>
              <a:ext uri="{FF2B5EF4-FFF2-40B4-BE49-F238E27FC236}">
                <a16:creationId xmlns:a16="http://schemas.microsoft.com/office/drawing/2014/main" id="{4C85D212-9791-4F6D-826F-E85AA6CF11FB}"/>
              </a:ext>
            </a:extLst>
          </p:cNvPr>
          <p:cNvSpPr txBox="1">
            <a:spLocks/>
          </p:cNvSpPr>
          <p:nvPr/>
        </p:nvSpPr>
        <p:spPr bwMode="auto">
          <a:xfrm>
            <a:off x="365125" y="588100"/>
            <a:ext cx="8229600" cy="57785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br>
              <a:rPr lang="it-IT" altLang="it-IT" sz="3600" dirty="0"/>
            </a:br>
            <a:endParaRPr lang="it-IT" altLang="it-IT" sz="3600" dirty="0"/>
          </a:p>
          <a:p>
            <a:pPr>
              <a:defRPr/>
            </a:pPr>
            <a:r>
              <a:rPr lang="it-IT" altLang="it-IT" sz="2000" b="1" dirty="0">
                <a:solidFill>
                  <a:srgbClr val="FF0000"/>
                </a:solidFill>
                <a:latin typeface="Cambria" panose="02040503050406030204" pitchFamily="18" charset="0"/>
                <a:ea typeface="Cambria" panose="02040503050406030204" pitchFamily="18" charset="0"/>
              </a:rPr>
              <a:t>Aspetti metodologici</a:t>
            </a:r>
            <a:br>
              <a:rPr lang="it-IT" altLang="it-IT" sz="2000" dirty="0">
                <a:latin typeface="Cambria" panose="02040503050406030204" pitchFamily="18" charset="0"/>
                <a:ea typeface="Cambria" panose="02040503050406030204" pitchFamily="18" charset="0"/>
              </a:rPr>
            </a:br>
            <a:br>
              <a:rPr lang="it-IT" altLang="it-IT" sz="3600" cap="small" dirty="0">
                <a:solidFill>
                  <a:srgbClr val="FF0000"/>
                </a:solidFill>
                <a:latin typeface="Cambria" panose="02040503050406030204" pitchFamily="18" charset="0"/>
                <a:ea typeface="Cambria" panose="02040503050406030204" pitchFamily="18" charset="0"/>
              </a:rPr>
            </a:br>
            <a:endParaRPr lang="it-IT" altLang="it-IT" sz="3600" cap="small" dirty="0">
              <a:solidFill>
                <a:srgbClr val="FF0000"/>
              </a:solidFill>
              <a:latin typeface="Cambria" panose="02040503050406030204" pitchFamily="18" charset="0"/>
              <a:ea typeface="Cambria" panose="020405030504060302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BDB39C7-ADA8-CE58-AA60-0440B73E1FE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3907" name="Group 25">
            <a:extLst>
              <a:ext uri="{FF2B5EF4-FFF2-40B4-BE49-F238E27FC236}">
                <a16:creationId xmlns:a16="http://schemas.microsoft.com/office/drawing/2014/main" id="{7813BC62-806E-5FB0-80D6-4222894CE3BE}"/>
              </a:ext>
            </a:extLst>
          </p:cNvPr>
          <p:cNvGrpSpPr>
            <a:grpSpLocks/>
          </p:cNvGrpSpPr>
          <p:nvPr/>
        </p:nvGrpSpPr>
        <p:grpSpPr bwMode="auto">
          <a:xfrm>
            <a:off x="92075" y="212725"/>
            <a:ext cx="1036638" cy="884238"/>
            <a:chOff x="200590" y="418099"/>
            <a:chExt cx="1035539" cy="884136"/>
          </a:xfrm>
        </p:grpSpPr>
        <p:grpSp>
          <p:nvGrpSpPr>
            <p:cNvPr id="123914" name="Group 26">
              <a:extLst>
                <a:ext uri="{FF2B5EF4-FFF2-40B4-BE49-F238E27FC236}">
                  <a16:creationId xmlns:a16="http://schemas.microsoft.com/office/drawing/2014/main" id="{85114024-07F1-A30A-4C2D-1EC98E9A7260}"/>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E0540A2-5B57-804B-B610-0E778FBA0E9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23919" name="Group 31">
                <a:extLst>
                  <a:ext uri="{FF2B5EF4-FFF2-40B4-BE49-F238E27FC236}">
                    <a16:creationId xmlns:a16="http://schemas.microsoft.com/office/drawing/2014/main" id="{7BA2EFB8-7C4C-6097-098B-FCD58798A77B}"/>
                  </a:ext>
                </a:extLst>
              </p:cNvPr>
              <p:cNvGrpSpPr>
                <a:grpSpLocks/>
              </p:cNvGrpSpPr>
              <p:nvPr/>
            </p:nvGrpSpPr>
            <p:grpSpPr bwMode="auto">
              <a:xfrm>
                <a:off x="1604481" y="615882"/>
                <a:ext cx="886681" cy="461665"/>
                <a:chOff x="1604481" y="615882"/>
                <a:chExt cx="886681" cy="461665"/>
              </a:xfrm>
            </p:grpSpPr>
            <p:sp>
              <p:nvSpPr>
                <p:cNvPr id="123920" name="TextBox 32">
                  <a:extLst>
                    <a:ext uri="{FF2B5EF4-FFF2-40B4-BE49-F238E27FC236}">
                      <a16:creationId xmlns:a16="http://schemas.microsoft.com/office/drawing/2014/main" id="{DEBF411E-8860-2A00-8018-A637D2E954F7}"/>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D6F003C-D8A0-4A13-8DE4-909E23B5CD9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23921" name="TextBox 33">
                  <a:extLst>
                    <a:ext uri="{FF2B5EF4-FFF2-40B4-BE49-F238E27FC236}">
                      <a16:creationId xmlns:a16="http://schemas.microsoft.com/office/drawing/2014/main" id="{8174A8E6-9C1A-E572-7B12-7156000084B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23915" name="Group 27">
              <a:extLst>
                <a:ext uri="{FF2B5EF4-FFF2-40B4-BE49-F238E27FC236}">
                  <a16:creationId xmlns:a16="http://schemas.microsoft.com/office/drawing/2014/main" id="{9E2E129A-856C-7BFA-5AE2-640738B29D19}"/>
                </a:ext>
              </a:extLst>
            </p:cNvPr>
            <p:cNvGrpSpPr>
              <a:grpSpLocks/>
            </p:cNvGrpSpPr>
            <p:nvPr/>
          </p:nvGrpSpPr>
          <p:grpSpPr bwMode="auto">
            <a:xfrm>
              <a:off x="200590" y="843937"/>
              <a:ext cx="1035539" cy="458298"/>
              <a:chOff x="224691" y="1351963"/>
              <a:chExt cx="1035539" cy="458298"/>
            </a:xfrm>
          </p:grpSpPr>
          <p:sp>
            <p:nvSpPr>
              <p:cNvPr id="123916" name="TextBox 28">
                <a:extLst>
                  <a:ext uri="{FF2B5EF4-FFF2-40B4-BE49-F238E27FC236}">
                    <a16:creationId xmlns:a16="http://schemas.microsoft.com/office/drawing/2014/main" id="{2E435F9A-560A-8E72-6374-521DB4927FE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23917" name="TextBox 29">
                <a:extLst>
                  <a:ext uri="{FF2B5EF4-FFF2-40B4-BE49-F238E27FC236}">
                    <a16:creationId xmlns:a16="http://schemas.microsoft.com/office/drawing/2014/main" id="{7DC69F1D-4448-3818-E046-07726140F0A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23908" name="Titolo 1">
            <a:extLst>
              <a:ext uri="{FF2B5EF4-FFF2-40B4-BE49-F238E27FC236}">
                <a16:creationId xmlns:a16="http://schemas.microsoft.com/office/drawing/2014/main" id="{C9F489C2-B5B9-46F0-5A6D-6060FB645FB8}"/>
              </a:ext>
            </a:extLst>
          </p:cNvPr>
          <p:cNvSpPr>
            <a:spLocks noGrp="1"/>
          </p:cNvSpPr>
          <p:nvPr>
            <p:ph type="title"/>
          </p:nvPr>
        </p:nvSpPr>
        <p:spPr>
          <a:xfrm>
            <a:off x="509191" y="2314436"/>
            <a:ext cx="8578850" cy="2952750"/>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br>
            <a:br>
              <a:rPr lang="it-IT" altLang="it-IT" sz="1800" dirty="0"/>
            </a:br>
            <a:br>
              <a:rPr lang="it-IT" altLang="it-IT" sz="1800" dirty="0"/>
            </a:br>
            <a:br>
              <a:rPr lang="it-IT" altLang="it-IT" sz="1800" dirty="0"/>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123909" name="Rettangolo 13">
            <a:extLst>
              <a:ext uri="{FF2B5EF4-FFF2-40B4-BE49-F238E27FC236}">
                <a16:creationId xmlns:a16="http://schemas.microsoft.com/office/drawing/2014/main" id="{3B62B22A-5F41-48AB-7155-1BD5C0127279}"/>
              </a:ext>
            </a:extLst>
          </p:cNvPr>
          <p:cNvSpPr>
            <a:spLocks noChangeArrowheads="1"/>
          </p:cNvSpPr>
          <p:nvPr/>
        </p:nvSpPr>
        <p:spPr bwMode="auto">
          <a:xfrm>
            <a:off x="673894" y="839133"/>
            <a:ext cx="6894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Immobilizzazioni finanziarie</a:t>
            </a:r>
          </a:p>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Procedure di revisione </a:t>
            </a:r>
            <a:endParaRPr lang="it-IT" altLang="it-IT" sz="2400" dirty="0">
              <a:latin typeface="Cambria" panose="02040503050406030204" pitchFamily="18" charset="0"/>
              <a:ea typeface="Cambria" panose="02040503050406030204" pitchFamily="18" charset="0"/>
            </a:endParaRPr>
          </a:p>
        </p:txBody>
      </p:sp>
      <p:sp>
        <p:nvSpPr>
          <p:cNvPr id="123910" name="CasellaDiTesto 15">
            <a:extLst>
              <a:ext uri="{FF2B5EF4-FFF2-40B4-BE49-F238E27FC236}">
                <a16:creationId xmlns:a16="http://schemas.microsoft.com/office/drawing/2014/main" id="{43BDCF15-6035-64D4-118C-175DFE8DFDFD}"/>
              </a:ext>
            </a:extLst>
          </p:cNvPr>
          <p:cNvSpPr txBox="1">
            <a:spLocks noChangeArrowheads="1"/>
          </p:cNvSpPr>
          <p:nvPr/>
        </p:nvSpPr>
        <p:spPr bwMode="auto">
          <a:xfrm>
            <a:off x="334161" y="1846310"/>
            <a:ext cx="847567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dirty="0">
                <a:latin typeface="Cambria" panose="02040503050406030204" pitchFamily="18" charset="0"/>
                <a:ea typeface="Cambria" panose="02040503050406030204" pitchFamily="18" charset="0"/>
              </a:rPr>
              <a:t>Quando il valore attribuito alle immobilizzazioni finanziarie rappresenta una voce significativa del bilancio nel suo complesso, il revisore deve ottenere sufficienti ed adeguati elementi probativi sul criterio di valutazione adottato e sull’informativa di bilancio. </a:t>
            </a:r>
          </a:p>
          <a:p>
            <a:pPr>
              <a:spcBef>
                <a:spcPct val="0"/>
              </a:spcBef>
              <a:buFontTx/>
              <a:buNone/>
            </a:pPr>
            <a:r>
              <a:rPr lang="it-IT" altLang="it-IT" sz="1800" dirty="0">
                <a:latin typeface="Cambria" panose="02040503050406030204" pitchFamily="18" charset="0"/>
                <a:ea typeface="Cambria" panose="02040503050406030204" pitchFamily="18" charset="0"/>
              </a:rPr>
              <a:t>Le procedure di revisione delle immobilizzazioni finanziarie solitamente mirano ad accertare se la società abbia la possibilità di continuare a mantenere l’investimento nel lungo termine, a discuterne con la Direzione e ottenere attestazioni scritte al riguardo . </a:t>
            </a:r>
          </a:p>
          <a:p>
            <a:pPr>
              <a:spcBef>
                <a:spcPct val="0"/>
              </a:spcBef>
              <a:buFontTx/>
              <a:buNone/>
            </a:pPr>
            <a:r>
              <a:rPr lang="it-IT" altLang="it-IT" sz="1800" dirty="0">
                <a:latin typeface="Cambria" panose="02040503050406030204" pitchFamily="18" charset="0"/>
                <a:ea typeface="Cambria" panose="02040503050406030204" pitchFamily="18" charset="0"/>
              </a:rPr>
              <a:t>Le altre procedure riguardano normalmente l’esame dei bilanci relativi alle società partecipate e di altre informazioni quali, ad esempio, le quotazioni di mercato, che forniscono indicazioni sul valore degli investimenti, e il confronto di tali valori con il valore contabile adottato dalla società alla data della relazione di revisione. </a:t>
            </a:r>
          </a:p>
          <a:p>
            <a:pPr>
              <a:spcBef>
                <a:spcPct val="0"/>
              </a:spcBef>
              <a:buFontTx/>
              <a:buNone/>
            </a:pPr>
            <a:r>
              <a:rPr lang="it-IT" altLang="it-IT" sz="1800" dirty="0">
                <a:latin typeface="Cambria" panose="02040503050406030204" pitchFamily="18" charset="0"/>
                <a:ea typeface="Cambria" panose="02040503050406030204" pitchFamily="18" charset="0"/>
              </a:rPr>
              <a:t>Se tali valori sono inferiori ai valori contabili, il revisore deve esaminare la necessità di una svalutazione. Quando non è certo che la perdita di valore sia durevole il revisore deve considerare se sia necessaria una rettifica di valore e/o se debba essere fornita adeguata informativa in bilancio.</a:t>
            </a:r>
            <a:endParaRPr lang="it-IT" altLang="it-IT" sz="1800" dirty="0"/>
          </a:p>
        </p:txBody>
      </p:sp>
    </p:spTree>
    <p:extLst>
      <p:ext uri="{BB962C8B-B14F-4D97-AF65-F5344CB8AC3E}">
        <p14:creationId xmlns:p14="http://schemas.microsoft.com/office/powerpoint/2010/main" val="114248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BDB39C7-ADA8-CE58-AA60-0440B73E1FE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3907" name="Group 25">
            <a:extLst>
              <a:ext uri="{FF2B5EF4-FFF2-40B4-BE49-F238E27FC236}">
                <a16:creationId xmlns:a16="http://schemas.microsoft.com/office/drawing/2014/main" id="{7813BC62-806E-5FB0-80D6-4222894CE3BE}"/>
              </a:ext>
            </a:extLst>
          </p:cNvPr>
          <p:cNvGrpSpPr>
            <a:grpSpLocks/>
          </p:cNvGrpSpPr>
          <p:nvPr/>
        </p:nvGrpSpPr>
        <p:grpSpPr bwMode="auto">
          <a:xfrm>
            <a:off x="92075" y="212725"/>
            <a:ext cx="1036638" cy="884238"/>
            <a:chOff x="200590" y="418099"/>
            <a:chExt cx="1035539" cy="884136"/>
          </a:xfrm>
        </p:grpSpPr>
        <p:grpSp>
          <p:nvGrpSpPr>
            <p:cNvPr id="123914" name="Group 26">
              <a:extLst>
                <a:ext uri="{FF2B5EF4-FFF2-40B4-BE49-F238E27FC236}">
                  <a16:creationId xmlns:a16="http://schemas.microsoft.com/office/drawing/2014/main" id="{85114024-07F1-A30A-4C2D-1EC98E9A7260}"/>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E0540A2-5B57-804B-B610-0E778FBA0E9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23919" name="Group 31">
                <a:extLst>
                  <a:ext uri="{FF2B5EF4-FFF2-40B4-BE49-F238E27FC236}">
                    <a16:creationId xmlns:a16="http://schemas.microsoft.com/office/drawing/2014/main" id="{7BA2EFB8-7C4C-6097-098B-FCD58798A77B}"/>
                  </a:ext>
                </a:extLst>
              </p:cNvPr>
              <p:cNvGrpSpPr>
                <a:grpSpLocks/>
              </p:cNvGrpSpPr>
              <p:nvPr/>
            </p:nvGrpSpPr>
            <p:grpSpPr bwMode="auto">
              <a:xfrm>
                <a:off x="1604481" y="615882"/>
                <a:ext cx="886681" cy="461665"/>
                <a:chOff x="1604481" y="615882"/>
                <a:chExt cx="886681" cy="461665"/>
              </a:xfrm>
            </p:grpSpPr>
            <p:sp>
              <p:nvSpPr>
                <p:cNvPr id="123920" name="TextBox 32">
                  <a:extLst>
                    <a:ext uri="{FF2B5EF4-FFF2-40B4-BE49-F238E27FC236}">
                      <a16:creationId xmlns:a16="http://schemas.microsoft.com/office/drawing/2014/main" id="{DEBF411E-8860-2A00-8018-A637D2E954F7}"/>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D6F003C-D8A0-4A13-8DE4-909E23B5CD9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23921" name="TextBox 33">
                  <a:extLst>
                    <a:ext uri="{FF2B5EF4-FFF2-40B4-BE49-F238E27FC236}">
                      <a16:creationId xmlns:a16="http://schemas.microsoft.com/office/drawing/2014/main" id="{8174A8E6-9C1A-E572-7B12-7156000084B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23915" name="Group 27">
              <a:extLst>
                <a:ext uri="{FF2B5EF4-FFF2-40B4-BE49-F238E27FC236}">
                  <a16:creationId xmlns:a16="http://schemas.microsoft.com/office/drawing/2014/main" id="{9E2E129A-856C-7BFA-5AE2-640738B29D19}"/>
                </a:ext>
              </a:extLst>
            </p:cNvPr>
            <p:cNvGrpSpPr>
              <a:grpSpLocks/>
            </p:cNvGrpSpPr>
            <p:nvPr/>
          </p:nvGrpSpPr>
          <p:grpSpPr bwMode="auto">
            <a:xfrm>
              <a:off x="200590" y="843937"/>
              <a:ext cx="1035539" cy="458298"/>
              <a:chOff x="224691" y="1351963"/>
              <a:chExt cx="1035539" cy="458298"/>
            </a:xfrm>
          </p:grpSpPr>
          <p:sp>
            <p:nvSpPr>
              <p:cNvPr id="123916" name="TextBox 28">
                <a:extLst>
                  <a:ext uri="{FF2B5EF4-FFF2-40B4-BE49-F238E27FC236}">
                    <a16:creationId xmlns:a16="http://schemas.microsoft.com/office/drawing/2014/main" id="{2E435F9A-560A-8E72-6374-521DB4927FE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23917" name="TextBox 29">
                <a:extLst>
                  <a:ext uri="{FF2B5EF4-FFF2-40B4-BE49-F238E27FC236}">
                    <a16:creationId xmlns:a16="http://schemas.microsoft.com/office/drawing/2014/main" id="{7DC69F1D-4448-3818-E046-07726140F0A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23908" name="Titolo 1">
            <a:extLst>
              <a:ext uri="{FF2B5EF4-FFF2-40B4-BE49-F238E27FC236}">
                <a16:creationId xmlns:a16="http://schemas.microsoft.com/office/drawing/2014/main" id="{C9F489C2-B5B9-46F0-5A6D-6060FB645FB8}"/>
              </a:ext>
            </a:extLst>
          </p:cNvPr>
          <p:cNvSpPr>
            <a:spLocks noGrp="1"/>
          </p:cNvSpPr>
          <p:nvPr>
            <p:ph type="title"/>
          </p:nvPr>
        </p:nvSpPr>
        <p:spPr>
          <a:xfrm>
            <a:off x="385763" y="2314436"/>
            <a:ext cx="8578850" cy="2952750"/>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br>
            <a:br>
              <a:rPr lang="it-IT" altLang="it-IT" sz="1800" dirty="0"/>
            </a:br>
            <a:br>
              <a:rPr lang="it-IT" altLang="it-IT" sz="1800" dirty="0"/>
            </a:br>
            <a:br>
              <a:rPr lang="it-IT" altLang="it-IT" sz="1800" dirty="0"/>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123909" name="Rettangolo 13">
            <a:extLst>
              <a:ext uri="{FF2B5EF4-FFF2-40B4-BE49-F238E27FC236}">
                <a16:creationId xmlns:a16="http://schemas.microsoft.com/office/drawing/2014/main" id="{3B62B22A-5F41-48AB-7155-1BD5C0127279}"/>
              </a:ext>
            </a:extLst>
          </p:cNvPr>
          <p:cNvSpPr>
            <a:spLocks noChangeArrowheads="1"/>
          </p:cNvSpPr>
          <p:nvPr/>
        </p:nvSpPr>
        <p:spPr bwMode="auto">
          <a:xfrm>
            <a:off x="877888" y="1376363"/>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Partecipazioni  in imprese controllate</a:t>
            </a:r>
            <a:endParaRPr lang="it-IT" altLang="it-IT" sz="2400" dirty="0">
              <a:latin typeface="Cambria" panose="02040503050406030204" pitchFamily="18" charset="0"/>
              <a:ea typeface="Cambria" panose="02040503050406030204" pitchFamily="18" charset="0"/>
            </a:endParaRPr>
          </a:p>
        </p:txBody>
      </p:sp>
      <p:sp>
        <p:nvSpPr>
          <p:cNvPr id="123910" name="CasellaDiTesto 15">
            <a:extLst>
              <a:ext uri="{FF2B5EF4-FFF2-40B4-BE49-F238E27FC236}">
                <a16:creationId xmlns:a16="http://schemas.microsoft.com/office/drawing/2014/main" id="{43BDCF15-6035-64D4-118C-175DFE8DFDFD}"/>
              </a:ext>
            </a:extLst>
          </p:cNvPr>
          <p:cNvSpPr txBox="1">
            <a:spLocks noChangeArrowheads="1"/>
          </p:cNvSpPr>
          <p:nvPr/>
        </p:nvSpPr>
        <p:spPr bwMode="auto">
          <a:xfrm>
            <a:off x="1023937" y="2274581"/>
            <a:ext cx="773429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dirty="0"/>
              <a:t>La società detiene una partecipazione di controllo (80%) così caratterizzata: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b="1" dirty="0">
              <a:solidFill>
                <a:srgbClr val="FF0000"/>
              </a:solidFill>
            </a:endParaRPr>
          </a:p>
        </p:txBody>
      </p:sp>
      <p:sp>
        <p:nvSpPr>
          <p:cNvPr id="2" name="Rectangle 6">
            <a:extLst>
              <a:ext uri="{FF2B5EF4-FFF2-40B4-BE49-F238E27FC236}">
                <a16:creationId xmlns:a16="http://schemas.microsoft.com/office/drawing/2014/main" id="{41F30A55-442D-B919-E7C6-8D91ACABD33B}"/>
              </a:ext>
            </a:extLst>
          </p:cNvPr>
          <p:cNvSpPr>
            <a:spLocks noChangeArrowheads="1"/>
          </p:cNvSpPr>
          <p:nvPr/>
        </p:nvSpPr>
        <p:spPr bwMode="auto">
          <a:xfrm>
            <a:off x="3905250" y="3309938"/>
            <a:ext cx="990600" cy="7747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100" dirty="0">
                <a:latin typeface="Tahoma" panose="020B0604030504040204" pitchFamily="34" charset="0"/>
                <a:cs typeface="Times New Roman" panose="02020603050405020304" pitchFamily="18" charset="0"/>
              </a:rPr>
              <a:t> </a:t>
            </a:r>
          </a:p>
          <a:p>
            <a:pPr algn="ctr">
              <a:spcBef>
                <a:spcPct val="0"/>
              </a:spcBef>
              <a:buFontTx/>
              <a:buNone/>
            </a:pPr>
            <a:r>
              <a:rPr lang="it-IT" altLang="it-IT" sz="1100" b="1" dirty="0">
                <a:solidFill>
                  <a:srgbClr val="000000"/>
                </a:solidFill>
                <a:latin typeface="Times New Roman" panose="02020603050405020304" pitchFamily="18" charset="0"/>
                <a:ea typeface="Times New Roman" panose="02020603050405020304" pitchFamily="18" charset="0"/>
                <a:cs typeface="Tahoma" panose="020B0604030504040204" pitchFamily="34" charset="0"/>
              </a:rPr>
              <a:t>ALFA</a:t>
            </a:r>
            <a:endParaRPr lang="it-IT" altLang="it-IT" sz="1100" dirty="0">
              <a:latin typeface="Tahoma" panose="020B0604030504040204" pitchFamily="34" charset="0"/>
              <a:cs typeface="Times New Roman" panose="02020603050405020304" pitchFamily="18" charset="0"/>
            </a:endParaRPr>
          </a:p>
          <a:p>
            <a:pPr algn="ctr">
              <a:spcBef>
                <a:spcPct val="0"/>
              </a:spcBef>
              <a:buFontTx/>
              <a:buNone/>
            </a:pPr>
            <a:r>
              <a:rPr lang="it-IT" altLang="it-IT" sz="1100" b="1" dirty="0">
                <a:solidFill>
                  <a:srgbClr val="000000"/>
                </a:solidFill>
                <a:latin typeface="Times New Roman" panose="02020603050405020304" pitchFamily="18" charset="0"/>
                <a:cs typeface="Times New Roman" panose="02020603050405020304" pitchFamily="18" charset="0"/>
              </a:rPr>
              <a:t>S.r.l.</a:t>
            </a:r>
            <a:endParaRPr lang="it-IT" altLang="it-IT" sz="1100" dirty="0">
              <a:latin typeface="Tahoma" panose="020B0604030504040204" pitchFamily="34" charset="0"/>
              <a:cs typeface="Times New Roman" panose="02020603050405020304" pitchFamily="18" charset="0"/>
            </a:endParaRPr>
          </a:p>
        </p:txBody>
      </p:sp>
      <p:sp>
        <p:nvSpPr>
          <p:cNvPr id="3" name="Rectangle 6">
            <a:extLst>
              <a:ext uri="{FF2B5EF4-FFF2-40B4-BE49-F238E27FC236}">
                <a16:creationId xmlns:a16="http://schemas.microsoft.com/office/drawing/2014/main" id="{EE5CF4B2-4ED6-D2C0-5854-8C062D47675F}"/>
              </a:ext>
            </a:extLst>
          </p:cNvPr>
          <p:cNvSpPr>
            <a:spLocks noChangeArrowheads="1"/>
          </p:cNvSpPr>
          <p:nvPr/>
        </p:nvSpPr>
        <p:spPr bwMode="auto">
          <a:xfrm>
            <a:off x="3876889" y="5429371"/>
            <a:ext cx="990600" cy="90763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100" dirty="0">
                <a:latin typeface="Tahoma" panose="020B0604030504040204" pitchFamily="34" charset="0"/>
                <a:cs typeface="Times New Roman" panose="02020603050405020304" pitchFamily="18" charset="0"/>
              </a:rPr>
              <a:t> </a:t>
            </a:r>
          </a:p>
          <a:p>
            <a:pPr algn="ctr">
              <a:spcBef>
                <a:spcPct val="0"/>
              </a:spcBef>
              <a:buFontTx/>
              <a:buNone/>
            </a:pPr>
            <a:r>
              <a:rPr lang="it-IT" altLang="it-IT" sz="1100" b="1" dirty="0">
                <a:solidFill>
                  <a:srgbClr val="000000"/>
                </a:solidFill>
                <a:latin typeface="Times New Roman" panose="02020603050405020304" pitchFamily="18" charset="0"/>
                <a:ea typeface="Times New Roman" panose="02020603050405020304" pitchFamily="18" charset="0"/>
                <a:cs typeface="Tahoma" panose="020B0604030504040204" pitchFamily="34" charset="0"/>
              </a:rPr>
              <a:t>BETA</a:t>
            </a:r>
            <a:endParaRPr lang="it-IT" altLang="it-IT" sz="1100" dirty="0">
              <a:latin typeface="Tahoma" panose="020B0604030504040204" pitchFamily="34" charset="0"/>
              <a:cs typeface="Times New Roman" panose="02020603050405020304" pitchFamily="18" charset="0"/>
            </a:endParaRPr>
          </a:p>
          <a:p>
            <a:pPr algn="ctr">
              <a:spcBef>
                <a:spcPct val="0"/>
              </a:spcBef>
              <a:buFontTx/>
              <a:buNone/>
            </a:pPr>
            <a:r>
              <a:rPr lang="it-IT" altLang="it-IT" sz="1100" b="1" dirty="0">
                <a:solidFill>
                  <a:srgbClr val="000000"/>
                </a:solidFill>
                <a:latin typeface="Times New Roman" panose="02020603050405020304" pitchFamily="18" charset="0"/>
                <a:cs typeface="Times New Roman" panose="02020603050405020304" pitchFamily="18" charset="0"/>
              </a:rPr>
              <a:t>S.r.l.</a:t>
            </a:r>
            <a:endParaRPr lang="it-IT" altLang="it-IT" sz="1100" dirty="0">
              <a:latin typeface="Tahoma" panose="020B0604030504040204" pitchFamily="34" charset="0"/>
              <a:cs typeface="Times New Roman" panose="02020603050405020304" pitchFamily="18" charset="0"/>
            </a:endParaRPr>
          </a:p>
        </p:txBody>
      </p:sp>
      <p:cxnSp>
        <p:nvCxnSpPr>
          <p:cNvPr id="4" name="Line 7">
            <a:extLst>
              <a:ext uri="{FF2B5EF4-FFF2-40B4-BE49-F238E27FC236}">
                <a16:creationId xmlns:a16="http://schemas.microsoft.com/office/drawing/2014/main" id="{D8023677-BCE1-E394-EB5A-362F74E6E11C}"/>
              </a:ext>
            </a:extLst>
          </p:cNvPr>
          <p:cNvCxnSpPr>
            <a:cxnSpLocks noChangeShapeType="1"/>
          </p:cNvCxnSpPr>
          <p:nvPr/>
        </p:nvCxnSpPr>
        <p:spPr bwMode="auto">
          <a:xfrm>
            <a:off x="4349750" y="4140200"/>
            <a:ext cx="0" cy="1063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 name="CasellaDiTesto 5">
            <a:extLst>
              <a:ext uri="{FF2B5EF4-FFF2-40B4-BE49-F238E27FC236}">
                <a16:creationId xmlns:a16="http://schemas.microsoft.com/office/drawing/2014/main" id="{E0667D8E-7372-A31D-2548-FAC55F5CF245}"/>
              </a:ext>
            </a:extLst>
          </p:cNvPr>
          <p:cNvSpPr txBox="1"/>
          <p:nvPr/>
        </p:nvSpPr>
        <p:spPr>
          <a:xfrm>
            <a:off x="3785191" y="4413956"/>
            <a:ext cx="4572000" cy="369332"/>
          </a:xfrm>
          <a:prstGeom prst="rect">
            <a:avLst/>
          </a:prstGeom>
          <a:noFill/>
        </p:spPr>
        <p:txBody>
          <a:bodyPr wrap="square">
            <a:spAutoFit/>
          </a:bodyPr>
          <a:lstStyle/>
          <a:p>
            <a:r>
              <a:rPr lang="it-IT" altLang="it-IT" sz="1800" dirty="0"/>
              <a:t>80%</a:t>
            </a:r>
            <a:endParaRPr lang="it-IT" dirty="0"/>
          </a:p>
        </p:txBody>
      </p:sp>
    </p:spTree>
    <p:extLst>
      <p:ext uri="{BB962C8B-B14F-4D97-AF65-F5344CB8AC3E}">
        <p14:creationId xmlns:p14="http://schemas.microsoft.com/office/powerpoint/2010/main" val="1807996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BDB39C7-ADA8-CE58-AA60-0440B73E1FE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3907" name="Group 25">
            <a:extLst>
              <a:ext uri="{FF2B5EF4-FFF2-40B4-BE49-F238E27FC236}">
                <a16:creationId xmlns:a16="http://schemas.microsoft.com/office/drawing/2014/main" id="{7813BC62-806E-5FB0-80D6-4222894CE3BE}"/>
              </a:ext>
            </a:extLst>
          </p:cNvPr>
          <p:cNvGrpSpPr>
            <a:grpSpLocks/>
          </p:cNvGrpSpPr>
          <p:nvPr/>
        </p:nvGrpSpPr>
        <p:grpSpPr bwMode="auto">
          <a:xfrm>
            <a:off x="92075" y="212725"/>
            <a:ext cx="1036638" cy="884238"/>
            <a:chOff x="200590" y="418099"/>
            <a:chExt cx="1035539" cy="884136"/>
          </a:xfrm>
        </p:grpSpPr>
        <p:grpSp>
          <p:nvGrpSpPr>
            <p:cNvPr id="123914" name="Group 26">
              <a:extLst>
                <a:ext uri="{FF2B5EF4-FFF2-40B4-BE49-F238E27FC236}">
                  <a16:creationId xmlns:a16="http://schemas.microsoft.com/office/drawing/2014/main" id="{85114024-07F1-A30A-4C2D-1EC98E9A7260}"/>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E0540A2-5B57-804B-B610-0E778FBA0E9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23919" name="Group 31">
                <a:extLst>
                  <a:ext uri="{FF2B5EF4-FFF2-40B4-BE49-F238E27FC236}">
                    <a16:creationId xmlns:a16="http://schemas.microsoft.com/office/drawing/2014/main" id="{7BA2EFB8-7C4C-6097-098B-FCD58798A77B}"/>
                  </a:ext>
                </a:extLst>
              </p:cNvPr>
              <p:cNvGrpSpPr>
                <a:grpSpLocks/>
              </p:cNvGrpSpPr>
              <p:nvPr/>
            </p:nvGrpSpPr>
            <p:grpSpPr bwMode="auto">
              <a:xfrm>
                <a:off x="1604481" y="615882"/>
                <a:ext cx="886681" cy="461665"/>
                <a:chOff x="1604481" y="615882"/>
                <a:chExt cx="886681" cy="461665"/>
              </a:xfrm>
            </p:grpSpPr>
            <p:sp>
              <p:nvSpPr>
                <p:cNvPr id="123920" name="TextBox 32">
                  <a:extLst>
                    <a:ext uri="{FF2B5EF4-FFF2-40B4-BE49-F238E27FC236}">
                      <a16:creationId xmlns:a16="http://schemas.microsoft.com/office/drawing/2014/main" id="{DEBF411E-8860-2A00-8018-A637D2E954F7}"/>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D6F003C-D8A0-4A13-8DE4-909E23B5CD9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23921" name="TextBox 33">
                  <a:extLst>
                    <a:ext uri="{FF2B5EF4-FFF2-40B4-BE49-F238E27FC236}">
                      <a16:creationId xmlns:a16="http://schemas.microsoft.com/office/drawing/2014/main" id="{8174A8E6-9C1A-E572-7B12-7156000084B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23915" name="Group 27">
              <a:extLst>
                <a:ext uri="{FF2B5EF4-FFF2-40B4-BE49-F238E27FC236}">
                  <a16:creationId xmlns:a16="http://schemas.microsoft.com/office/drawing/2014/main" id="{9E2E129A-856C-7BFA-5AE2-640738B29D19}"/>
                </a:ext>
              </a:extLst>
            </p:cNvPr>
            <p:cNvGrpSpPr>
              <a:grpSpLocks/>
            </p:cNvGrpSpPr>
            <p:nvPr/>
          </p:nvGrpSpPr>
          <p:grpSpPr bwMode="auto">
            <a:xfrm>
              <a:off x="200590" y="843937"/>
              <a:ext cx="1035539" cy="458298"/>
              <a:chOff x="224691" y="1351963"/>
              <a:chExt cx="1035539" cy="458298"/>
            </a:xfrm>
          </p:grpSpPr>
          <p:sp>
            <p:nvSpPr>
              <p:cNvPr id="123916" name="TextBox 28">
                <a:extLst>
                  <a:ext uri="{FF2B5EF4-FFF2-40B4-BE49-F238E27FC236}">
                    <a16:creationId xmlns:a16="http://schemas.microsoft.com/office/drawing/2014/main" id="{2E435F9A-560A-8E72-6374-521DB4927FE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23917" name="TextBox 29">
                <a:extLst>
                  <a:ext uri="{FF2B5EF4-FFF2-40B4-BE49-F238E27FC236}">
                    <a16:creationId xmlns:a16="http://schemas.microsoft.com/office/drawing/2014/main" id="{7DC69F1D-4448-3818-E046-07726140F0A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23908" name="Titolo 1">
            <a:extLst>
              <a:ext uri="{FF2B5EF4-FFF2-40B4-BE49-F238E27FC236}">
                <a16:creationId xmlns:a16="http://schemas.microsoft.com/office/drawing/2014/main" id="{C9F489C2-B5B9-46F0-5A6D-6060FB645FB8}"/>
              </a:ext>
            </a:extLst>
          </p:cNvPr>
          <p:cNvSpPr>
            <a:spLocks noGrp="1"/>
          </p:cNvSpPr>
          <p:nvPr>
            <p:ph type="title"/>
          </p:nvPr>
        </p:nvSpPr>
        <p:spPr>
          <a:xfrm>
            <a:off x="385763" y="2314436"/>
            <a:ext cx="8578850" cy="2952750"/>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br>
            <a:br>
              <a:rPr lang="it-IT" altLang="it-IT" sz="1800" dirty="0"/>
            </a:br>
            <a:br>
              <a:rPr lang="it-IT" altLang="it-IT" sz="1800" dirty="0"/>
            </a:br>
            <a:br>
              <a:rPr lang="it-IT" altLang="it-IT" sz="1800" dirty="0"/>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123909" name="Rettangolo 13">
            <a:extLst>
              <a:ext uri="{FF2B5EF4-FFF2-40B4-BE49-F238E27FC236}">
                <a16:creationId xmlns:a16="http://schemas.microsoft.com/office/drawing/2014/main" id="{3B62B22A-5F41-48AB-7155-1BD5C0127279}"/>
              </a:ext>
            </a:extLst>
          </p:cNvPr>
          <p:cNvSpPr>
            <a:spLocks noChangeArrowheads="1"/>
          </p:cNvSpPr>
          <p:nvPr/>
        </p:nvSpPr>
        <p:spPr bwMode="auto">
          <a:xfrm>
            <a:off x="877888" y="1376363"/>
            <a:ext cx="6894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Partecipazioni  in imprese controllate – Esempio </a:t>
            </a:r>
            <a:endParaRPr lang="it-IT" altLang="it-IT" sz="2400" dirty="0">
              <a:latin typeface="Cambria" panose="02040503050406030204" pitchFamily="18" charset="0"/>
              <a:ea typeface="Cambria" panose="02040503050406030204" pitchFamily="18" charset="0"/>
            </a:endParaRPr>
          </a:p>
        </p:txBody>
      </p:sp>
      <p:sp>
        <p:nvSpPr>
          <p:cNvPr id="123910" name="CasellaDiTesto 15">
            <a:extLst>
              <a:ext uri="{FF2B5EF4-FFF2-40B4-BE49-F238E27FC236}">
                <a16:creationId xmlns:a16="http://schemas.microsoft.com/office/drawing/2014/main" id="{43BDCF15-6035-64D4-118C-175DFE8DFDFD}"/>
              </a:ext>
            </a:extLst>
          </p:cNvPr>
          <p:cNvSpPr txBox="1">
            <a:spLocks noChangeArrowheads="1"/>
          </p:cNvSpPr>
          <p:nvPr/>
        </p:nvSpPr>
        <p:spPr bwMode="auto">
          <a:xfrm>
            <a:off x="308345" y="2274581"/>
            <a:ext cx="844989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b="1" dirty="0">
              <a:solidFill>
                <a:srgbClr val="FF0000"/>
              </a:solidFill>
            </a:endParaRPr>
          </a:p>
        </p:txBody>
      </p:sp>
      <p:sp>
        <p:nvSpPr>
          <p:cNvPr id="8" name="Rectangle 1">
            <a:extLst>
              <a:ext uri="{FF2B5EF4-FFF2-40B4-BE49-F238E27FC236}">
                <a16:creationId xmlns:a16="http://schemas.microsoft.com/office/drawing/2014/main" id="{D09E4C62-9003-902D-F8B2-930FD0C8C7F8}"/>
              </a:ext>
            </a:extLst>
          </p:cNvPr>
          <p:cNvSpPr>
            <a:spLocks noChangeArrowheads="1"/>
          </p:cNvSpPr>
          <p:nvPr/>
        </p:nvSpPr>
        <p:spPr bwMode="auto">
          <a:xfrm>
            <a:off x="1601105" y="2438759"/>
            <a:ext cx="6148165" cy="170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a:tabLst>
                <a:tab pos="6119813" algn="l"/>
              </a:tabLst>
              <a:defRPr>
                <a:solidFill>
                  <a:schemeClr val="tx1"/>
                </a:solidFill>
                <a:latin typeface="Arial" panose="020B0604020202020204" pitchFamily="34" charset="0"/>
              </a:defRPr>
            </a:lvl1pPr>
            <a:lvl2pPr>
              <a:tabLst>
                <a:tab pos="6119813" algn="l"/>
              </a:tabLst>
              <a:defRPr>
                <a:solidFill>
                  <a:schemeClr val="tx1"/>
                </a:solidFill>
                <a:latin typeface="Arial" panose="020B0604020202020204" pitchFamily="34" charset="0"/>
              </a:defRPr>
            </a:lvl2pPr>
            <a:lvl3pPr>
              <a:tabLst>
                <a:tab pos="6119813" algn="l"/>
              </a:tabLst>
              <a:defRPr>
                <a:solidFill>
                  <a:schemeClr val="tx1"/>
                </a:solidFill>
                <a:latin typeface="Arial" panose="020B0604020202020204" pitchFamily="34" charset="0"/>
              </a:defRPr>
            </a:lvl3pPr>
            <a:lvl4pPr>
              <a:tabLst>
                <a:tab pos="6119813" algn="l"/>
              </a:tabLst>
              <a:defRPr>
                <a:solidFill>
                  <a:schemeClr val="tx1"/>
                </a:solidFill>
                <a:latin typeface="Arial" panose="020B0604020202020204" pitchFamily="34" charset="0"/>
              </a:defRPr>
            </a:lvl4pPr>
            <a:lvl5pPr>
              <a:tabLst>
                <a:tab pos="6119813" algn="l"/>
              </a:tabLst>
              <a:defRPr>
                <a:solidFill>
                  <a:schemeClr val="tx1"/>
                </a:solidFill>
                <a:latin typeface="Arial" panose="020B0604020202020204" pitchFamily="34" charset="0"/>
              </a:defRPr>
            </a:lvl5pPr>
            <a:lvl6pPr eaLnBrk="0" fontAlgn="base" hangingPunct="0">
              <a:spcBef>
                <a:spcPct val="0"/>
              </a:spcBef>
              <a:spcAft>
                <a:spcPct val="0"/>
              </a:spcAft>
              <a:tabLst>
                <a:tab pos="6119813" algn="l"/>
              </a:tabLst>
              <a:defRPr>
                <a:solidFill>
                  <a:schemeClr val="tx1"/>
                </a:solidFill>
                <a:latin typeface="Arial" panose="020B0604020202020204" pitchFamily="34" charset="0"/>
              </a:defRPr>
            </a:lvl6pPr>
            <a:lvl7pPr eaLnBrk="0" fontAlgn="base" hangingPunct="0">
              <a:spcBef>
                <a:spcPct val="0"/>
              </a:spcBef>
              <a:spcAft>
                <a:spcPct val="0"/>
              </a:spcAft>
              <a:tabLst>
                <a:tab pos="6119813" algn="l"/>
              </a:tabLst>
              <a:defRPr>
                <a:solidFill>
                  <a:schemeClr val="tx1"/>
                </a:solidFill>
                <a:latin typeface="Arial" panose="020B0604020202020204" pitchFamily="34" charset="0"/>
              </a:defRPr>
            </a:lvl7pPr>
            <a:lvl8pPr eaLnBrk="0" fontAlgn="base" hangingPunct="0">
              <a:spcBef>
                <a:spcPct val="0"/>
              </a:spcBef>
              <a:spcAft>
                <a:spcPct val="0"/>
              </a:spcAft>
              <a:tabLst>
                <a:tab pos="6119813" algn="l"/>
              </a:tabLst>
              <a:defRPr>
                <a:solidFill>
                  <a:schemeClr val="tx1"/>
                </a:solidFill>
                <a:latin typeface="Arial" panose="020B0604020202020204" pitchFamily="34" charset="0"/>
              </a:defRPr>
            </a:lvl8pPr>
            <a:lvl9pPr eaLnBrk="0" fontAlgn="base" hangingPunct="0">
              <a:spcBef>
                <a:spcPct val="0"/>
              </a:spcBef>
              <a:spcAft>
                <a:spcPct val="0"/>
              </a:spcAft>
              <a:tabLst>
                <a:tab pos="6119813" algn="l"/>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50000"/>
              </a:lnSpc>
              <a:spcBef>
                <a:spcPct val="0"/>
              </a:spcBef>
              <a:spcAft>
                <a:spcPct val="0"/>
              </a:spcAft>
              <a:buClrTx/>
              <a:buSzTx/>
              <a:buFontTx/>
              <a:buNone/>
              <a:tabLst>
                <a:tab pos="6119813" algn="l"/>
              </a:tabLst>
            </a:pPr>
            <a:r>
              <a:rPr kumimoji="0" lang="it-IT" altLang="zh-CN"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Il </a:t>
            </a:r>
            <a:r>
              <a:rPr kumimoji="0" lang="it-IT" altLang="zh-CN"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Patrimonio netto della controllata </a:t>
            </a:r>
            <a:r>
              <a:rPr kumimoji="0" lang="it-IT" altLang="zh-CN"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al 31/12/2023 risulta essere pari ad </a:t>
            </a:r>
            <a:r>
              <a:rPr kumimoji="0" lang="it-IT" altLang="zh-CN"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Euro 100.000</a:t>
            </a:r>
            <a:r>
              <a:rPr kumimoji="0" lang="it-IT" altLang="zh-CN"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kumimoji="0" lang="it-IT" altLang="zh-CN"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180975" algn="l" defTabSz="914400" rtl="0" eaLnBrk="0" fontAlgn="base" latinLnBrk="0" hangingPunct="0">
              <a:lnSpc>
                <a:spcPct val="150000"/>
              </a:lnSpc>
              <a:spcBef>
                <a:spcPct val="0"/>
              </a:spcBef>
              <a:spcAft>
                <a:spcPct val="0"/>
              </a:spcAft>
              <a:buClrTx/>
              <a:buSzTx/>
              <a:buFontTx/>
              <a:buNone/>
              <a:tabLst>
                <a:tab pos="6119813" algn="l"/>
              </a:tabLst>
            </a:pPr>
            <a:r>
              <a:rPr kumimoji="0" lang="it-IT" altLang="zh-CN"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La </a:t>
            </a:r>
            <a:r>
              <a:rPr kumimoji="0" lang="it-IT" altLang="zh-CN"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frazione di patrimonio netto</a:t>
            </a:r>
            <a:r>
              <a:rPr kumimoji="0" lang="it-IT" altLang="zh-CN"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corrispondente è: 100.000 * 80% = </a:t>
            </a:r>
            <a:r>
              <a:rPr kumimoji="0" lang="it-IT" altLang="zh-CN"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Euro 80.000</a:t>
            </a:r>
            <a:endParaRPr kumimoji="0" lang="it-IT" altLang="zh-CN"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10" name="Immagine 9">
            <a:extLst>
              <a:ext uri="{FF2B5EF4-FFF2-40B4-BE49-F238E27FC236}">
                <a16:creationId xmlns:a16="http://schemas.microsoft.com/office/drawing/2014/main" id="{0BAEC419-BDE0-82CE-884F-D6AC4324052B}"/>
              </a:ext>
            </a:extLst>
          </p:cNvPr>
          <p:cNvPicPr>
            <a:picLocks noChangeAspect="1"/>
          </p:cNvPicPr>
          <p:nvPr/>
        </p:nvPicPr>
        <p:blipFill>
          <a:blip r:embed="rId4"/>
          <a:stretch>
            <a:fillRect/>
          </a:stretch>
        </p:blipFill>
        <p:spPr>
          <a:xfrm>
            <a:off x="1271937" y="4299177"/>
            <a:ext cx="6477333" cy="1905098"/>
          </a:xfrm>
          <a:prstGeom prst="rect">
            <a:avLst/>
          </a:prstGeom>
        </p:spPr>
      </p:pic>
    </p:spTree>
    <p:extLst>
      <p:ext uri="{BB962C8B-B14F-4D97-AF65-F5344CB8AC3E}">
        <p14:creationId xmlns:p14="http://schemas.microsoft.com/office/powerpoint/2010/main" val="1405904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BDB39C7-ADA8-CE58-AA60-0440B73E1FE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3907" name="Group 25">
            <a:extLst>
              <a:ext uri="{FF2B5EF4-FFF2-40B4-BE49-F238E27FC236}">
                <a16:creationId xmlns:a16="http://schemas.microsoft.com/office/drawing/2014/main" id="{7813BC62-806E-5FB0-80D6-4222894CE3BE}"/>
              </a:ext>
            </a:extLst>
          </p:cNvPr>
          <p:cNvGrpSpPr>
            <a:grpSpLocks/>
          </p:cNvGrpSpPr>
          <p:nvPr/>
        </p:nvGrpSpPr>
        <p:grpSpPr bwMode="auto">
          <a:xfrm>
            <a:off x="92075" y="212725"/>
            <a:ext cx="1036638" cy="884238"/>
            <a:chOff x="200590" y="418099"/>
            <a:chExt cx="1035539" cy="884136"/>
          </a:xfrm>
        </p:grpSpPr>
        <p:grpSp>
          <p:nvGrpSpPr>
            <p:cNvPr id="123914" name="Group 26">
              <a:extLst>
                <a:ext uri="{FF2B5EF4-FFF2-40B4-BE49-F238E27FC236}">
                  <a16:creationId xmlns:a16="http://schemas.microsoft.com/office/drawing/2014/main" id="{85114024-07F1-A30A-4C2D-1EC98E9A7260}"/>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E0540A2-5B57-804B-B610-0E778FBA0E9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23919" name="Group 31">
                <a:extLst>
                  <a:ext uri="{FF2B5EF4-FFF2-40B4-BE49-F238E27FC236}">
                    <a16:creationId xmlns:a16="http://schemas.microsoft.com/office/drawing/2014/main" id="{7BA2EFB8-7C4C-6097-098B-FCD58798A77B}"/>
                  </a:ext>
                </a:extLst>
              </p:cNvPr>
              <p:cNvGrpSpPr>
                <a:grpSpLocks/>
              </p:cNvGrpSpPr>
              <p:nvPr/>
            </p:nvGrpSpPr>
            <p:grpSpPr bwMode="auto">
              <a:xfrm>
                <a:off x="1604481" y="615882"/>
                <a:ext cx="886681" cy="461665"/>
                <a:chOff x="1604481" y="615882"/>
                <a:chExt cx="886681" cy="461665"/>
              </a:xfrm>
            </p:grpSpPr>
            <p:sp>
              <p:nvSpPr>
                <p:cNvPr id="123920" name="TextBox 32">
                  <a:extLst>
                    <a:ext uri="{FF2B5EF4-FFF2-40B4-BE49-F238E27FC236}">
                      <a16:creationId xmlns:a16="http://schemas.microsoft.com/office/drawing/2014/main" id="{DEBF411E-8860-2A00-8018-A637D2E954F7}"/>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D6F003C-D8A0-4A13-8DE4-909E23B5CD9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23921" name="TextBox 33">
                  <a:extLst>
                    <a:ext uri="{FF2B5EF4-FFF2-40B4-BE49-F238E27FC236}">
                      <a16:creationId xmlns:a16="http://schemas.microsoft.com/office/drawing/2014/main" id="{8174A8E6-9C1A-E572-7B12-7156000084B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23915" name="Group 27">
              <a:extLst>
                <a:ext uri="{FF2B5EF4-FFF2-40B4-BE49-F238E27FC236}">
                  <a16:creationId xmlns:a16="http://schemas.microsoft.com/office/drawing/2014/main" id="{9E2E129A-856C-7BFA-5AE2-640738B29D19}"/>
                </a:ext>
              </a:extLst>
            </p:cNvPr>
            <p:cNvGrpSpPr>
              <a:grpSpLocks/>
            </p:cNvGrpSpPr>
            <p:nvPr/>
          </p:nvGrpSpPr>
          <p:grpSpPr bwMode="auto">
            <a:xfrm>
              <a:off x="200590" y="843937"/>
              <a:ext cx="1035539" cy="458298"/>
              <a:chOff x="224691" y="1351963"/>
              <a:chExt cx="1035539" cy="458298"/>
            </a:xfrm>
          </p:grpSpPr>
          <p:sp>
            <p:nvSpPr>
              <p:cNvPr id="123916" name="TextBox 28">
                <a:extLst>
                  <a:ext uri="{FF2B5EF4-FFF2-40B4-BE49-F238E27FC236}">
                    <a16:creationId xmlns:a16="http://schemas.microsoft.com/office/drawing/2014/main" id="{2E435F9A-560A-8E72-6374-521DB4927FE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23917" name="TextBox 29">
                <a:extLst>
                  <a:ext uri="{FF2B5EF4-FFF2-40B4-BE49-F238E27FC236}">
                    <a16:creationId xmlns:a16="http://schemas.microsoft.com/office/drawing/2014/main" id="{7DC69F1D-4448-3818-E046-07726140F0A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23908" name="Titolo 1">
            <a:extLst>
              <a:ext uri="{FF2B5EF4-FFF2-40B4-BE49-F238E27FC236}">
                <a16:creationId xmlns:a16="http://schemas.microsoft.com/office/drawing/2014/main" id="{C9F489C2-B5B9-46F0-5A6D-6060FB645FB8}"/>
              </a:ext>
            </a:extLst>
          </p:cNvPr>
          <p:cNvSpPr>
            <a:spLocks noGrp="1"/>
          </p:cNvSpPr>
          <p:nvPr>
            <p:ph type="title"/>
          </p:nvPr>
        </p:nvSpPr>
        <p:spPr>
          <a:xfrm>
            <a:off x="385763" y="2314436"/>
            <a:ext cx="8578850" cy="2952750"/>
          </a:xfrm>
        </p:spPr>
        <p:txBody>
          <a:bodyPr/>
          <a:lstStyle/>
          <a:p>
            <a:pPr algn="l">
              <a:lnSpc>
                <a:spcPct val="150000"/>
              </a:lnSpc>
            </a:pP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b="1" dirty="0">
                <a:solidFill>
                  <a:srgbClr val="FF0000"/>
                </a:solidFill>
              </a:rPr>
            </a:br>
            <a:br>
              <a:rPr lang="it-IT" altLang="it-IT" sz="1800" dirty="0"/>
            </a:br>
            <a:br>
              <a:rPr lang="it-IT" altLang="it-IT" sz="1800" dirty="0"/>
            </a:br>
            <a:br>
              <a:rPr lang="it-IT" altLang="it-IT" sz="1800" dirty="0"/>
            </a:br>
            <a:br>
              <a:rPr lang="it-IT" altLang="it-IT" sz="1800" dirty="0"/>
            </a:br>
            <a:br>
              <a:rPr lang="it-IT" altLang="it-IT" sz="1800" dirty="0"/>
            </a:b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123909" name="Rettangolo 13">
            <a:extLst>
              <a:ext uri="{FF2B5EF4-FFF2-40B4-BE49-F238E27FC236}">
                <a16:creationId xmlns:a16="http://schemas.microsoft.com/office/drawing/2014/main" id="{3B62B22A-5F41-48AB-7155-1BD5C0127279}"/>
              </a:ext>
            </a:extLst>
          </p:cNvPr>
          <p:cNvSpPr>
            <a:spLocks noChangeArrowheads="1"/>
          </p:cNvSpPr>
          <p:nvPr/>
        </p:nvSpPr>
        <p:spPr bwMode="auto">
          <a:xfrm>
            <a:off x="877888" y="1376363"/>
            <a:ext cx="6894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Partecipazioni  in imprese controllate – Esempio </a:t>
            </a:r>
            <a:endParaRPr lang="it-IT" altLang="it-IT" sz="2400" dirty="0">
              <a:latin typeface="Cambria" panose="02040503050406030204" pitchFamily="18" charset="0"/>
              <a:ea typeface="Cambria" panose="02040503050406030204" pitchFamily="18" charset="0"/>
            </a:endParaRPr>
          </a:p>
        </p:txBody>
      </p:sp>
      <p:sp>
        <p:nvSpPr>
          <p:cNvPr id="123910" name="CasellaDiTesto 15">
            <a:extLst>
              <a:ext uri="{FF2B5EF4-FFF2-40B4-BE49-F238E27FC236}">
                <a16:creationId xmlns:a16="http://schemas.microsoft.com/office/drawing/2014/main" id="{43BDCF15-6035-64D4-118C-175DFE8DFDFD}"/>
              </a:ext>
            </a:extLst>
          </p:cNvPr>
          <p:cNvSpPr txBox="1">
            <a:spLocks noChangeArrowheads="1"/>
          </p:cNvSpPr>
          <p:nvPr/>
        </p:nvSpPr>
        <p:spPr bwMode="auto">
          <a:xfrm>
            <a:off x="308345" y="2274581"/>
            <a:ext cx="844989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dirty="0"/>
              <a:t> </a:t>
            </a: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b="1" dirty="0">
              <a:solidFill>
                <a:srgbClr val="FF0000"/>
              </a:solidFill>
            </a:endParaRPr>
          </a:p>
        </p:txBody>
      </p:sp>
      <p:pic>
        <p:nvPicPr>
          <p:cNvPr id="3" name="Immagine 2">
            <a:extLst>
              <a:ext uri="{FF2B5EF4-FFF2-40B4-BE49-F238E27FC236}">
                <a16:creationId xmlns:a16="http://schemas.microsoft.com/office/drawing/2014/main" id="{FED91534-5014-6606-AB67-7BED31D91DA5}"/>
              </a:ext>
            </a:extLst>
          </p:cNvPr>
          <p:cNvPicPr>
            <a:picLocks noChangeAspect="1"/>
          </p:cNvPicPr>
          <p:nvPr/>
        </p:nvPicPr>
        <p:blipFill>
          <a:blip r:embed="rId4"/>
          <a:stretch>
            <a:fillRect/>
          </a:stretch>
        </p:blipFill>
        <p:spPr>
          <a:xfrm>
            <a:off x="1128713" y="2790059"/>
            <a:ext cx="6655142" cy="2844946"/>
          </a:xfrm>
          <a:prstGeom prst="rect">
            <a:avLst/>
          </a:prstGeom>
        </p:spPr>
      </p:pic>
    </p:spTree>
    <p:extLst>
      <p:ext uri="{BB962C8B-B14F-4D97-AF65-F5344CB8AC3E}">
        <p14:creationId xmlns:p14="http://schemas.microsoft.com/office/powerpoint/2010/main" val="2220068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D36E9AE-D2E2-F40F-4B8A-FB5B47B2F70A}"/>
              </a:ext>
            </a:extLst>
          </p:cNvPr>
          <p:cNvSpPr/>
          <p:nvPr/>
        </p:nvSpPr>
        <p:spPr>
          <a:xfrm>
            <a:off x="60325" y="114300"/>
            <a:ext cx="1619250"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0291" name="Group 25">
            <a:extLst>
              <a:ext uri="{FF2B5EF4-FFF2-40B4-BE49-F238E27FC236}">
                <a16:creationId xmlns:a16="http://schemas.microsoft.com/office/drawing/2014/main" id="{DC98E54E-3751-9D98-2725-866E1E83EE53}"/>
              </a:ext>
            </a:extLst>
          </p:cNvPr>
          <p:cNvGrpSpPr>
            <a:grpSpLocks/>
          </p:cNvGrpSpPr>
          <p:nvPr/>
        </p:nvGrpSpPr>
        <p:grpSpPr bwMode="auto">
          <a:xfrm>
            <a:off x="200025" y="211138"/>
            <a:ext cx="1036638" cy="884237"/>
            <a:chOff x="200590" y="418099"/>
            <a:chExt cx="1035539" cy="884136"/>
          </a:xfrm>
        </p:grpSpPr>
        <p:grpSp>
          <p:nvGrpSpPr>
            <p:cNvPr id="140296" name="Group 26">
              <a:extLst>
                <a:ext uri="{FF2B5EF4-FFF2-40B4-BE49-F238E27FC236}">
                  <a16:creationId xmlns:a16="http://schemas.microsoft.com/office/drawing/2014/main" id="{00E14FAE-A465-55B7-15CA-923A274413D6}"/>
                </a:ext>
              </a:extLst>
            </p:cNvPr>
            <p:cNvGrpSpPr>
              <a:grpSpLocks/>
            </p:cNvGrpSpPr>
            <p:nvPr/>
          </p:nvGrpSpPr>
          <p:grpSpPr bwMode="auto">
            <a:xfrm>
              <a:off x="200591" y="418099"/>
              <a:ext cx="939020" cy="461665"/>
              <a:chOff x="1552142" y="615882"/>
              <a:chExt cx="939020" cy="461665"/>
            </a:xfrm>
          </p:grpSpPr>
          <p:sp>
            <p:nvSpPr>
              <p:cNvPr id="31" name="Rounded Rectangle 30">
                <a:extLst>
                  <a:ext uri="{FF2B5EF4-FFF2-40B4-BE49-F238E27FC236}">
                    <a16:creationId xmlns:a16="http://schemas.microsoft.com/office/drawing/2014/main" id="{C196DF89-BCED-5FBC-CC51-D476024FC658}"/>
                  </a:ext>
                </a:extLst>
              </p:cNvPr>
              <p:cNvSpPr/>
              <p:nvPr/>
            </p:nvSpPr>
            <p:spPr>
              <a:xfrm>
                <a:off x="1587029" y="661914"/>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40301" name="Group 31">
                <a:extLst>
                  <a:ext uri="{FF2B5EF4-FFF2-40B4-BE49-F238E27FC236}">
                    <a16:creationId xmlns:a16="http://schemas.microsoft.com/office/drawing/2014/main" id="{0922D4D4-31F7-E848-525A-8C5FD22F0AAB}"/>
                  </a:ext>
                </a:extLst>
              </p:cNvPr>
              <p:cNvGrpSpPr>
                <a:grpSpLocks/>
              </p:cNvGrpSpPr>
              <p:nvPr/>
            </p:nvGrpSpPr>
            <p:grpSpPr bwMode="auto">
              <a:xfrm>
                <a:off x="1552142" y="615882"/>
                <a:ext cx="939020" cy="461665"/>
                <a:chOff x="1552142" y="615882"/>
                <a:chExt cx="939020" cy="461665"/>
              </a:xfrm>
            </p:grpSpPr>
            <p:sp>
              <p:nvSpPr>
                <p:cNvPr id="140302" name="TextBox 32">
                  <a:extLst>
                    <a:ext uri="{FF2B5EF4-FFF2-40B4-BE49-F238E27FC236}">
                      <a16:creationId xmlns:a16="http://schemas.microsoft.com/office/drawing/2014/main" id="{1A6C82C7-D910-13EE-48DA-6FBD78522A52}"/>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18A844A6-94ED-4A27-850D-E24057EB607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40303" name="TextBox 33">
                  <a:extLst>
                    <a:ext uri="{FF2B5EF4-FFF2-40B4-BE49-F238E27FC236}">
                      <a16:creationId xmlns:a16="http://schemas.microsoft.com/office/drawing/2014/main" id="{F313ABA2-EDF5-74F7-D227-5A78445E2390}"/>
                    </a:ext>
                  </a:extLst>
                </p:cNvPr>
                <p:cNvSpPr txBox="1">
                  <a:spLocks noChangeArrowheads="1"/>
                </p:cNvSpPr>
                <p:nvPr/>
              </p:nvSpPr>
              <p:spPr bwMode="auto">
                <a:xfrm>
                  <a:off x="1552142" y="708716"/>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40297" name="Group 27">
              <a:extLst>
                <a:ext uri="{FF2B5EF4-FFF2-40B4-BE49-F238E27FC236}">
                  <a16:creationId xmlns:a16="http://schemas.microsoft.com/office/drawing/2014/main" id="{1FC570FA-805A-E8C3-218A-06CE5E7A0A44}"/>
                </a:ext>
              </a:extLst>
            </p:cNvPr>
            <p:cNvGrpSpPr>
              <a:grpSpLocks/>
            </p:cNvGrpSpPr>
            <p:nvPr/>
          </p:nvGrpSpPr>
          <p:grpSpPr bwMode="auto">
            <a:xfrm>
              <a:off x="200590" y="843937"/>
              <a:ext cx="1035539" cy="458298"/>
              <a:chOff x="224691" y="1351963"/>
              <a:chExt cx="1035539" cy="458298"/>
            </a:xfrm>
          </p:grpSpPr>
          <p:sp>
            <p:nvSpPr>
              <p:cNvPr id="140298" name="TextBox 28">
                <a:extLst>
                  <a:ext uri="{FF2B5EF4-FFF2-40B4-BE49-F238E27FC236}">
                    <a16:creationId xmlns:a16="http://schemas.microsoft.com/office/drawing/2014/main" id="{9C052E05-A832-CC94-BD05-E7B5FEFE9F2A}"/>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40299" name="TextBox 29">
                <a:extLst>
                  <a:ext uri="{FF2B5EF4-FFF2-40B4-BE49-F238E27FC236}">
                    <a16:creationId xmlns:a16="http://schemas.microsoft.com/office/drawing/2014/main" id="{53BFE06F-D7C7-1D2C-3F6A-F75AF3DFCF7F}"/>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40292" name="Titolo 1">
            <a:extLst>
              <a:ext uri="{FF2B5EF4-FFF2-40B4-BE49-F238E27FC236}">
                <a16:creationId xmlns:a16="http://schemas.microsoft.com/office/drawing/2014/main" id="{58FC1F19-F2E3-A403-B417-49217EB1499B}"/>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40293" name="Rettangolo 1">
            <a:extLst>
              <a:ext uri="{FF2B5EF4-FFF2-40B4-BE49-F238E27FC236}">
                <a16:creationId xmlns:a16="http://schemas.microsoft.com/office/drawing/2014/main" id="{A64E21DC-1D74-7382-5DE3-184CF576D0FD}"/>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Procedure di revisione – Partecipazioni  </a:t>
            </a:r>
            <a:endParaRPr lang="it-IT" altLang="it-IT" sz="1800"/>
          </a:p>
        </p:txBody>
      </p:sp>
      <p:sp>
        <p:nvSpPr>
          <p:cNvPr id="140294" name="Titolo 1">
            <a:extLst>
              <a:ext uri="{FF2B5EF4-FFF2-40B4-BE49-F238E27FC236}">
                <a16:creationId xmlns:a16="http://schemas.microsoft.com/office/drawing/2014/main" id="{EB7D2314-CC6D-842E-2DE0-C6BED5898CBC}"/>
              </a:ext>
            </a:extLst>
          </p:cNvPr>
          <p:cNvSpPr txBox="1">
            <a:spLocks noChangeArrowheads="1"/>
          </p:cNvSpPr>
          <p:nvPr/>
        </p:nvSpPr>
        <p:spPr bwMode="auto">
          <a:xfrm>
            <a:off x="430213" y="1531938"/>
            <a:ext cx="8081962"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just">
              <a:lnSpc>
                <a:spcPct val="200000"/>
              </a:lnSpc>
              <a:spcBef>
                <a:spcPct val="0"/>
              </a:spcBef>
              <a:buFontTx/>
              <a:buNone/>
            </a:pPr>
            <a:r>
              <a:rPr lang="it-IT" altLang="it-IT" sz="1800" b="1" dirty="0">
                <a:solidFill>
                  <a:srgbClr val="FF0000"/>
                </a:solidFill>
              </a:rPr>
              <a:t> </a:t>
            </a:r>
            <a:br>
              <a:rPr lang="it-IT" altLang="it-IT" sz="1800" b="1" dirty="0">
                <a:solidFill>
                  <a:srgbClr val="FF0000"/>
                </a:solidFill>
              </a:rPr>
            </a:br>
            <a:endParaRPr lang="it-IT" altLang="it-IT" sz="1800" dirty="0"/>
          </a:p>
          <a:p>
            <a:pPr algn="just">
              <a:lnSpc>
                <a:spcPct val="150000"/>
              </a:lnSpc>
              <a:spcBef>
                <a:spcPct val="0"/>
              </a:spcBef>
              <a:buFontTx/>
              <a:buNone/>
            </a:pPr>
            <a:br>
              <a:rPr lang="it-IT" altLang="it-IT" sz="1800" dirty="0"/>
            </a:b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endParaRPr lang="it-IT" altLang="it-IT" sz="1800" dirty="0"/>
          </a:p>
          <a:p>
            <a:pPr algn="just">
              <a:lnSpc>
                <a:spcPct val="150000"/>
              </a:lnSpc>
              <a:spcBef>
                <a:spcPct val="0"/>
              </a:spcBef>
              <a:buFontTx/>
              <a:buNone/>
            </a:pPr>
            <a:r>
              <a:rPr lang="it-IT" altLang="it-IT" sz="1800" dirty="0">
                <a:latin typeface="Cambria" panose="02040503050406030204" pitchFamily="18" charset="0"/>
                <a:ea typeface="Cambria" panose="02040503050406030204" pitchFamily="18" charset="0"/>
              </a:rPr>
              <a:t>Il Revisore inizia ad analizzare la voce partecipazione in imprese controllate attraverso la compilazione di una “capo-scheda” con i dati del bilancio d’esercizio 2023 e dell’anno precedente e il dettaglio dei conti delle partecipazioni estratti dal Bilancio di verifica (di seguito BDV) e ad effettuare un’analisi comparativa tra i due esercizi 2023 e 2022 </a:t>
            </a:r>
          </a:p>
          <a:p>
            <a:pPr>
              <a:lnSpc>
                <a:spcPct val="150000"/>
              </a:lnSpc>
              <a:spcBef>
                <a:spcPct val="0"/>
              </a:spcBef>
              <a:buFontTx/>
              <a:buNone/>
            </a:pPr>
            <a:r>
              <a:rPr lang="it-IT" altLang="it-IT" sz="1800" dirty="0">
                <a:latin typeface="Cambria" panose="02040503050406030204" pitchFamily="18" charset="0"/>
                <a:ea typeface="Cambria" panose="02040503050406030204" pitchFamily="18" charset="0"/>
              </a:rPr>
              <a:t>Capo scheda Partecipazione in BETA impresa controllata operante nel settore delle polveri da aggiornare manca </a:t>
            </a:r>
            <a:r>
              <a:rPr lang="it-IT" altLang="it-IT" sz="1800" dirty="0" err="1">
                <a:latin typeface="Cambria" panose="02040503050406030204" pitchFamily="18" charset="0"/>
                <a:ea typeface="Cambria" panose="02040503050406030204" pitchFamily="18" charset="0"/>
              </a:rPr>
              <a:t>nell’excel</a:t>
            </a:r>
            <a:endParaRPr lang="it-IT" altLang="it-IT" sz="1800" dirty="0">
              <a:latin typeface="Cambria" panose="02040503050406030204" pitchFamily="18" charset="0"/>
              <a:ea typeface="Cambria" panose="02040503050406030204" pitchFamily="18" charset="0"/>
            </a:endParaRPr>
          </a:p>
          <a:p>
            <a:pPr algn="just">
              <a:lnSpc>
                <a:spcPct val="150000"/>
              </a:lnSpc>
              <a:spcBef>
                <a:spcPct val="0"/>
              </a:spcBef>
              <a:buFontTx/>
              <a:buNone/>
            </a:pPr>
            <a:endParaRPr lang="it-IT" altLang="it-IT" sz="1800" dirty="0">
              <a:latin typeface="Cambria" panose="02040503050406030204" pitchFamily="18" charset="0"/>
              <a:ea typeface="Cambria" panose="02040503050406030204" pitchFamily="18" charset="0"/>
            </a:endParaRPr>
          </a:p>
          <a:p>
            <a:pPr algn="ctr">
              <a:lnSpc>
                <a:spcPct val="150000"/>
              </a:lnSpc>
              <a:spcBef>
                <a:spcPct val="0"/>
              </a:spcBef>
              <a:buFontTx/>
              <a:buNone/>
            </a:pPr>
            <a:endParaRPr lang="it-IT" altLang="it-IT" sz="1800" b="1" dirty="0">
              <a:solidFill>
                <a:srgbClr val="FF0000"/>
              </a:solidFill>
            </a:endParaRPr>
          </a:p>
          <a:p>
            <a:pPr algn="just">
              <a:lnSpc>
                <a:spcPct val="150000"/>
              </a:lnSpc>
              <a:spcBef>
                <a:spcPct val="0"/>
              </a:spcBef>
              <a:buFontTx/>
              <a:buNone/>
            </a:pP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pic>
        <p:nvPicPr>
          <p:cNvPr id="3" name="Immagine 2">
            <a:extLst>
              <a:ext uri="{FF2B5EF4-FFF2-40B4-BE49-F238E27FC236}">
                <a16:creationId xmlns:a16="http://schemas.microsoft.com/office/drawing/2014/main" id="{36B8599C-586E-A923-A1C6-E9C285338717}"/>
              </a:ext>
            </a:extLst>
          </p:cNvPr>
          <p:cNvPicPr>
            <a:picLocks noChangeAspect="1"/>
          </p:cNvPicPr>
          <p:nvPr/>
        </p:nvPicPr>
        <p:blipFill>
          <a:blip r:embed="rId4"/>
          <a:stretch>
            <a:fillRect/>
          </a:stretch>
        </p:blipFill>
        <p:spPr>
          <a:xfrm>
            <a:off x="575232" y="4654501"/>
            <a:ext cx="7908925" cy="156647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E1A3973-514F-EBA2-7053-2923E0116B9E}"/>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2339" name="Group 25">
            <a:extLst>
              <a:ext uri="{FF2B5EF4-FFF2-40B4-BE49-F238E27FC236}">
                <a16:creationId xmlns:a16="http://schemas.microsoft.com/office/drawing/2014/main" id="{F119D6B5-11C5-EC9A-35C5-504B97149A45}"/>
              </a:ext>
            </a:extLst>
          </p:cNvPr>
          <p:cNvGrpSpPr>
            <a:grpSpLocks/>
          </p:cNvGrpSpPr>
          <p:nvPr/>
        </p:nvGrpSpPr>
        <p:grpSpPr bwMode="auto">
          <a:xfrm>
            <a:off x="92075" y="212725"/>
            <a:ext cx="1036638" cy="884238"/>
            <a:chOff x="200590" y="418099"/>
            <a:chExt cx="1035539" cy="884136"/>
          </a:xfrm>
        </p:grpSpPr>
        <p:grpSp>
          <p:nvGrpSpPr>
            <p:cNvPr id="142343" name="Group 26">
              <a:extLst>
                <a:ext uri="{FF2B5EF4-FFF2-40B4-BE49-F238E27FC236}">
                  <a16:creationId xmlns:a16="http://schemas.microsoft.com/office/drawing/2014/main" id="{7EC9B82F-1C41-9CB9-7490-5F58A0C227FE}"/>
                </a:ext>
              </a:extLst>
            </p:cNvPr>
            <p:cNvGrpSpPr>
              <a:grpSpLocks/>
            </p:cNvGrpSpPr>
            <p:nvPr/>
          </p:nvGrpSpPr>
          <p:grpSpPr bwMode="auto">
            <a:xfrm>
              <a:off x="200591" y="418099"/>
              <a:ext cx="939020" cy="461665"/>
              <a:chOff x="1552142" y="615882"/>
              <a:chExt cx="939020" cy="461665"/>
            </a:xfrm>
          </p:grpSpPr>
          <p:sp>
            <p:nvSpPr>
              <p:cNvPr id="31" name="Rounded Rectangle 30">
                <a:extLst>
                  <a:ext uri="{FF2B5EF4-FFF2-40B4-BE49-F238E27FC236}">
                    <a16:creationId xmlns:a16="http://schemas.microsoft.com/office/drawing/2014/main" id="{F28A0C67-710F-4EB7-1025-D4766061D594}"/>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42348" name="Group 31">
                <a:extLst>
                  <a:ext uri="{FF2B5EF4-FFF2-40B4-BE49-F238E27FC236}">
                    <a16:creationId xmlns:a16="http://schemas.microsoft.com/office/drawing/2014/main" id="{223F0043-FFAE-50C8-3824-08BDFB192EAC}"/>
                  </a:ext>
                </a:extLst>
              </p:cNvPr>
              <p:cNvGrpSpPr>
                <a:grpSpLocks/>
              </p:cNvGrpSpPr>
              <p:nvPr/>
            </p:nvGrpSpPr>
            <p:grpSpPr bwMode="auto">
              <a:xfrm>
                <a:off x="1552142" y="615882"/>
                <a:ext cx="939020" cy="461665"/>
                <a:chOff x="1552142" y="615882"/>
                <a:chExt cx="939020" cy="461665"/>
              </a:xfrm>
            </p:grpSpPr>
            <p:sp>
              <p:nvSpPr>
                <p:cNvPr id="142349" name="TextBox 32">
                  <a:extLst>
                    <a:ext uri="{FF2B5EF4-FFF2-40B4-BE49-F238E27FC236}">
                      <a16:creationId xmlns:a16="http://schemas.microsoft.com/office/drawing/2014/main" id="{34F1DEFA-E36B-BF49-1E18-39B6F19D702E}"/>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FC9E344-7D70-4A23-BC41-90609046FCB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42350" name="TextBox 33">
                  <a:extLst>
                    <a:ext uri="{FF2B5EF4-FFF2-40B4-BE49-F238E27FC236}">
                      <a16:creationId xmlns:a16="http://schemas.microsoft.com/office/drawing/2014/main" id="{3DA81E48-9A6C-0E12-4F23-AFE1379F7C2B}"/>
                    </a:ext>
                  </a:extLst>
                </p:cNvPr>
                <p:cNvSpPr txBox="1">
                  <a:spLocks noChangeArrowheads="1"/>
                </p:cNvSpPr>
                <p:nvPr/>
              </p:nvSpPr>
              <p:spPr bwMode="auto">
                <a:xfrm>
                  <a:off x="1552142" y="707770"/>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42344" name="Group 27">
              <a:extLst>
                <a:ext uri="{FF2B5EF4-FFF2-40B4-BE49-F238E27FC236}">
                  <a16:creationId xmlns:a16="http://schemas.microsoft.com/office/drawing/2014/main" id="{0B20B032-B9D4-5581-C650-3665A8158674}"/>
                </a:ext>
              </a:extLst>
            </p:cNvPr>
            <p:cNvGrpSpPr>
              <a:grpSpLocks/>
            </p:cNvGrpSpPr>
            <p:nvPr/>
          </p:nvGrpSpPr>
          <p:grpSpPr bwMode="auto">
            <a:xfrm>
              <a:off x="200590" y="843937"/>
              <a:ext cx="1035539" cy="458298"/>
              <a:chOff x="224691" y="1351963"/>
              <a:chExt cx="1035539" cy="458298"/>
            </a:xfrm>
          </p:grpSpPr>
          <p:sp>
            <p:nvSpPr>
              <p:cNvPr id="142345" name="TextBox 28">
                <a:extLst>
                  <a:ext uri="{FF2B5EF4-FFF2-40B4-BE49-F238E27FC236}">
                    <a16:creationId xmlns:a16="http://schemas.microsoft.com/office/drawing/2014/main" id="{29733FA9-1F28-A878-977D-1031E27484B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42346" name="TextBox 29">
                <a:extLst>
                  <a:ext uri="{FF2B5EF4-FFF2-40B4-BE49-F238E27FC236}">
                    <a16:creationId xmlns:a16="http://schemas.microsoft.com/office/drawing/2014/main" id="{F7862F6B-26ED-2D0D-A995-B721F7D6E446}"/>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42340" name="Rettangolo 1">
            <a:extLst>
              <a:ext uri="{FF2B5EF4-FFF2-40B4-BE49-F238E27FC236}">
                <a16:creationId xmlns:a16="http://schemas.microsoft.com/office/drawing/2014/main" id="{5D5FA465-D871-35A1-DE6A-E4A7430A5574}"/>
              </a:ext>
            </a:extLst>
          </p:cNvPr>
          <p:cNvSpPr>
            <a:spLocks noChangeArrowheads="1"/>
          </p:cNvSpPr>
          <p:nvPr/>
        </p:nvSpPr>
        <p:spPr bwMode="auto">
          <a:xfrm>
            <a:off x="877888" y="882650"/>
            <a:ext cx="689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a:solidFill>
                  <a:srgbClr val="FF0000"/>
                </a:solidFill>
              </a:rPr>
              <a:t>Procedure di revisione – Partecipazioni  </a:t>
            </a:r>
            <a:endParaRPr lang="it-IT" altLang="it-IT" sz="2000"/>
          </a:p>
        </p:txBody>
      </p:sp>
      <p:sp>
        <p:nvSpPr>
          <p:cNvPr id="142341" name="Titolo 1">
            <a:extLst>
              <a:ext uri="{FF2B5EF4-FFF2-40B4-BE49-F238E27FC236}">
                <a16:creationId xmlns:a16="http://schemas.microsoft.com/office/drawing/2014/main" id="{367A3ED3-FA80-4AEC-FCDD-95930D6141A7}"/>
              </a:ext>
            </a:extLst>
          </p:cNvPr>
          <p:cNvSpPr txBox="1">
            <a:spLocks noChangeArrowheads="1"/>
          </p:cNvSpPr>
          <p:nvPr/>
        </p:nvSpPr>
        <p:spPr bwMode="auto">
          <a:xfrm>
            <a:off x="744538" y="3500438"/>
            <a:ext cx="7805737"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just">
              <a:lnSpc>
                <a:spcPct val="200000"/>
              </a:lnSpc>
              <a:spcBef>
                <a:spcPct val="0"/>
              </a:spcBef>
              <a:buFontTx/>
              <a:buNone/>
            </a:pPr>
            <a:r>
              <a:rPr lang="it-IT" altLang="it-IT" sz="1800" b="1" dirty="0">
                <a:latin typeface="Cambria" panose="02040503050406030204" pitchFamily="18" charset="0"/>
                <a:ea typeface="Cambria" panose="02040503050406030204" pitchFamily="18" charset="0"/>
              </a:rPr>
              <a:t> </a:t>
            </a: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per verificare il valore effettivo della partecipazione detenuta nella società BETA deve analizzare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il bilancio della società controllata alla medesima data di chiusura al 31/12/2023</a:t>
            </a:r>
            <a:r>
              <a:rPr lang="it-IT" altLang="it-IT" sz="1800" dirty="0">
                <a:latin typeface="Cambria" panose="02040503050406030204" pitchFamily="18" charset="0"/>
                <a:ea typeface="Cambria" panose="02040503050406030204" pitchFamily="18" charset="0"/>
                <a:cs typeface="Times New Roman" panose="02020603050405020304" pitchFamily="18" charset="0"/>
              </a:rPr>
              <a:t>, se disponibile e prepara la seguente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carta di lavoro (obiettivo del Revisore è la Valutazione)</a:t>
            </a:r>
            <a:r>
              <a:rPr lang="it-IT" altLang="it-IT" sz="1800" dirty="0">
                <a:latin typeface="Cambria" panose="02040503050406030204" pitchFamily="18" charset="0"/>
                <a:ea typeface="Cambria" panose="02040503050406030204" pitchFamily="18" charset="0"/>
                <a:cs typeface="Times New Roman" panose="02020603050405020304" pitchFamily="18" charset="0"/>
              </a:rPr>
              <a:t>:</a:t>
            </a:r>
          </a:p>
          <a:p>
            <a:pPr algn="just">
              <a:lnSpc>
                <a:spcPct val="200000"/>
              </a:lnSpc>
              <a:spcBef>
                <a:spcPct val="0"/>
              </a:spcBef>
              <a:buFontTx/>
              <a:buNone/>
            </a:pPr>
            <a:endParaRPr lang="it-IT" altLang="it-IT" sz="1800" dirty="0">
              <a:solidFill>
                <a:srgbClr val="FF0000"/>
              </a:solidFill>
              <a:cs typeface="Times New Roman" panose="02020603050405020304" pitchFamily="18" charset="0"/>
            </a:endParaRPr>
          </a:p>
          <a:p>
            <a:pPr algn="just">
              <a:lnSpc>
                <a:spcPct val="150000"/>
              </a:lnSpc>
              <a:spcBef>
                <a:spcPct val="0"/>
              </a:spcBef>
              <a:buFontTx/>
              <a:buNone/>
            </a:pPr>
            <a:endParaRPr lang="it-IT" altLang="it-IT" sz="1800" dirty="0">
              <a:cs typeface="Times New Roman" panose="02020603050405020304" pitchFamily="18" charset="0"/>
            </a:endParaRPr>
          </a:p>
          <a:p>
            <a:pPr algn="just">
              <a:lnSpc>
                <a:spcPct val="150000"/>
              </a:lnSpc>
              <a:spcBef>
                <a:spcPct val="0"/>
              </a:spcBef>
              <a:buFontTx/>
              <a:buNone/>
            </a:pPr>
            <a:endParaRPr lang="it-IT" altLang="it-IT" sz="1800" dirty="0">
              <a:cs typeface="Times New Roman" panose="02020603050405020304" pitchFamily="18" charset="0"/>
            </a:endParaRPr>
          </a:p>
          <a:p>
            <a:pPr algn="just">
              <a:lnSpc>
                <a:spcPct val="150000"/>
              </a:lnSpc>
              <a:spcBef>
                <a:spcPct val="0"/>
              </a:spcBef>
              <a:buFontTx/>
              <a:buNone/>
            </a:pPr>
            <a:endParaRPr lang="it-IT" altLang="it-IT" sz="1800" dirty="0">
              <a:cs typeface="Times New Roman" panose="02020603050405020304" pitchFamily="18" charset="0"/>
            </a:endParaRPr>
          </a:p>
          <a:p>
            <a:pPr algn="just">
              <a:lnSpc>
                <a:spcPct val="150000"/>
              </a:lnSpc>
              <a:spcBef>
                <a:spcPct val="0"/>
              </a:spcBef>
              <a:buFontTx/>
              <a:buNone/>
            </a:pPr>
            <a:endParaRPr lang="it-IT" altLang="it-IT" sz="1800" dirty="0">
              <a:cs typeface="Times New Roman" panose="02020603050405020304" pitchFamily="18" charset="0"/>
            </a:endParaRPr>
          </a:p>
          <a:p>
            <a:pPr algn="just">
              <a:lnSpc>
                <a:spcPct val="15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pic>
        <p:nvPicPr>
          <p:cNvPr id="3" name="Immagine 2">
            <a:extLst>
              <a:ext uri="{FF2B5EF4-FFF2-40B4-BE49-F238E27FC236}">
                <a16:creationId xmlns:a16="http://schemas.microsoft.com/office/drawing/2014/main" id="{CC590931-93C9-88EB-985E-ECA2C8EC75DC}"/>
              </a:ext>
            </a:extLst>
          </p:cNvPr>
          <p:cNvPicPr>
            <a:picLocks noChangeAspect="1"/>
          </p:cNvPicPr>
          <p:nvPr/>
        </p:nvPicPr>
        <p:blipFill>
          <a:blip r:embed="rId4"/>
          <a:stretch>
            <a:fillRect/>
          </a:stretch>
        </p:blipFill>
        <p:spPr>
          <a:xfrm>
            <a:off x="587613" y="4003041"/>
            <a:ext cx="7968774" cy="186264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3D98968-0572-9819-850C-6DEB313CDD34}"/>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4387" name="Group 25">
            <a:extLst>
              <a:ext uri="{FF2B5EF4-FFF2-40B4-BE49-F238E27FC236}">
                <a16:creationId xmlns:a16="http://schemas.microsoft.com/office/drawing/2014/main" id="{B66FF101-A510-73F8-4E84-AE8110D7A715}"/>
              </a:ext>
            </a:extLst>
          </p:cNvPr>
          <p:cNvGrpSpPr>
            <a:grpSpLocks/>
          </p:cNvGrpSpPr>
          <p:nvPr/>
        </p:nvGrpSpPr>
        <p:grpSpPr bwMode="auto">
          <a:xfrm>
            <a:off x="92075" y="212725"/>
            <a:ext cx="1036638" cy="884238"/>
            <a:chOff x="200590" y="418099"/>
            <a:chExt cx="1035539" cy="884136"/>
          </a:xfrm>
        </p:grpSpPr>
        <p:grpSp>
          <p:nvGrpSpPr>
            <p:cNvPr id="144391" name="Group 26">
              <a:extLst>
                <a:ext uri="{FF2B5EF4-FFF2-40B4-BE49-F238E27FC236}">
                  <a16:creationId xmlns:a16="http://schemas.microsoft.com/office/drawing/2014/main" id="{59766212-ECFB-7321-9C5C-2E3D3822EFD4}"/>
                </a:ext>
              </a:extLst>
            </p:cNvPr>
            <p:cNvGrpSpPr>
              <a:grpSpLocks/>
            </p:cNvGrpSpPr>
            <p:nvPr/>
          </p:nvGrpSpPr>
          <p:grpSpPr bwMode="auto">
            <a:xfrm>
              <a:off x="206102" y="418099"/>
              <a:ext cx="933509" cy="461665"/>
              <a:chOff x="1557653" y="615882"/>
              <a:chExt cx="933509" cy="461665"/>
            </a:xfrm>
          </p:grpSpPr>
          <p:sp>
            <p:nvSpPr>
              <p:cNvPr id="31" name="Rounded Rectangle 30">
                <a:extLst>
                  <a:ext uri="{FF2B5EF4-FFF2-40B4-BE49-F238E27FC236}">
                    <a16:creationId xmlns:a16="http://schemas.microsoft.com/office/drawing/2014/main" id="{E7CC1492-FE43-EEED-01FF-9F1A19185EF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44396" name="Group 31">
                <a:extLst>
                  <a:ext uri="{FF2B5EF4-FFF2-40B4-BE49-F238E27FC236}">
                    <a16:creationId xmlns:a16="http://schemas.microsoft.com/office/drawing/2014/main" id="{9C8581F5-FDE0-C870-E213-BFA4F2CF729E}"/>
                  </a:ext>
                </a:extLst>
              </p:cNvPr>
              <p:cNvGrpSpPr>
                <a:grpSpLocks/>
              </p:cNvGrpSpPr>
              <p:nvPr/>
            </p:nvGrpSpPr>
            <p:grpSpPr bwMode="auto">
              <a:xfrm>
                <a:off x="1557653" y="615882"/>
                <a:ext cx="933509" cy="461665"/>
                <a:chOff x="1557653" y="615882"/>
                <a:chExt cx="933509" cy="461665"/>
              </a:xfrm>
            </p:grpSpPr>
            <p:sp>
              <p:nvSpPr>
                <p:cNvPr id="144397" name="TextBox 32">
                  <a:extLst>
                    <a:ext uri="{FF2B5EF4-FFF2-40B4-BE49-F238E27FC236}">
                      <a16:creationId xmlns:a16="http://schemas.microsoft.com/office/drawing/2014/main" id="{426AD4A9-4D68-7ED2-6484-E42BA7F50120}"/>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9CC85EC-D1FF-4CE1-8C3E-430F925D13FA}"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44398" name="TextBox 33">
                  <a:extLst>
                    <a:ext uri="{FF2B5EF4-FFF2-40B4-BE49-F238E27FC236}">
                      <a16:creationId xmlns:a16="http://schemas.microsoft.com/office/drawing/2014/main" id="{12164D08-3734-D235-5F91-91E4ED112D7F}"/>
                    </a:ext>
                  </a:extLst>
                </p:cNvPr>
                <p:cNvSpPr txBox="1">
                  <a:spLocks noChangeArrowheads="1"/>
                </p:cNvSpPr>
                <p:nvPr/>
              </p:nvSpPr>
              <p:spPr bwMode="auto">
                <a:xfrm>
                  <a:off x="1557653"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44392" name="Group 27">
              <a:extLst>
                <a:ext uri="{FF2B5EF4-FFF2-40B4-BE49-F238E27FC236}">
                  <a16:creationId xmlns:a16="http://schemas.microsoft.com/office/drawing/2014/main" id="{10223573-6F09-3D01-7089-9761F35C1E5D}"/>
                </a:ext>
              </a:extLst>
            </p:cNvPr>
            <p:cNvGrpSpPr>
              <a:grpSpLocks/>
            </p:cNvGrpSpPr>
            <p:nvPr/>
          </p:nvGrpSpPr>
          <p:grpSpPr bwMode="auto">
            <a:xfrm>
              <a:off x="200590" y="843937"/>
              <a:ext cx="1035539" cy="458298"/>
              <a:chOff x="224691" y="1351963"/>
              <a:chExt cx="1035539" cy="458298"/>
            </a:xfrm>
          </p:grpSpPr>
          <p:sp>
            <p:nvSpPr>
              <p:cNvPr id="144393" name="TextBox 28">
                <a:extLst>
                  <a:ext uri="{FF2B5EF4-FFF2-40B4-BE49-F238E27FC236}">
                    <a16:creationId xmlns:a16="http://schemas.microsoft.com/office/drawing/2014/main" id="{4E0CAD8B-CFD9-5409-2CFB-29BF83D18DE6}"/>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44394" name="TextBox 29">
                <a:extLst>
                  <a:ext uri="{FF2B5EF4-FFF2-40B4-BE49-F238E27FC236}">
                    <a16:creationId xmlns:a16="http://schemas.microsoft.com/office/drawing/2014/main" id="{97D3F4AC-37B5-088E-7C3F-5DBE8C467FA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44388" name="Titolo 1">
            <a:extLst>
              <a:ext uri="{FF2B5EF4-FFF2-40B4-BE49-F238E27FC236}">
                <a16:creationId xmlns:a16="http://schemas.microsoft.com/office/drawing/2014/main" id="{B8D5C84E-0582-D21E-E14C-D43B0BF5A2C7}"/>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44389" name="Rettangolo 1">
            <a:extLst>
              <a:ext uri="{FF2B5EF4-FFF2-40B4-BE49-F238E27FC236}">
                <a16:creationId xmlns:a16="http://schemas.microsoft.com/office/drawing/2014/main" id="{7DC7DE64-583E-F80A-A627-7BAEE741F702}"/>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Procedure di revisione – Partecipazioni  </a:t>
            </a:r>
            <a:endParaRPr lang="it-IT" altLang="it-IT" sz="1800"/>
          </a:p>
        </p:txBody>
      </p:sp>
      <p:sp>
        <p:nvSpPr>
          <p:cNvPr id="144390" name="Titolo 1">
            <a:extLst>
              <a:ext uri="{FF2B5EF4-FFF2-40B4-BE49-F238E27FC236}">
                <a16:creationId xmlns:a16="http://schemas.microsoft.com/office/drawing/2014/main" id="{C0C80A44-BC6E-E273-712D-DC5F236CB02C}"/>
              </a:ext>
            </a:extLst>
          </p:cNvPr>
          <p:cNvSpPr txBox="1">
            <a:spLocks noChangeArrowheads="1"/>
          </p:cNvSpPr>
          <p:nvPr/>
        </p:nvSpPr>
        <p:spPr bwMode="auto">
          <a:xfrm>
            <a:off x="715963" y="3317875"/>
            <a:ext cx="78247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just">
              <a:lnSpc>
                <a:spcPct val="200000"/>
              </a:lnSpc>
              <a:spcBef>
                <a:spcPct val="0"/>
              </a:spcBef>
              <a:buFontTx/>
              <a:buNone/>
            </a:pPr>
            <a:r>
              <a:rPr lang="it-IT" altLang="it-IT" sz="1800" b="1" dirty="0">
                <a:solidFill>
                  <a:srgbClr val="FF0000"/>
                </a:solidFill>
              </a:rPr>
              <a:t> </a:t>
            </a:r>
            <a:br>
              <a:rPr lang="it-IT" altLang="it-IT" sz="1800" b="1" dirty="0">
                <a:solidFill>
                  <a:srgbClr val="FF0000"/>
                </a:solidFill>
              </a:rPr>
            </a:br>
            <a:endParaRPr lang="it-IT" altLang="it-IT" sz="1800" dirty="0"/>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Utilizzando il prospetto sopra allegato, il Revisore procede al confronto del valore originario di carico e la frazione di Patrimonio Netto alla data del 31/12/2023 (ultimo bilancio d’esercizio disponibile), evidenzia che vi è una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differenza negativa di € 20.000 e con il perdurare dell’andamento economico negativo della società controllata (chiusure d’esercizio in perdita negli ultimi anni), ritiene che la perdita sia durevole e richiede che sia iscritta la svalutazione della partecipazione nella società controllata e che l’investimento iniziale si sia decrementato e contratto del valore di € 20.000</a:t>
            </a:r>
            <a:r>
              <a:rPr lang="it-IT" altLang="it-IT" sz="1800"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50000"/>
              </a:lnSpc>
              <a:spcBef>
                <a:spcPct val="0"/>
              </a:spcBef>
              <a:buFontTx/>
              <a:buNone/>
            </a:pPr>
            <a:br>
              <a:rPr lang="it-IT" altLang="it-IT" sz="1800" dirty="0">
                <a:cs typeface="Times New Roman" panose="02020603050405020304" pitchFamily="18" charset="0"/>
              </a:rPr>
            </a:br>
            <a:endParaRPr lang="it-IT" altLang="it-IT" sz="1800" dirty="0">
              <a:cs typeface="Times New Roman" panose="02020603050405020304" pitchFamily="18" charset="0"/>
            </a:endParaRPr>
          </a:p>
          <a:p>
            <a:pPr algn="just">
              <a:lnSpc>
                <a:spcPct val="150000"/>
              </a:lnSpc>
              <a:spcBef>
                <a:spcPct val="0"/>
              </a:spcBef>
              <a:buFontTx/>
              <a:buNone/>
            </a:pPr>
            <a:endParaRPr lang="it-IT" altLang="it-IT" sz="1800" dirty="0">
              <a:cs typeface="Times New Roman" panose="02020603050405020304" pitchFamily="18" charset="0"/>
            </a:endParaRPr>
          </a:p>
          <a:p>
            <a:pPr algn="ctr">
              <a:lnSpc>
                <a:spcPct val="150000"/>
              </a:lnSpc>
              <a:spcBef>
                <a:spcPct val="0"/>
              </a:spcBef>
              <a:buFontTx/>
              <a:buNone/>
            </a:pPr>
            <a:r>
              <a:rPr lang="it-IT" altLang="it-IT" sz="1800" b="1" dirty="0">
                <a:cs typeface="Times New Roman" panose="02020603050405020304" pitchFamily="18" charset="0"/>
              </a:rPr>
              <a:t>  </a:t>
            </a:r>
          </a:p>
          <a:p>
            <a:pPr algn="just">
              <a:lnSpc>
                <a:spcPct val="15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EC50FE-50BF-CF6D-C98F-CC3C48F64266}"/>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6435" name="Group 25">
            <a:extLst>
              <a:ext uri="{FF2B5EF4-FFF2-40B4-BE49-F238E27FC236}">
                <a16:creationId xmlns:a16="http://schemas.microsoft.com/office/drawing/2014/main" id="{1BF8BE63-D1A1-D3B7-003C-272E09E370C2}"/>
              </a:ext>
            </a:extLst>
          </p:cNvPr>
          <p:cNvGrpSpPr>
            <a:grpSpLocks/>
          </p:cNvGrpSpPr>
          <p:nvPr/>
        </p:nvGrpSpPr>
        <p:grpSpPr bwMode="auto">
          <a:xfrm>
            <a:off x="92075" y="212725"/>
            <a:ext cx="1036638" cy="884238"/>
            <a:chOff x="200590" y="418099"/>
            <a:chExt cx="1035539" cy="884136"/>
          </a:xfrm>
        </p:grpSpPr>
        <p:grpSp>
          <p:nvGrpSpPr>
            <p:cNvPr id="146439" name="Group 26">
              <a:extLst>
                <a:ext uri="{FF2B5EF4-FFF2-40B4-BE49-F238E27FC236}">
                  <a16:creationId xmlns:a16="http://schemas.microsoft.com/office/drawing/2014/main" id="{F8686068-981A-A9A8-DD21-97E7ECAE203D}"/>
                </a:ext>
              </a:extLst>
            </p:cNvPr>
            <p:cNvGrpSpPr>
              <a:grpSpLocks/>
            </p:cNvGrpSpPr>
            <p:nvPr/>
          </p:nvGrpSpPr>
          <p:grpSpPr bwMode="auto">
            <a:xfrm>
              <a:off x="206102" y="418099"/>
              <a:ext cx="933509" cy="461665"/>
              <a:chOff x="1557653" y="615882"/>
              <a:chExt cx="933509" cy="461665"/>
            </a:xfrm>
          </p:grpSpPr>
          <p:sp>
            <p:nvSpPr>
              <p:cNvPr id="31" name="Rounded Rectangle 30">
                <a:extLst>
                  <a:ext uri="{FF2B5EF4-FFF2-40B4-BE49-F238E27FC236}">
                    <a16:creationId xmlns:a16="http://schemas.microsoft.com/office/drawing/2014/main" id="{5115C5F1-350D-C1C3-55C2-889F425F5C6E}"/>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46444" name="Group 31">
                <a:extLst>
                  <a:ext uri="{FF2B5EF4-FFF2-40B4-BE49-F238E27FC236}">
                    <a16:creationId xmlns:a16="http://schemas.microsoft.com/office/drawing/2014/main" id="{1404C7F8-051B-0E96-F334-0B8980AA4C75}"/>
                  </a:ext>
                </a:extLst>
              </p:cNvPr>
              <p:cNvGrpSpPr>
                <a:grpSpLocks/>
              </p:cNvGrpSpPr>
              <p:nvPr/>
            </p:nvGrpSpPr>
            <p:grpSpPr bwMode="auto">
              <a:xfrm>
                <a:off x="1557653" y="615882"/>
                <a:ext cx="933509" cy="461665"/>
                <a:chOff x="1557653" y="615882"/>
                <a:chExt cx="933509" cy="461665"/>
              </a:xfrm>
            </p:grpSpPr>
            <p:sp>
              <p:nvSpPr>
                <p:cNvPr id="146445" name="TextBox 32">
                  <a:extLst>
                    <a:ext uri="{FF2B5EF4-FFF2-40B4-BE49-F238E27FC236}">
                      <a16:creationId xmlns:a16="http://schemas.microsoft.com/office/drawing/2014/main" id="{56E2FED0-6C13-8154-AB64-1376641A924F}"/>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4248D93-9FD1-417C-B4F2-029BD5F14C2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46446" name="TextBox 33">
                  <a:extLst>
                    <a:ext uri="{FF2B5EF4-FFF2-40B4-BE49-F238E27FC236}">
                      <a16:creationId xmlns:a16="http://schemas.microsoft.com/office/drawing/2014/main" id="{1D5FE0FC-FC9F-8806-C6D9-8B3D9C253AB4}"/>
                    </a:ext>
                  </a:extLst>
                </p:cNvPr>
                <p:cNvSpPr txBox="1">
                  <a:spLocks noChangeArrowheads="1"/>
                </p:cNvSpPr>
                <p:nvPr/>
              </p:nvSpPr>
              <p:spPr bwMode="auto">
                <a:xfrm>
                  <a:off x="1557653"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46440" name="Group 27">
              <a:extLst>
                <a:ext uri="{FF2B5EF4-FFF2-40B4-BE49-F238E27FC236}">
                  <a16:creationId xmlns:a16="http://schemas.microsoft.com/office/drawing/2014/main" id="{458FC5C7-5B33-B1AB-2F6F-F4E6BFF7283A}"/>
                </a:ext>
              </a:extLst>
            </p:cNvPr>
            <p:cNvGrpSpPr>
              <a:grpSpLocks/>
            </p:cNvGrpSpPr>
            <p:nvPr/>
          </p:nvGrpSpPr>
          <p:grpSpPr bwMode="auto">
            <a:xfrm>
              <a:off x="200590" y="843937"/>
              <a:ext cx="1035539" cy="458298"/>
              <a:chOff x="224691" y="1351963"/>
              <a:chExt cx="1035539" cy="458298"/>
            </a:xfrm>
          </p:grpSpPr>
          <p:sp>
            <p:nvSpPr>
              <p:cNvPr id="146441" name="TextBox 28">
                <a:extLst>
                  <a:ext uri="{FF2B5EF4-FFF2-40B4-BE49-F238E27FC236}">
                    <a16:creationId xmlns:a16="http://schemas.microsoft.com/office/drawing/2014/main" id="{B11756F1-30FE-1045-8AF4-4F631B9691AE}"/>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46442" name="TextBox 29">
                <a:extLst>
                  <a:ext uri="{FF2B5EF4-FFF2-40B4-BE49-F238E27FC236}">
                    <a16:creationId xmlns:a16="http://schemas.microsoft.com/office/drawing/2014/main" id="{E12369E2-ADF9-1132-D9E3-25868D9D3BF8}"/>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46436" name="Titolo 1">
            <a:extLst>
              <a:ext uri="{FF2B5EF4-FFF2-40B4-BE49-F238E27FC236}">
                <a16:creationId xmlns:a16="http://schemas.microsoft.com/office/drawing/2014/main" id="{8AA85739-7B09-E5AA-824E-FF87BD447F5A}"/>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46437" name="Rettangolo 1">
            <a:extLst>
              <a:ext uri="{FF2B5EF4-FFF2-40B4-BE49-F238E27FC236}">
                <a16:creationId xmlns:a16="http://schemas.microsoft.com/office/drawing/2014/main" id="{9A420A62-F126-4414-7F43-9299CC8519C9}"/>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Procedure di revisione – Partecipazioni  </a:t>
            </a:r>
            <a:endParaRPr lang="it-IT" altLang="it-IT" sz="1800"/>
          </a:p>
        </p:txBody>
      </p:sp>
      <p:sp>
        <p:nvSpPr>
          <p:cNvPr id="146438" name="Titolo 1">
            <a:extLst>
              <a:ext uri="{FF2B5EF4-FFF2-40B4-BE49-F238E27FC236}">
                <a16:creationId xmlns:a16="http://schemas.microsoft.com/office/drawing/2014/main" id="{88E4C3AD-1E0A-C45D-85B0-5472EFA99C31}"/>
              </a:ext>
            </a:extLst>
          </p:cNvPr>
          <p:cNvSpPr txBox="1">
            <a:spLocks noChangeArrowheads="1"/>
          </p:cNvSpPr>
          <p:nvPr/>
        </p:nvSpPr>
        <p:spPr bwMode="auto">
          <a:xfrm>
            <a:off x="801688" y="3054350"/>
            <a:ext cx="77581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just">
              <a:lnSpc>
                <a:spcPct val="200000"/>
              </a:lnSpc>
              <a:spcBef>
                <a:spcPct val="0"/>
              </a:spcBef>
              <a:buFontTx/>
              <a:buNone/>
            </a:pPr>
            <a:r>
              <a:rPr lang="it-IT" altLang="it-IT" sz="1800" b="1" dirty="0">
                <a:solidFill>
                  <a:srgbClr val="FF0000"/>
                </a:solidFill>
              </a:rPr>
              <a:t> </a:t>
            </a:r>
            <a:br>
              <a:rPr lang="it-IT" altLang="it-IT" sz="1800" b="1" dirty="0">
                <a:solidFill>
                  <a:srgbClr val="FF0000"/>
                </a:solidFill>
              </a:rPr>
            </a:br>
            <a:endParaRPr lang="it-IT" altLang="it-IT" sz="1800" dirty="0"/>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adotta anche la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procedura di conferma esterna ai sensi del Principio di revisione ISA Italia 505</a:t>
            </a:r>
            <a:r>
              <a:rPr lang="it-IT" altLang="it-IT" sz="1800" dirty="0">
                <a:latin typeface="Cambria" panose="02040503050406030204" pitchFamily="18" charset="0"/>
                <a:ea typeface="Cambria" panose="02040503050406030204" pitchFamily="18" charset="0"/>
                <a:cs typeface="Times New Roman" panose="02020603050405020304" pitchFamily="18" charset="0"/>
              </a:rPr>
              <a:t> richiedendo l’ultimo bilancio approvato al 31/12/2023 e la conferma dei saldi patrimoniali clienti e fornitori e i corrispondenti saldi economici esistenti tra le società ALFA S.r.l. e BETA S.r.l. al fine di riconciliare i saldi infragruppo e poter valutare l’iscrizione della partecipazione attraverso documentazione probativa esterna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obiettivo del Revisore è l’Esistenza del rapporto e della partecipazione</a:t>
            </a:r>
            <a:r>
              <a:rPr lang="it-IT" altLang="it-IT" sz="1800" dirty="0">
                <a:latin typeface="Cambria" panose="02040503050406030204" pitchFamily="18" charset="0"/>
                <a:ea typeface="Cambria" panose="02040503050406030204" pitchFamily="18" charset="0"/>
                <a:cs typeface="Times New Roman" panose="02020603050405020304" pitchFamily="18" charset="0"/>
              </a:rPr>
              <a:t>).</a:t>
            </a: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provvede a verificare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l’informativa di bilancio all’area delle partecipazioni verso società controllate e a verificarne la completezza ed accuratezza (Obiettivo della Revisione è Diritti e Obblighi)</a:t>
            </a:r>
            <a:r>
              <a:rPr lang="it-IT" altLang="it-IT" sz="1800" dirty="0">
                <a:latin typeface="Cambria" panose="02040503050406030204" pitchFamily="18" charset="0"/>
                <a:ea typeface="Cambria" panose="02040503050406030204" pitchFamily="18" charset="0"/>
                <a:cs typeface="Times New Roman" panose="02020603050405020304" pitchFamily="18" charset="0"/>
              </a:rPr>
              <a:t>.</a:t>
            </a:r>
          </a:p>
          <a:p>
            <a:pPr algn="just">
              <a:lnSpc>
                <a:spcPct val="150000"/>
              </a:lnSpc>
              <a:spcBef>
                <a:spcPct val="0"/>
              </a:spcBef>
              <a:buFontTx/>
              <a:buNone/>
            </a:pPr>
            <a:br>
              <a:rPr lang="it-IT" altLang="it-IT" sz="1800" dirty="0">
                <a:cs typeface="Times New Roman" panose="02020603050405020304" pitchFamily="18" charset="0"/>
              </a:rPr>
            </a:br>
            <a:endParaRPr lang="it-IT" altLang="it-IT" sz="1800" dirty="0">
              <a:cs typeface="Times New Roman" panose="02020603050405020304" pitchFamily="18" charset="0"/>
            </a:endParaRPr>
          </a:p>
          <a:p>
            <a:pPr algn="just">
              <a:lnSpc>
                <a:spcPct val="150000"/>
              </a:lnSpc>
              <a:spcBef>
                <a:spcPct val="0"/>
              </a:spcBef>
              <a:buFontTx/>
              <a:buNone/>
            </a:pPr>
            <a:endParaRPr lang="it-IT" altLang="it-IT" sz="1800" dirty="0">
              <a:cs typeface="Times New Roman" panose="02020603050405020304" pitchFamily="18" charset="0"/>
            </a:endParaRPr>
          </a:p>
          <a:p>
            <a:pPr algn="ctr">
              <a:lnSpc>
                <a:spcPct val="150000"/>
              </a:lnSpc>
              <a:spcBef>
                <a:spcPct val="0"/>
              </a:spcBef>
              <a:buFontTx/>
              <a:buNone/>
            </a:pPr>
            <a:r>
              <a:rPr lang="it-IT" altLang="it-IT" sz="1800" b="1" dirty="0">
                <a:cs typeface="Times New Roman" panose="02020603050405020304" pitchFamily="18" charset="0"/>
              </a:rPr>
              <a:t>  </a:t>
            </a:r>
          </a:p>
          <a:p>
            <a:pPr algn="just">
              <a:lnSpc>
                <a:spcPct val="15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44F85B4-B2E5-4D01-F004-3579772C173B}"/>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8483" name="Group 25">
            <a:extLst>
              <a:ext uri="{FF2B5EF4-FFF2-40B4-BE49-F238E27FC236}">
                <a16:creationId xmlns:a16="http://schemas.microsoft.com/office/drawing/2014/main" id="{1043DDB0-28F7-0425-9681-DF72372DA80C}"/>
              </a:ext>
            </a:extLst>
          </p:cNvPr>
          <p:cNvGrpSpPr>
            <a:grpSpLocks/>
          </p:cNvGrpSpPr>
          <p:nvPr/>
        </p:nvGrpSpPr>
        <p:grpSpPr bwMode="auto">
          <a:xfrm>
            <a:off x="92075" y="212725"/>
            <a:ext cx="1036638" cy="884238"/>
            <a:chOff x="200590" y="418099"/>
            <a:chExt cx="1035539" cy="884136"/>
          </a:xfrm>
        </p:grpSpPr>
        <p:grpSp>
          <p:nvGrpSpPr>
            <p:cNvPr id="148507" name="Group 26">
              <a:extLst>
                <a:ext uri="{FF2B5EF4-FFF2-40B4-BE49-F238E27FC236}">
                  <a16:creationId xmlns:a16="http://schemas.microsoft.com/office/drawing/2014/main" id="{143C58A1-4300-2DB5-934A-C0DDB9EB4F10}"/>
                </a:ext>
              </a:extLst>
            </p:cNvPr>
            <p:cNvGrpSpPr>
              <a:grpSpLocks/>
            </p:cNvGrpSpPr>
            <p:nvPr/>
          </p:nvGrpSpPr>
          <p:grpSpPr bwMode="auto">
            <a:xfrm>
              <a:off x="206102" y="418099"/>
              <a:ext cx="933509" cy="461665"/>
              <a:chOff x="1557653" y="615882"/>
              <a:chExt cx="933509" cy="461665"/>
            </a:xfrm>
          </p:grpSpPr>
          <p:sp>
            <p:nvSpPr>
              <p:cNvPr id="31" name="Rounded Rectangle 30">
                <a:extLst>
                  <a:ext uri="{FF2B5EF4-FFF2-40B4-BE49-F238E27FC236}">
                    <a16:creationId xmlns:a16="http://schemas.microsoft.com/office/drawing/2014/main" id="{E5F3D031-B9D9-A295-45D5-83236C2D786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48512" name="Group 31">
                <a:extLst>
                  <a:ext uri="{FF2B5EF4-FFF2-40B4-BE49-F238E27FC236}">
                    <a16:creationId xmlns:a16="http://schemas.microsoft.com/office/drawing/2014/main" id="{B9B18069-5C2B-D383-EF46-D3C6D5DDA3A9}"/>
                  </a:ext>
                </a:extLst>
              </p:cNvPr>
              <p:cNvGrpSpPr>
                <a:grpSpLocks/>
              </p:cNvGrpSpPr>
              <p:nvPr/>
            </p:nvGrpSpPr>
            <p:grpSpPr bwMode="auto">
              <a:xfrm>
                <a:off x="1557653" y="615882"/>
                <a:ext cx="933509" cy="461665"/>
                <a:chOff x="1557653" y="615882"/>
                <a:chExt cx="933509" cy="461665"/>
              </a:xfrm>
            </p:grpSpPr>
            <p:sp>
              <p:nvSpPr>
                <p:cNvPr id="148513" name="TextBox 32">
                  <a:extLst>
                    <a:ext uri="{FF2B5EF4-FFF2-40B4-BE49-F238E27FC236}">
                      <a16:creationId xmlns:a16="http://schemas.microsoft.com/office/drawing/2014/main" id="{0E2FC50B-D635-BEE9-B0E5-922266ABEFA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85C280AC-C003-4C3C-8100-9AFC01352A69}"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48514" name="TextBox 33">
                  <a:extLst>
                    <a:ext uri="{FF2B5EF4-FFF2-40B4-BE49-F238E27FC236}">
                      <a16:creationId xmlns:a16="http://schemas.microsoft.com/office/drawing/2014/main" id="{7BF74EAC-C79E-24EC-A2F2-B6D35FEE0184}"/>
                    </a:ext>
                  </a:extLst>
                </p:cNvPr>
                <p:cNvSpPr txBox="1">
                  <a:spLocks noChangeArrowheads="1"/>
                </p:cNvSpPr>
                <p:nvPr/>
              </p:nvSpPr>
              <p:spPr bwMode="auto">
                <a:xfrm>
                  <a:off x="1557653" y="704854"/>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48508" name="Group 27">
              <a:extLst>
                <a:ext uri="{FF2B5EF4-FFF2-40B4-BE49-F238E27FC236}">
                  <a16:creationId xmlns:a16="http://schemas.microsoft.com/office/drawing/2014/main" id="{4ADB040F-348F-2929-02C2-B5CB29483E8C}"/>
                </a:ext>
              </a:extLst>
            </p:cNvPr>
            <p:cNvGrpSpPr>
              <a:grpSpLocks/>
            </p:cNvGrpSpPr>
            <p:nvPr/>
          </p:nvGrpSpPr>
          <p:grpSpPr bwMode="auto">
            <a:xfrm>
              <a:off x="200590" y="843937"/>
              <a:ext cx="1035539" cy="458298"/>
              <a:chOff x="224691" y="1351963"/>
              <a:chExt cx="1035539" cy="458298"/>
            </a:xfrm>
          </p:grpSpPr>
          <p:sp>
            <p:nvSpPr>
              <p:cNvPr id="148509" name="TextBox 28">
                <a:extLst>
                  <a:ext uri="{FF2B5EF4-FFF2-40B4-BE49-F238E27FC236}">
                    <a16:creationId xmlns:a16="http://schemas.microsoft.com/office/drawing/2014/main" id="{DC924237-AF71-FC98-8E12-54BB6518636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48510" name="TextBox 29">
                <a:extLst>
                  <a:ext uri="{FF2B5EF4-FFF2-40B4-BE49-F238E27FC236}">
                    <a16:creationId xmlns:a16="http://schemas.microsoft.com/office/drawing/2014/main" id="{EC439B61-5BE5-48C3-B588-B66863F09170}"/>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48485" name="Rettangolo 1">
            <a:extLst>
              <a:ext uri="{FF2B5EF4-FFF2-40B4-BE49-F238E27FC236}">
                <a16:creationId xmlns:a16="http://schemas.microsoft.com/office/drawing/2014/main" id="{8E4C1B83-D9A3-36BC-35CA-BC37C24CD408}"/>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48486" name="Titolo 1">
            <a:extLst>
              <a:ext uri="{FF2B5EF4-FFF2-40B4-BE49-F238E27FC236}">
                <a16:creationId xmlns:a16="http://schemas.microsoft.com/office/drawing/2014/main" id="{26A5BB73-8D7F-182B-4118-1FAB8194A1CC}"/>
              </a:ext>
            </a:extLst>
          </p:cNvPr>
          <p:cNvSpPr txBox="1">
            <a:spLocks noChangeArrowheads="1"/>
          </p:cNvSpPr>
          <p:nvPr/>
        </p:nvSpPr>
        <p:spPr bwMode="auto">
          <a:xfrm>
            <a:off x="370681" y="2045137"/>
            <a:ext cx="7908925" cy="274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just">
              <a:lnSpc>
                <a:spcPct val="200000"/>
              </a:lnSpc>
              <a:spcBef>
                <a:spcPct val="0"/>
              </a:spcBef>
              <a:buFontTx/>
              <a:buNone/>
            </a:pPr>
            <a:r>
              <a:rPr lang="it-IT" altLang="it-IT" sz="1800" b="1" dirty="0">
                <a:solidFill>
                  <a:srgbClr val="FF0000"/>
                </a:solidFill>
              </a:rPr>
              <a:t> </a:t>
            </a:r>
            <a:br>
              <a:rPr lang="it-IT" altLang="it-IT" sz="1800" b="1" dirty="0">
                <a:solidFill>
                  <a:srgbClr val="FF0000"/>
                </a:solidFill>
              </a:rPr>
            </a:br>
            <a:endParaRPr lang="it-IT" altLang="it-IT" sz="1800" dirty="0"/>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ctr">
              <a:lnSpc>
                <a:spcPct val="200000"/>
              </a:lnSpc>
              <a:spcBef>
                <a:spcPct val="0"/>
              </a:spcBef>
              <a:buFontTx/>
              <a:buNone/>
            </a:pPr>
            <a:r>
              <a:rPr lang="it-IT" altLang="it-IT" sz="2400" b="1" dirty="0">
                <a:solidFill>
                  <a:srgbClr val="FF0000"/>
                </a:solidFill>
                <a:cs typeface="Times New Roman" panose="02020603050405020304" pitchFamily="18" charset="0"/>
              </a:rPr>
              <a:t> </a:t>
            </a:r>
          </a:p>
          <a:p>
            <a:pPr algn="just">
              <a:lnSpc>
                <a:spcPct val="150000"/>
              </a:lnSpc>
              <a:spcBef>
                <a:spcPct val="0"/>
              </a:spcBef>
              <a:buFontTx/>
              <a:buNone/>
            </a:pPr>
            <a:endParaRPr lang="it-IT" altLang="it-IT" sz="1800" dirty="0">
              <a:cs typeface="Times New Roman" panose="02020603050405020304" pitchFamily="18" charset="0"/>
            </a:endParaRPr>
          </a:p>
          <a:p>
            <a:pPr algn="just">
              <a:lnSpc>
                <a:spcPct val="150000"/>
              </a:lnSpc>
              <a:spcBef>
                <a:spcPct val="0"/>
              </a:spcBef>
              <a:buFontTx/>
              <a:buNone/>
            </a:pPr>
            <a:endParaRPr lang="it-IT" altLang="it-IT" sz="1800" dirty="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nSpc>
                <a:spcPct val="200000"/>
              </a:lnSpc>
            </a:pPr>
            <a:r>
              <a:rPr lang="it-IT" sz="1800" dirty="0">
                <a:latin typeface="Cambria" panose="02040503050406030204" pitchFamily="18" charset="0"/>
                <a:ea typeface="Cambria" panose="02040503050406030204" pitchFamily="18" charset="0"/>
              </a:rPr>
              <a:t>Codice Civile: art. 2424, 2424-bis, 2425-bis, 2426 - 2427 </a:t>
            </a:r>
          </a:p>
          <a:p>
            <a:pPr>
              <a:lnSpc>
                <a:spcPct val="200000"/>
              </a:lnSpc>
            </a:pPr>
            <a:r>
              <a:rPr lang="it-IT" sz="1800" dirty="0">
                <a:latin typeface="Cambria" panose="02040503050406030204" pitchFamily="18" charset="0"/>
                <a:ea typeface="Cambria" panose="02040503050406030204" pitchFamily="18" charset="0"/>
              </a:rPr>
              <a:t>Principio contabile OIC n. 13 </a:t>
            </a:r>
            <a:endParaRPr lang="it-IT" sz="1600" dirty="0">
              <a:latin typeface="Cambria" panose="02040503050406030204" pitchFamily="18" charset="0"/>
              <a:ea typeface="Cambria" panose="02040503050406030204" pitchFamily="18" charset="0"/>
            </a:endParaRPr>
          </a:p>
          <a:p>
            <a:pPr>
              <a:lnSpc>
                <a:spcPct val="200000"/>
              </a:lnSpc>
            </a:pPr>
            <a:r>
              <a:rPr lang="it-IT" sz="1800" dirty="0">
                <a:latin typeface="Cambria" panose="02040503050406030204" pitchFamily="18" charset="0"/>
                <a:ea typeface="Cambria" panose="02040503050406030204" pitchFamily="18" charset="0"/>
              </a:rPr>
              <a:t>Principio internazionale IAS –IFRS 2</a:t>
            </a:r>
          </a:p>
          <a:p>
            <a:pPr>
              <a:lnSpc>
                <a:spcPct val="200000"/>
              </a:lnSpc>
            </a:pPr>
            <a:r>
              <a:rPr lang="it-IT" sz="1800" dirty="0">
                <a:latin typeface="Cambria" panose="02040503050406030204" pitchFamily="18" charset="0"/>
                <a:ea typeface="Cambria" panose="02040503050406030204" pitchFamily="18" charset="0"/>
              </a:rPr>
              <a:t>TUIR: art.92  </a:t>
            </a:r>
            <a:endParaRPr lang="it-IT" sz="1600" dirty="0">
              <a:latin typeface="Cambria" panose="02040503050406030204" pitchFamily="18" charset="0"/>
              <a:ea typeface="Cambria" panose="020405030504060302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
        <p:nvSpPr>
          <p:cNvPr id="3" name="Titolo 2">
            <a:extLst>
              <a:ext uri="{FF2B5EF4-FFF2-40B4-BE49-F238E27FC236}">
                <a16:creationId xmlns:a16="http://schemas.microsoft.com/office/drawing/2014/main" id="{B9D7B26A-234F-3E83-9405-9916C096B6EB}"/>
              </a:ext>
            </a:extLst>
          </p:cNvPr>
          <p:cNvSpPr>
            <a:spLocks noGrp="1"/>
          </p:cNvSpPr>
          <p:nvPr>
            <p:ph type="title"/>
          </p:nvPr>
        </p:nvSpPr>
        <p:spPr>
          <a:xfrm>
            <a:off x="-174203" y="1078483"/>
            <a:ext cx="8177609" cy="371897"/>
          </a:xfrm>
        </p:spPr>
        <p:txBody>
          <a:bodyPr/>
          <a:lstStyle/>
          <a:p>
            <a:r>
              <a:rPr lang="it-IT" altLang="it-IT"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a:t>
            </a:r>
            <a:endParaRPr lang="it-IT"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5470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44F85B4-B2E5-4D01-F004-3579772C173B}"/>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8483" name="Group 25">
            <a:extLst>
              <a:ext uri="{FF2B5EF4-FFF2-40B4-BE49-F238E27FC236}">
                <a16:creationId xmlns:a16="http://schemas.microsoft.com/office/drawing/2014/main" id="{1043DDB0-28F7-0425-9681-DF72372DA80C}"/>
              </a:ext>
            </a:extLst>
          </p:cNvPr>
          <p:cNvGrpSpPr>
            <a:grpSpLocks/>
          </p:cNvGrpSpPr>
          <p:nvPr/>
        </p:nvGrpSpPr>
        <p:grpSpPr bwMode="auto">
          <a:xfrm>
            <a:off x="92075" y="212725"/>
            <a:ext cx="1036638" cy="884238"/>
            <a:chOff x="200590" y="418099"/>
            <a:chExt cx="1035539" cy="884136"/>
          </a:xfrm>
        </p:grpSpPr>
        <p:grpSp>
          <p:nvGrpSpPr>
            <p:cNvPr id="148507" name="Group 26">
              <a:extLst>
                <a:ext uri="{FF2B5EF4-FFF2-40B4-BE49-F238E27FC236}">
                  <a16:creationId xmlns:a16="http://schemas.microsoft.com/office/drawing/2014/main" id="{143C58A1-4300-2DB5-934A-C0DDB9EB4F10}"/>
                </a:ext>
              </a:extLst>
            </p:cNvPr>
            <p:cNvGrpSpPr>
              <a:grpSpLocks/>
            </p:cNvGrpSpPr>
            <p:nvPr/>
          </p:nvGrpSpPr>
          <p:grpSpPr bwMode="auto">
            <a:xfrm>
              <a:off x="206102" y="418099"/>
              <a:ext cx="933509" cy="461665"/>
              <a:chOff x="1557653" y="615882"/>
              <a:chExt cx="933509" cy="461665"/>
            </a:xfrm>
          </p:grpSpPr>
          <p:sp>
            <p:nvSpPr>
              <p:cNvPr id="31" name="Rounded Rectangle 30">
                <a:extLst>
                  <a:ext uri="{FF2B5EF4-FFF2-40B4-BE49-F238E27FC236}">
                    <a16:creationId xmlns:a16="http://schemas.microsoft.com/office/drawing/2014/main" id="{E5F3D031-B9D9-A295-45D5-83236C2D786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48512" name="Group 31">
                <a:extLst>
                  <a:ext uri="{FF2B5EF4-FFF2-40B4-BE49-F238E27FC236}">
                    <a16:creationId xmlns:a16="http://schemas.microsoft.com/office/drawing/2014/main" id="{B9B18069-5C2B-D383-EF46-D3C6D5DDA3A9}"/>
                  </a:ext>
                </a:extLst>
              </p:cNvPr>
              <p:cNvGrpSpPr>
                <a:grpSpLocks/>
              </p:cNvGrpSpPr>
              <p:nvPr/>
            </p:nvGrpSpPr>
            <p:grpSpPr bwMode="auto">
              <a:xfrm>
                <a:off x="1557653" y="615882"/>
                <a:ext cx="933509" cy="461665"/>
                <a:chOff x="1557653" y="615882"/>
                <a:chExt cx="933509" cy="461665"/>
              </a:xfrm>
            </p:grpSpPr>
            <p:sp>
              <p:nvSpPr>
                <p:cNvPr id="148513" name="TextBox 32">
                  <a:extLst>
                    <a:ext uri="{FF2B5EF4-FFF2-40B4-BE49-F238E27FC236}">
                      <a16:creationId xmlns:a16="http://schemas.microsoft.com/office/drawing/2014/main" id="{0E2FC50B-D635-BEE9-B0E5-922266ABEFA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85C280AC-C003-4C3C-8100-9AFC01352A69}"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49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48514" name="TextBox 33">
                  <a:extLst>
                    <a:ext uri="{FF2B5EF4-FFF2-40B4-BE49-F238E27FC236}">
                      <a16:creationId xmlns:a16="http://schemas.microsoft.com/office/drawing/2014/main" id="{7BF74EAC-C79E-24EC-A2F2-B6D35FEE0184}"/>
                    </a:ext>
                  </a:extLst>
                </p:cNvPr>
                <p:cNvSpPr txBox="1">
                  <a:spLocks noChangeArrowheads="1"/>
                </p:cNvSpPr>
                <p:nvPr/>
              </p:nvSpPr>
              <p:spPr bwMode="auto">
                <a:xfrm>
                  <a:off x="1557653" y="704854"/>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48508" name="Group 27">
              <a:extLst>
                <a:ext uri="{FF2B5EF4-FFF2-40B4-BE49-F238E27FC236}">
                  <a16:creationId xmlns:a16="http://schemas.microsoft.com/office/drawing/2014/main" id="{4ADB040F-348F-2929-02C2-B5CB29483E8C}"/>
                </a:ext>
              </a:extLst>
            </p:cNvPr>
            <p:cNvGrpSpPr>
              <a:grpSpLocks/>
            </p:cNvGrpSpPr>
            <p:nvPr/>
          </p:nvGrpSpPr>
          <p:grpSpPr bwMode="auto">
            <a:xfrm>
              <a:off x="200590" y="843937"/>
              <a:ext cx="1035539" cy="458298"/>
              <a:chOff x="224691" y="1351963"/>
              <a:chExt cx="1035539" cy="458298"/>
            </a:xfrm>
          </p:grpSpPr>
          <p:sp>
            <p:nvSpPr>
              <p:cNvPr id="148509" name="TextBox 28">
                <a:extLst>
                  <a:ext uri="{FF2B5EF4-FFF2-40B4-BE49-F238E27FC236}">
                    <a16:creationId xmlns:a16="http://schemas.microsoft.com/office/drawing/2014/main" id="{DC924237-AF71-FC98-8E12-54BB6518636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48510" name="TextBox 29">
                <a:extLst>
                  <a:ext uri="{FF2B5EF4-FFF2-40B4-BE49-F238E27FC236}">
                    <a16:creationId xmlns:a16="http://schemas.microsoft.com/office/drawing/2014/main" id="{EC439B61-5BE5-48C3-B588-B66863F09170}"/>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48485" name="Rettangolo 1">
            <a:extLst>
              <a:ext uri="{FF2B5EF4-FFF2-40B4-BE49-F238E27FC236}">
                <a16:creationId xmlns:a16="http://schemas.microsoft.com/office/drawing/2014/main" id="{8E4C1B83-D9A3-36BC-35CA-BC37C24CD408}"/>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48486" name="Titolo 1">
            <a:extLst>
              <a:ext uri="{FF2B5EF4-FFF2-40B4-BE49-F238E27FC236}">
                <a16:creationId xmlns:a16="http://schemas.microsoft.com/office/drawing/2014/main" id="{26A5BB73-8D7F-182B-4118-1FAB8194A1CC}"/>
              </a:ext>
            </a:extLst>
          </p:cNvPr>
          <p:cNvSpPr txBox="1">
            <a:spLocks noChangeArrowheads="1"/>
          </p:cNvSpPr>
          <p:nvPr/>
        </p:nvSpPr>
        <p:spPr bwMode="auto">
          <a:xfrm>
            <a:off x="370681" y="2045137"/>
            <a:ext cx="7908925" cy="274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just">
              <a:lnSpc>
                <a:spcPct val="200000"/>
              </a:lnSpc>
              <a:spcBef>
                <a:spcPct val="0"/>
              </a:spcBef>
              <a:buFontTx/>
              <a:buNone/>
            </a:pPr>
            <a:r>
              <a:rPr lang="it-IT" altLang="it-IT" sz="1800" b="1" dirty="0">
                <a:solidFill>
                  <a:srgbClr val="FF0000"/>
                </a:solidFill>
              </a:rPr>
              <a:t> </a:t>
            </a:r>
            <a:br>
              <a:rPr lang="it-IT" altLang="it-IT" sz="1800" b="1" dirty="0">
                <a:solidFill>
                  <a:srgbClr val="FF0000"/>
                </a:solidFill>
              </a:rPr>
            </a:br>
            <a:endParaRPr lang="it-IT" altLang="it-IT" sz="1800" dirty="0"/>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ctr">
              <a:lnSpc>
                <a:spcPct val="200000"/>
              </a:lnSpc>
              <a:spcBef>
                <a:spcPct val="0"/>
              </a:spcBef>
              <a:buFontTx/>
              <a:buNone/>
            </a:pPr>
            <a:r>
              <a:rPr lang="it-IT" altLang="it-IT" sz="2400" b="1" dirty="0">
                <a:solidFill>
                  <a:srgbClr val="FF0000"/>
                </a:solidFill>
                <a:cs typeface="Times New Roman" panose="02020603050405020304" pitchFamily="18" charset="0"/>
              </a:rPr>
              <a:t> </a:t>
            </a:r>
          </a:p>
          <a:p>
            <a:pPr algn="just">
              <a:lnSpc>
                <a:spcPct val="150000"/>
              </a:lnSpc>
              <a:spcBef>
                <a:spcPct val="0"/>
              </a:spcBef>
              <a:buFontTx/>
              <a:buNone/>
            </a:pPr>
            <a:endParaRPr lang="it-IT" altLang="it-IT" sz="1800" dirty="0">
              <a:cs typeface="Times New Roman" panose="02020603050405020304" pitchFamily="18" charset="0"/>
            </a:endParaRPr>
          </a:p>
          <a:p>
            <a:pPr algn="just">
              <a:lnSpc>
                <a:spcPct val="150000"/>
              </a:lnSpc>
              <a:spcBef>
                <a:spcPct val="0"/>
              </a:spcBef>
              <a:buFontTx/>
              <a:buNone/>
            </a:pPr>
            <a:endParaRPr lang="it-IT" altLang="it-IT" sz="1800" dirty="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Le rimanenze di magazzino, nelle aziende commerciali ed industriali, costituiscono generalmente un’area critica del bilancio, poiché spesso incidono in misura significativa sull’attivo e sono soggette ad un processo di valutazione. La voce delle rimanenze presenta un rischio intrinseco elevato, in particolare per quanto riguarda gli aspetti valutativi, in quanto, alla già complessa necessità di verificare la correttezza del costo di produzione (nel caso di imprese industriali) si aggiunge anche la complessa verifica che la valorizzazione delle rimanenze non sia superiore al corrispondente valore di mercato.  </a:t>
            </a:r>
          </a:p>
          <a:p>
            <a:pPr algn="just">
              <a:lnSpc>
                <a:spcPct val="15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
        <p:nvSpPr>
          <p:cNvPr id="3" name="Titolo 2">
            <a:extLst>
              <a:ext uri="{FF2B5EF4-FFF2-40B4-BE49-F238E27FC236}">
                <a16:creationId xmlns:a16="http://schemas.microsoft.com/office/drawing/2014/main" id="{B9D7B26A-234F-3E83-9405-9916C096B6EB}"/>
              </a:ext>
            </a:extLst>
          </p:cNvPr>
          <p:cNvSpPr>
            <a:spLocks noGrp="1"/>
          </p:cNvSpPr>
          <p:nvPr>
            <p:ph type="title"/>
          </p:nvPr>
        </p:nvSpPr>
        <p:spPr>
          <a:xfrm>
            <a:off x="-174203" y="1078483"/>
            <a:ext cx="8177609" cy="371897"/>
          </a:xfrm>
        </p:spPr>
        <p:txBody>
          <a:bodyPr/>
          <a:lstStyle/>
          <a:p>
            <a:r>
              <a:rPr lang="it-IT" altLang="it-IT"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 Procedure di Revisione</a:t>
            </a:r>
            <a:br>
              <a:rPr lang="it-IT" altLang="it-IT"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br>
            <a:endParaRPr lang="it-IT" sz="2400" dirty="0">
              <a:latin typeface="Cambria" panose="02040503050406030204" pitchFamily="18" charset="0"/>
              <a:ea typeface="Cambria" panose="020405030504060302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0242" name="Group 25">
            <a:extLst>
              <a:ext uri="{FF2B5EF4-FFF2-40B4-BE49-F238E27FC236}">
                <a16:creationId xmlns:a16="http://schemas.microsoft.com/office/drawing/2014/main" id="{F1EF8832-3063-3DAB-7879-E9806D068857}"/>
              </a:ext>
            </a:extLst>
          </p:cNvPr>
          <p:cNvGrpSpPr>
            <a:grpSpLocks/>
          </p:cNvGrpSpPr>
          <p:nvPr/>
        </p:nvGrpSpPr>
        <p:grpSpPr bwMode="auto">
          <a:xfrm>
            <a:off x="92075" y="212725"/>
            <a:ext cx="1036638" cy="884238"/>
            <a:chOff x="200590" y="418099"/>
            <a:chExt cx="1035539" cy="884136"/>
          </a:xfrm>
        </p:grpSpPr>
        <p:grpSp>
          <p:nvGrpSpPr>
            <p:cNvPr id="10245" name="Group 26">
              <a:extLst>
                <a:ext uri="{FF2B5EF4-FFF2-40B4-BE49-F238E27FC236}">
                  <a16:creationId xmlns:a16="http://schemas.microsoft.com/office/drawing/2014/main" id="{3DC4F77E-9897-6CF2-D922-A82040624BDE}"/>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E71DCBE-4C9E-9267-82EF-F21E1D16EF47}"/>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0250" name="Group 31">
                <a:extLst>
                  <a:ext uri="{FF2B5EF4-FFF2-40B4-BE49-F238E27FC236}">
                    <a16:creationId xmlns:a16="http://schemas.microsoft.com/office/drawing/2014/main" id="{15B6274D-F287-8F28-561B-866B5119D2FA}"/>
                  </a:ext>
                </a:extLst>
              </p:cNvPr>
              <p:cNvGrpSpPr>
                <a:grpSpLocks/>
              </p:cNvGrpSpPr>
              <p:nvPr/>
            </p:nvGrpSpPr>
            <p:grpSpPr bwMode="auto">
              <a:xfrm>
                <a:off x="1604481" y="615882"/>
                <a:ext cx="886681" cy="461665"/>
                <a:chOff x="1604481" y="615882"/>
                <a:chExt cx="886681" cy="461665"/>
              </a:xfrm>
            </p:grpSpPr>
            <p:sp>
              <p:nvSpPr>
                <p:cNvPr id="10251" name="TextBox 32">
                  <a:extLst>
                    <a:ext uri="{FF2B5EF4-FFF2-40B4-BE49-F238E27FC236}">
                      <a16:creationId xmlns:a16="http://schemas.microsoft.com/office/drawing/2014/main" id="{A551429D-29AA-4202-D6D7-A61A6C76475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95DA9CC-1AD9-4A6F-AD96-3B55F2EB38C9}"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0252" name="TextBox 33">
                  <a:extLst>
                    <a:ext uri="{FF2B5EF4-FFF2-40B4-BE49-F238E27FC236}">
                      <a16:creationId xmlns:a16="http://schemas.microsoft.com/office/drawing/2014/main" id="{D9D5FFBB-7CB2-2153-CE22-B2EDD81D0631}"/>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0246" name="Group 27">
              <a:extLst>
                <a:ext uri="{FF2B5EF4-FFF2-40B4-BE49-F238E27FC236}">
                  <a16:creationId xmlns:a16="http://schemas.microsoft.com/office/drawing/2014/main" id="{2963322E-1506-AE9F-57DE-B5438BA8F2DC}"/>
                </a:ext>
              </a:extLst>
            </p:cNvPr>
            <p:cNvGrpSpPr>
              <a:grpSpLocks/>
            </p:cNvGrpSpPr>
            <p:nvPr/>
          </p:nvGrpSpPr>
          <p:grpSpPr bwMode="auto">
            <a:xfrm>
              <a:off x="200590" y="843937"/>
              <a:ext cx="1035539" cy="458298"/>
              <a:chOff x="224691" y="1351963"/>
              <a:chExt cx="1035539" cy="458298"/>
            </a:xfrm>
          </p:grpSpPr>
          <p:sp>
            <p:nvSpPr>
              <p:cNvPr id="10247" name="TextBox 28">
                <a:extLst>
                  <a:ext uri="{FF2B5EF4-FFF2-40B4-BE49-F238E27FC236}">
                    <a16:creationId xmlns:a16="http://schemas.microsoft.com/office/drawing/2014/main" id="{9728FA59-E3EE-D00C-C2FF-1B41D6DF6B06}"/>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0248" name="TextBox 29">
                <a:extLst>
                  <a:ext uri="{FF2B5EF4-FFF2-40B4-BE49-F238E27FC236}">
                    <a16:creationId xmlns:a16="http://schemas.microsoft.com/office/drawing/2014/main" id="{B071916A-F865-DAA3-E183-D4FE4F1D7008}"/>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0243" name="Titolo 1">
            <a:extLst>
              <a:ext uri="{FF2B5EF4-FFF2-40B4-BE49-F238E27FC236}">
                <a16:creationId xmlns:a16="http://schemas.microsoft.com/office/drawing/2014/main" id="{65EB2D89-B9B3-B949-A881-2873A739D7E0}"/>
              </a:ext>
            </a:extLst>
          </p:cNvPr>
          <p:cNvSpPr txBox="1">
            <a:spLocks noChangeArrowheads="1"/>
          </p:cNvSpPr>
          <p:nvPr/>
        </p:nvSpPr>
        <p:spPr bwMode="auto">
          <a:xfrm>
            <a:off x="127000" y="700004"/>
            <a:ext cx="8229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3600" b="1" dirty="0">
              <a:solidFill>
                <a:srgbClr val="FF0000"/>
              </a:solidFill>
            </a:endParaRPr>
          </a:p>
          <a:p>
            <a:pPr algn="ctr">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rPr>
              <a:t>Kit Normativo - Estratto</a:t>
            </a:r>
          </a:p>
          <a:p>
            <a:pPr algn="ctr">
              <a:spcBef>
                <a:spcPct val="0"/>
              </a:spcBef>
              <a:buFontTx/>
              <a:buNone/>
            </a:pPr>
            <a:br>
              <a:rPr lang="it-IT" altLang="it-IT" sz="1800" dirty="0">
                <a:solidFill>
                  <a:srgbClr val="00448C"/>
                </a:solidFill>
              </a:rPr>
            </a:br>
            <a:endParaRPr lang="it-IT" altLang="it-IT" sz="1800" dirty="0">
              <a:solidFill>
                <a:srgbClr val="00448C"/>
              </a:solidFill>
            </a:endParaRPr>
          </a:p>
        </p:txBody>
      </p:sp>
      <p:sp>
        <p:nvSpPr>
          <p:cNvPr id="10244" name="CasellaDiTesto 3">
            <a:extLst>
              <a:ext uri="{FF2B5EF4-FFF2-40B4-BE49-F238E27FC236}">
                <a16:creationId xmlns:a16="http://schemas.microsoft.com/office/drawing/2014/main" id="{9120E44F-DD68-44E2-0802-85156FC533D4}"/>
              </a:ext>
            </a:extLst>
          </p:cNvPr>
          <p:cNvSpPr txBox="1">
            <a:spLocks noChangeArrowheads="1"/>
          </p:cNvSpPr>
          <p:nvPr/>
        </p:nvSpPr>
        <p:spPr bwMode="auto">
          <a:xfrm>
            <a:off x="546893" y="1496123"/>
            <a:ext cx="8106219" cy="478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662940" lvl="0" indent="-342900" algn="just">
              <a:spcBef>
                <a:spcPts val="815"/>
              </a:spcBef>
              <a:spcAft>
                <a:spcPts val="0"/>
              </a:spcAft>
              <a:buSzPts val="1400"/>
              <a:buFont typeface="Calibri" panose="020F0502020204030204" pitchFamily="34" charset="0"/>
              <a:buChar char="-"/>
              <a:tabLst>
                <a:tab pos="18034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Codice</a:t>
            </a:r>
            <a:r>
              <a:rPr lang="it-IT" sz="1400" spc="-30"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civile</a:t>
            </a:r>
            <a:r>
              <a:rPr lang="it-IT" sz="1400" spc="-35" dirty="0">
                <a:latin typeface="Cambria" panose="02040503050406030204" pitchFamily="18" charset="0"/>
                <a:ea typeface="Calibri" panose="020F0502020204030204" pitchFamily="34" charset="0"/>
                <a:cs typeface="Cambria" panose="02040503050406030204" pitchFamily="18" charset="0"/>
              </a:rPr>
              <a:t>;</a:t>
            </a:r>
          </a:p>
          <a:p>
            <a:pPr marL="342900" marR="662940" lvl="0" indent="-342900" algn="just">
              <a:spcBef>
                <a:spcPts val="815"/>
              </a:spcBef>
              <a:spcAft>
                <a:spcPts val="0"/>
              </a:spcAft>
              <a:buSzPts val="1400"/>
              <a:buFont typeface="Calibri" panose="020F0502020204030204" pitchFamily="34" charset="0"/>
              <a:buChar char="-"/>
              <a:tabLst>
                <a:tab pos="18034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Principi</a:t>
            </a:r>
            <a:r>
              <a:rPr lang="it-IT" sz="1400" spc="-5"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Contabili</a:t>
            </a:r>
            <a:r>
              <a:rPr lang="it-IT" sz="1400" spc="20" dirty="0">
                <a:effectLst/>
                <a:latin typeface="Cambria" panose="02040503050406030204" pitchFamily="18" charset="0"/>
                <a:ea typeface="Calibri" panose="020F0502020204030204" pitchFamily="34" charset="0"/>
                <a:cs typeface="Cambria" panose="02040503050406030204" pitchFamily="18" charset="0"/>
              </a:rPr>
              <a:t> </a:t>
            </a:r>
            <a:r>
              <a:rPr lang="it-IT" sz="1400" spc="-25" dirty="0">
                <a:effectLst/>
                <a:latin typeface="Cambria" panose="02040503050406030204" pitchFamily="18" charset="0"/>
                <a:ea typeface="Calibri" panose="020F0502020204030204" pitchFamily="34" charset="0"/>
                <a:cs typeface="Cambria" panose="02040503050406030204" pitchFamily="18" charset="0"/>
              </a:rPr>
              <a:t>OIC</a:t>
            </a:r>
            <a:endParaRPr lang="it-IT" sz="1400" spc="0" dirty="0">
              <a:effectLst/>
              <a:latin typeface="Cambria" panose="02040503050406030204" pitchFamily="18" charset="0"/>
              <a:ea typeface="Calibri" panose="020F0502020204030204" pitchFamily="34" charset="0"/>
              <a:cs typeface="Cambria" panose="02040503050406030204" pitchFamily="18" charset="0"/>
            </a:endParaRPr>
          </a:p>
          <a:p>
            <a:pPr marL="342900" marR="662940" lvl="0" indent="-342900" algn="just">
              <a:spcBef>
                <a:spcPts val="815"/>
              </a:spcBef>
              <a:spcAft>
                <a:spcPts val="0"/>
              </a:spcAft>
              <a:buSzPts val="1400"/>
              <a:buFont typeface="Calibri" panose="020F0502020204030204" pitchFamily="34" charset="0"/>
              <a:buChar char="-"/>
              <a:tabLst>
                <a:tab pos="18288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Principi</a:t>
            </a:r>
            <a:r>
              <a:rPr lang="it-IT" sz="1400" spc="-20"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di</a:t>
            </a:r>
            <a:r>
              <a:rPr lang="it-IT" sz="1400" spc="-50"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revisione</a:t>
            </a:r>
            <a:r>
              <a:rPr lang="it-IT" sz="1400" spc="-45"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ISA</a:t>
            </a:r>
            <a:r>
              <a:rPr lang="it-IT" sz="1400" spc="-70"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Italia</a:t>
            </a:r>
            <a:r>
              <a:rPr lang="it-IT" sz="1400" spc="-10"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e</a:t>
            </a:r>
            <a:r>
              <a:rPr lang="it-IT" sz="1400" spc="-50"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aggiornamento</a:t>
            </a:r>
            <a:r>
              <a:rPr lang="it-IT" sz="1400" spc="10"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del</a:t>
            </a:r>
            <a:r>
              <a:rPr lang="it-IT" sz="1400" spc="-60"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3</a:t>
            </a:r>
            <a:r>
              <a:rPr lang="it-IT" sz="1400" spc="-45"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Agosto</a:t>
            </a:r>
            <a:r>
              <a:rPr lang="it-IT" sz="1400" spc="-50"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2020 (determina</a:t>
            </a:r>
            <a:r>
              <a:rPr lang="it-IT" sz="1400" spc="-35" dirty="0">
                <a:effectLst/>
                <a:latin typeface="Cambria" panose="02040503050406030204" pitchFamily="18" charset="0"/>
                <a:ea typeface="Calibri" panose="020F0502020204030204" pitchFamily="34" charset="0"/>
                <a:cs typeface="Cambria" panose="02040503050406030204" pitchFamily="18" charset="0"/>
              </a:rPr>
              <a:t> </a:t>
            </a:r>
            <a:r>
              <a:rPr lang="it-IT" sz="1400" spc="0" dirty="0">
                <a:effectLst/>
                <a:latin typeface="Cambria" panose="02040503050406030204" pitchFamily="18" charset="0"/>
                <a:ea typeface="Calibri" panose="020F0502020204030204" pitchFamily="34" charset="0"/>
                <a:cs typeface="Cambria" panose="02040503050406030204" pitchFamily="18" charset="0"/>
              </a:rPr>
              <a:t>RGS</a:t>
            </a:r>
            <a:r>
              <a:rPr lang="it-IT" sz="1400" spc="-40" dirty="0">
                <a:effectLst/>
                <a:latin typeface="Cambria" panose="02040503050406030204" pitchFamily="18" charset="0"/>
                <a:ea typeface="Calibri" panose="020F0502020204030204" pitchFamily="34" charset="0"/>
                <a:cs typeface="Cambria" panose="02040503050406030204" pitchFamily="18" charset="0"/>
              </a:rPr>
              <a:t> </a:t>
            </a:r>
            <a:r>
              <a:rPr lang="it-IT" sz="1400" spc="-10" dirty="0">
                <a:effectLst/>
                <a:latin typeface="Cambria" panose="02040503050406030204" pitchFamily="18" charset="0"/>
                <a:ea typeface="Calibri" panose="020F0502020204030204" pitchFamily="34" charset="0"/>
                <a:cs typeface="Cambria" panose="02040503050406030204" pitchFamily="18" charset="0"/>
              </a:rPr>
              <a:t>153936)</a:t>
            </a:r>
            <a:endParaRPr lang="it-IT" sz="1400" spc="0" dirty="0">
              <a:effectLst/>
              <a:latin typeface="Cambria" panose="02040503050406030204" pitchFamily="18" charset="0"/>
              <a:ea typeface="Calibri" panose="020F0502020204030204" pitchFamily="34" charset="0"/>
              <a:cs typeface="Cambria" panose="02040503050406030204" pitchFamily="18" charset="0"/>
            </a:endParaRPr>
          </a:p>
          <a:p>
            <a:pPr marL="342900" marR="662940" lvl="0" indent="-342900" algn="just">
              <a:spcBef>
                <a:spcPts val="815"/>
              </a:spcBef>
              <a:spcAft>
                <a:spcPts val="0"/>
              </a:spcAft>
              <a:buSzPts val="1400"/>
              <a:buFont typeface="Calibri" panose="020F0502020204030204" pitchFamily="34" charset="0"/>
              <a:buChar char="-"/>
              <a:tabLst>
                <a:tab pos="18288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Approccio Metodologico alla revisione legale affidata al collegio sindacale nelle imprese di minori dimensioni (CNDCEC aprile 2018)</a:t>
            </a:r>
          </a:p>
          <a:p>
            <a:pPr marL="342900" marR="662940" lvl="0" indent="-342900" algn="just">
              <a:spcBef>
                <a:spcPts val="815"/>
              </a:spcBef>
              <a:spcAft>
                <a:spcPts val="0"/>
              </a:spcAft>
              <a:buSzPts val="1400"/>
              <a:buFont typeface="Calibri" panose="020F0502020204030204" pitchFamily="34" charset="0"/>
              <a:buChar char="-"/>
              <a:tabLst>
                <a:tab pos="18288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Carte di lavoro (CNDCEC aprile 2018)</a:t>
            </a:r>
          </a:p>
          <a:p>
            <a:pPr marL="342900" marR="662940" lvl="0" indent="-342900" algn="just">
              <a:spcBef>
                <a:spcPts val="815"/>
              </a:spcBef>
              <a:spcAft>
                <a:spcPts val="0"/>
              </a:spcAft>
              <a:buSzPts val="1400"/>
              <a:buFont typeface="Calibri" panose="020F0502020204030204" pitchFamily="34" charset="0"/>
              <a:buChar char="-"/>
              <a:tabLst>
                <a:tab pos="18288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Manuale delle procedure di controllo qualità per il sindaco revisore (CNDCEC aprile 2018)</a:t>
            </a:r>
          </a:p>
          <a:p>
            <a:pPr marL="342900" marR="662940" lvl="0" indent="-342900" algn="just">
              <a:spcBef>
                <a:spcPts val="815"/>
              </a:spcBef>
              <a:spcAft>
                <a:spcPts val="0"/>
              </a:spcAft>
              <a:buSzPts val="1400"/>
              <a:buFont typeface="Calibri" panose="020F0502020204030204" pitchFamily="34" charset="0"/>
              <a:buChar char="-"/>
              <a:tabLst>
                <a:tab pos="18288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Crisi d’impresa: gli indici d’allerta (CNDCEC ottobre 2019)</a:t>
            </a:r>
          </a:p>
          <a:p>
            <a:pPr marL="342900" marR="662940" lvl="0" indent="-342900" algn="just">
              <a:spcBef>
                <a:spcPts val="815"/>
              </a:spcBef>
              <a:spcAft>
                <a:spcPts val="0"/>
              </a:spcAft>
              <a:buSzPts val="1400"/>
              <a:buFont typeface="Calibri" panose="020F0502020204030204" pitchFamily="34" charset="0"/>
              <a:buChar char="-"/>
              <a:tabLst>
                <a:tab pos="18288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La revisione legale nelle «Nano imprese» riflessioni e strumenti operativi (CNDCEC gennaio 2020)</a:t>
            </a:r>
          </a:p>
          <a:p>
            <a:pPr marL="342900" marR="662940" lvl="0" indent="-342900" algn="just">
              <a:spcBef>
                <a:spcPts val="815"/>
              </a:spcBef>
              <a:spcAft>
                <a:spcPts val="0"/>
              </a:spcAft>
              <a:buSzPts val="1400"/>
              <a:buFont typeface="Calibri" panose="020F0502020204030204" pitchFamily="34" charset="0"/>
              <a:buChar char="-"/>
              <a:tabLst>
                <a:tab pos="18288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Sindaci e revisori legali: La Nuova Disciplina degli Incarichi a seguito delle Modifiche dell’art. 379 del Codice della Crisi – (CNDCEC – FNC del 15 ottobre 2020)</a:t>
            </a:r>
          </a:p>
          <a:p>
            <a:pPr marL="342900" marR="662940" lvl="0" indent="-342900" algn="just">
              <a:spcBef>
                <a:spcPts val="815"/>
              </a:spcBef>
              <a:spcAft>
                <a:spcPts val="0"/>
              </a:spcAft>
              <a:buSzPts val="1400"/>
              <a:buFont typeface="Calibri" panose="020F0502020204030204" pitchFamily="34" charset="0"/>
              <a:buChar char="-"/>
              <a:tabLst>
                <a:tab pos="18288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La relazione unitaria di controllo societario del collegio sindacale incaricato della revisione legale dei conti 2024 (CNDCEC –marzo 2024)</a:t>
            </a:r>
          </a:p>
          <a:p>
            <a:pPr marL="342900" marR="662940" lvl="0" indent="-342900" algn="just">
              <a:spcBef>
                <a:spcPts val="815"/>
              </a:spcBef>
              <a:spcAft>
                <a:spcPts val="0"/>
              </a:spcAft>
              <a:buSzPts val="1400"/>
              <a:buFont typeface="Calibri" panose="020F0502020204030204" pitchFamily="34" charset="0"/>
              <a:buChar char="-"/>
              <a:tabLst>
                <a:tab pos="182880" algn="l"/>
              </a:tabLst>
            </a:pPr>
            <a:r>
              <a:rPr lang="it-IT" sz="1400" spc="0" dirty="0">
                <a:effectLst/>
                <a:latin typeface="Cambria" panose="02040503050406030204" pitchFamily="18" charset="0"/>
                <a:ea typeface="Calibri" panose="020F0502020204030204" pitchFamily="34" charset="0"/>
                <a:cs typeface="Cambria" panose="02040503050406030204" pitchFamily="18" charset="0"/>
              </a:rPr>
              <a:t>Introduzione dell’obbligo di revisione legale per le società a responsabilità limitata (termine prorogato all’approvazione del bilancio 2023 dall’ art.1-bis, introdotto in sede di </a:t>
            </a:r>
            <a:r>
              <a:rPr lang="it-IT" sz="1400" spc="0" dirty="0" err="1">
                <a:effectLst/>
                <a:latin typeface="Cambria" panose="02040503050406030204" pitchFamily="18" charset="0"/>
                <a:ea typeface="Calibri" panose="020F0502020204030204" pitchFamily="34" charset="0"/>
                <a:cs typeface="Cambria" panose="02040503050406030204" pitchFamily="18" charset="0"/>
              </a:rPr>
              <a:t>conv.del</a:t>
            </a:r>
            <a:r>
              <a:rPr lang="it-IT" sz="1400" spc="0" dirty="0">
                <a:effectLst/>
                <a:latin typeface="Cambria" panose="02040503050406030204" pitchFamily="18" charset="0"/>
                <a:ea typeface="Calibri" panose="020F0502020204030204" pitchFamily="34" charset="0"/>
                <a:cs typeface="Cambria" panose="02040503050406030204" pitchFamily="18" charset="0"/>
              </a:rPr>
              <a:t> D.L. 118/21 in L. n. 147/2021)</a:t>
            </a:r>
            <a:endParaRPr lang="it-IT" altLang="it-IT"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44F85B4-B2E5-4D01-F004-3579772C173B}"/>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8483" name="Group 25">
            <a:extLst>
              <a:ext uri="{FF2B5EF4-FFF2-40B4-BE49-F238E27FC236}">
                <a16:creationId xmlns:a16="http://schemas.microsoft.com/office/drawing/2014/main" id="{1043DDB0-28F7-0425-9681-DF72372DA80C}"/>
              </a:ext>
            </a:extLst>
          </p:cNvPr>
          <p:cNvGrpSpPr>
            <a:grpSpLocks/>
          </p:cNvGrpSpPr>
          <p:nvPr/>
        </p:nvGrpSpPr>
        <p:grpSpPr bwMode="auto">
          <a:xfrm>
            <a:off x="92075" y="212725"/>
            <a:ext cx="1036638" cy="884238"/>
            <a:chOff x="200590" y="418099"/>
            <a:chExt cx="1035539" cy="884136"/>
          </a:xfrm>
        </p:grpSpPr>
        <p:grpSp>
          <p:nvGrpSpPr>
            <p:cNvPr id="148507" name="Group 26">
              <a:extLst>
                <a:ext uri="{FF2B5EF4-FFF2-40B4-BE49-F238E27FC236}">
                  <a16:creationId xmlns:a16="http://schemas.microsoft.com/office/drawing/2014/main" id="{143C58A1-4300-2DB5-934A-C0DDB9EB4F10}"/>
                </a:ext>
              </a:extLst>
            </p:cNvPr>
            <p:cNvGrpSpPr>
              <a:grpSpLocks/>
            </p:cNvGrpSpPr>
            <p:nvPr/>
          </p:nvGrpSpPr>
          <p:grpSpPr bwMode="auto">
            <a:xfrm>
              <a:off x="206102" y="418099"/>
              <a:ext cx="933509" cy="461665"/>
              <a:chOff x="1557653" y="615882"/>
              <a:chExt cx="933509" cy="461665"/>
            </a:xfrm>
          </p:grpSpPr>
          <p:sp>
            <p:nvSpPr>
              <p:cNvPr id="31" name="Rounded Rectangle 30">
                <a:extLst>
                  <a:ext uri="{FF2B5EF4-FFF2-40B4-BE49-F238E27FC236}">
                    <a16:creationId xmlns:a16="http://schemas.microsoft.com/office/drawing/2014/main" id="{E5F3D031-B9D9-A295-45D5-83236C2D786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48512" name="Group 31">
                <a:extLst>
                  <a:ext uri="{FF2B5EF4-FFF2-40B4-BE49-F238E27FC236}">
                    <a16:creationId xmlns:a16="http://schemas.microsoft.com/office/drawing/2014/main" id="{B9B18069-5C2B-D383-EF46-D3C6D5DDA3A9}"/>
                  </a:ext>
                </a:extLst>
              </p:cNvPr>
              <p:cNvGrpSpPr>
                <a:grpSpLocks/>
              </p:cNvGrpSpPr>
              <p:nvPr/>
            </p:nvGrpSpPr>
            <p:grpSpPr bwMode="auto">
              <a:xfrm>
                <a:off x="1557653" y="615882"/>
                <a:ext cx="933509" cy="461665"/>
                <a:chOff x="1557653" y="615882"/>
                <a:chExt cx="933509" cy="461665"/>
              </a:xfrm>
            </p:grpSpPr>
            <p:sp>
              <p:nvSpPr>
                <p:cNvPr id="148513" name="TextBox 32">
                  <a:extLst>
                    <a:ext uri="{FF2B5EF4-FFF2-40B4-BE49-F238E27FC236}">
                      <a16:creationId xmlns:a16="http://schemas.microsoft.com/office/drawing/2014/main" id="{0E2FC50B-D635-BEE9-B0E5-922266ABEFA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85C280AC-C003-4C3C-8100-9AFC01352A69}"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48514" name="TextBox 33">
                  <a:extLst>
                    <a:ext uri="{FF2B5EF4-FFF2-40B4-BE49-F238E27FC236}">
                      <a16:creationId xmlns:a16="http://schemas.microsoft.com/office/drawing/2014/main" id="{7BF74EAC-C79E-24EC-A2F2-B6D35FEE0184}"/>
                    </a:ext>
                  </a:extLst>
                </p:cNvPr>
                <p:cNvSpPr txBox="1">
                  <a:spLocks noChangeArrowheads="1"/>
                </p:cNvSpPr>
                <p:nvPr/>
              </p:nvSpPr>
              <p:spPr bwMode="auto">
                <a:xfrm>
                  <a:off x="1557653" y="704854"/>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48508" name="Group 27">
              <a:extLst>
                <a:ext uri="{FF2B5EF4-FFF2-40B4-BE49-F238E27FC236}">
                  <a16:creationId xmlns:a16="http://schemas.microsoft.com/office/drawing/2014/main" id="{4ADB040F-348F-2929-02C2-B5CB29483E8C}"/>
                </a:ext>
              </a:extLst>
            </p:cNvPr>
            <p:cNvGrpSpPr>
              <a:grpSpLocks/>
            </p:cNvGrpSpPr>
            <p:nvPr/>
          </p:nvGrpSpPr>
          <p:grpSpPr bwMode="auto">
            <a:xfrm>
              <a:off x="200590" y="843937"/>
              <a:ext cx="1035539" cy="458298"/>
              <a:chOff x="224691" y="1351963"/>
              <a:chExt cx="1035539" cy="458298"/>
            </a:xfrm>
          </p:grpSpPr>
          <p:sp>
            <p:nvSpPr>
              <p:cNvPr id="148509" name="TextBox 28">
                <a:extLst>
                  <a:ext uri="{FF2B5EF4-FFF2-40B4-BE49-F238E27FC236}">
                    <a16:creationId xmlns:a16="http://schemas.microsoft.com/office/drawing/2014/main" id="{DC924237-AF71-FC98-8E12-54BB6518636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48510" name="TextBox 29">
                <a:extLst>
                  <a:ext uri="{FF2B5EF4-FFF2-40B4-BE49-F238E27FC236}">
                    <a16:creationId xmlns:a16="http://schemas.microsoft.com/office/drawing/2014/main" id="{EC439B61-5BE5-48C3-B588-B66863F09170}"/>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48485" name="Rettangolo 1">
            <a:extLst>
              <a:ext uri="{FF2B5EF4-FFF2-40B4-BE49-F238E27FC236}">
                <a16:creationId xmlns:a16="http://schemas.microsoft.com/office/drawing/2014/main" id="{8E4C1B83-D9A3-36BC-35CA-BC37C24CD408}"/>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48486" name="Titolo 1">
            <a:extLst>
              <a:ext uri="{FF2B5EF4-FFF2-40B4-BE49-F238E27FC236}">
                <a16:creationId xmlns:a16="http://schemas.microsoft.com/office/drawing/2014/main" id="{26A5BB73-8D7F-182B-4118-1FAB8194A1CC}"/>
              </a:ext>
            </a:extLst>
          </p:cNvPr>
          <p:cNvSpPr txBox="1">
            <a:spLocks noChangeArrowheads="1"/>
          </p:cNvSpPr>
          <p:nvPr/>
        </p:nvSpPr>
        <p:spPr bwMode="auto">
          <a:xfrm>
            <a:off x="349415" y="1721502"/>
            <a:ext cx="7908925" cy="30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just">
              <a:lnSpc>
                <a:spcPct val="200000"/>
              </a:lnSpc>
              <a:spcBef>
                <a:spcPct val="0"/>
              </a:spcBef>
              <a:buFontTx/>
              <a:buNone/>
            </a:pPr>
            <a:r>
              <a:rPr lang="it-IT" altLang="it-IT" sz="1800" b="1" dirty="0">
                <a:solidFill>
                  <a:srgbClr val="FF0000"/>
                </a:solidFill>
              </a:rPr>
              <a:t> </a:t>
            </a:r>
            <a:br>
              <a:rPr lang="it-IT" altLang="it-IT" sz="1800" b="1" dirty="0">
                <a:solidFill>
                  <a:srgbClr val="FF0000"/>
                </a:solidFill>
              </a:rPr>
            </a:br>
            <a:endParaRPr lang="it-IT" altLang="it-IT" sz="1800" dirty="0"/>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ctr">
              <a:lnSpc>
                <a:spcPct val="200000"/>
              </a:lnSpc>
              <a:spcBef>
                <a:spcPct val="0"/>
              </a:spcBef>
              <a:buFontTx/>
              <a:buNone/>
            </a:pPr>
            <a:r>
              <a:rPr lang="it-IT" altLang="it-IT" sz="2400" b="1" dirty="0">
                <a:solidFill>
                  <a:srgbClr val="FF0000"/>
                </a:solidFill>
                <a:cs typeface="Times New Roman" panose="02020603050405020304" pitchFamily="18" charset="0"/>
              </a:rPr>
              <a:t> </a:t>
            </a:r>
          </a:p>
          <a:p>
            <a:pPr algn="just">
              <a:lnSpc>
                <a:spcPct val="150000"/>
              </a:lnSpc>
              <a:spcBef>
                <a:spcPct val="0"/>
              </a:spcBef>
              <a:buFontTx/>
              <a:buNone/>
            </a:pPr>
            <a:endParaRPr lang="it-IT" altLang="it-IT" sz="1800" dirty="0">
              <a:cs typeface="Times New Roman" panose="02020603050405020304" pitchFamily="18" charset="0"/>
            </a:endParaRPr>
          </a:p>
          <a:p>
            <a:pPr algn="just">
              <a:lnSpc>
                <a:spcPct val="150000"/>
              </a:lnSpc>
              <a:spcBef>
                <a:spcPct val="0"/>
              </a:spcBef>
              <a:buFontTx/>
              <a:buNone/>
            </a:pPr>
            <a:endParaRPr lang="it-IT" altLang="it-IT" sz="1800" dirty="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Bef>
                <a:spcPct val="0"/>
              </a:spcBef>
              <a:buNone/>
            </a:pPr>
            <a:endParaRPr lang="it-IT" sz="1800" dirty="0">
              <a:effectLst/>
              <a:latin typeface="Times New Roman" panose="02020603050405020304" pitchFamily="18" charset="0"/>
              <a:ea typeface="Times New Roman" panose="02020603050405020304" pitchFamily="18" charset="0"/>
            </a:endParaRPr>
          </a:p>
          <a:p>
            <a:pPr>
              <a:lnSpc>
                <a:spcPct val="150000"/>
              </a:lnSpc>
              <a:spcBef>
                <a:spcPct val="0"/>
              </a:spcBef>
              <a:buNone/>
            </a:pPr>
            <a:r>
              <a:rPr lang="it-IT" sz="1800" dirty="0">
                <a:effectLst/>
                <a:latin typeface="Times New Roman" panose="02020603050405020304" pitchFamily="18" charset="0"/>
                <a:ea typeface="Times New Roman" panose="02020603050405020304" pitchFamily="18" charset="0"/>
              </a:rPr>
              <a:t>Il magazzino della società al 31.12.2023 è così composto:</a:t>
            </a:r>
          </a:p>
          <a:p>
            <a:pPr>
              <a:lnSpc>
                <a:spcPct val="150000"/>
              </a:lnSpc>
              <a:spcBef>
                <a:spcPct val="0"/>
              </a:spcBef>
              <a:buNone/>
            </a:pPr>
            <a:endParaRPr lang="it-IT" sz="1800" dirty="0">
              <a:effectLst/>
              <a:latin typeface="Tahoma" panose="020B0604030504040204" pitchFamily="34" charset="0"/>
              <a:ea typeface="Times New Roman" panose="02020603050405020304" pitchFamily="18" charset="0"/>
            </a:endParaRPr>
          </a:p>
          <a:p>
            <a:pP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marR="30480" indent="0">
              <a:lnSpc>
                <a:spcPct val="200000"/>
              </a:lnSpc>
              <a:buNone/>
              <a:tabLst>
                <a:tab pos="6120130" algn="l"/>
              </a:tabLst>
            </a:pPr>
            <a:endParaRPr lang="it-IT" sz="1800" dirty="0">
              <a:effectLst/>
              <a:latin typeface="Times New Roman" panose="02020603050405020304" pitchFamily="18" charset="0"/>
              <a:ea typeface="Times New Roman" panose="02020603050405020304" pitchFamily="18" charset="0"/>
            </a:endParaRPr>
          </a:p>
          <a:p>
            <a:pPr marR="30480" indent="0">
              <a:lnSpc>
                <a:spcPct val="200000"/>
              </a:lnSpc>
              <a:buNone/>
              <a:tabLst>
                <a:tab pos="6120130" algn="l"/>
              </a:tabLst>
            </a:pPr>
            <a:endParaRPr lang="it-IT" sz="1800" dirty="0">
              <a:latin typeface="Times New Roman" panose="02020603050405020304" pitchFamily="18" charset="0"/>
              <a:ea typeface="Times New Roman" panose="02020603050405020304" pitchFamily="18" charset="0"/>
            </a:endParaRPr>
          </a:p>
          <a:p>
            <a:pPr marR="30480" indent="0">
              <a:lnSpc>
                <a:spcPct val="200000"/>
              </a:lnSpc>
              <a:buNone/>
              <a:tabLst>
                <a:tab pos="6120130" algn="l"/>
              </a:tabLst>
            </a:pPr>
            <a:endParaRPr lang="it-IT" sz="1800" dirty="0">
              <a:effectLst/>
              <a:latin typeface="Times New Roman" panose="02020603050405020304" pitchFamily="18" charset="0"/>
              <a:ea typeface="Times New Roman" panose="02020603050405020304" pitchFamily="18" charset="0"/>
            </a:endParaRPr>
          </a:p>
          <a:p>
            <a:pPr marR="30480" indent="0">
              <a:lnSpc>
                <a:spcPct val="200000"/>
              </a:lnSpc>
              <a:buNone/>
              <a:tabLst>
                <a:tab pos="6120130" algn="l"/>
              </a:tabLst>
            </a:pPr>
            <a:r>
              <a:rPr lang="it-IT" sz="1800" dirty="0">
                <a:effectLst/>
                <a:latin typeface="Times New Roman" panose="02020603050405020304" pitchFamily="18" charset="0"/>
                <a:ea typeface="Times New Roman" panose="02020603050405020304" pitchFamily="18" charset="0"/>
              </a:rPr>
              <a:t>Le rimanenze sono valutate al </a:t>
            </a:r>
            <a:r>
              <a:rPr lang="it-IT" sz="1800" b="1" dirty="0">
                <a:effectLst/>
                <a:latin typeface="Times New Roman" panose="02020603050405020304" pitchFamily="18" charset="0"/>
                <a:ea typeface="Times New Roman" panose="02020603050405020304" pitchFamily="18" charset="0"/>
              </a:rPr>
              <a:t>costo medio ponderato</a:t>
            </a:r>
            <a:r>
              <a:rPr lang="it-IT" sz="1800" dirty="0">
                <a:effectLst/>
                <a:latin typeface="Times New Roman" panose="02020603050405020304" pitchFamily="18" charset="0"/>
                <a:ea typeface="Times New Roman" panose="02020603050405020304" pitchFamily="18" charset="0"/>
              </a:rPr>
              <a:t>.</a:t>
            </a:r>
            <a:endParaRPr lang="it-IT" sz="1800" dirty="0">
              <a:effectLst/>
              <a:latin typeface="Tahoma" panose="020B0604030504040204" pitchFamily="34" charset="0"/>
              <a:ea typeface="Times New Roman" panose="02020603050405020304" pitchFamily="18" charset="0"/>
            </a:endParaRPr>
          </a:p>
          <a:p>
            <a:pPr marR="30480" indent="0" algn="just">
              <a:lnSpc>
                <a:spcPct val="200000"/>
              </a:lnSpc>
              <a:buNone/>
              <a:tabLst>
                <a:tab pos="6120130" algn="l"/>
              </a:tabLst>
            </a:pPr>
            <a:r>
              <a:rPr lang="it-IT" sz="1800" dirty="0">
                <a:effectLst/>
                <a:latin typeface="Times New Roman" panose="02020603050405020304" pitchFamily="18" charset="0"/>
                <a:ea typeface="Times New Roman" panose="02020603050405020304" pitchFamily="18" charset="0"/>
              </a:rPr>
              <a:t>La  società ha provveduto a svalutare alcune materie prime per tenere in considerazione della scadenza dei principi attivi, del prodotto, del deterioramento e appostato un </a:t>
            </a:r>
            <a:r>
              <a:rPr lang="it-IT" sz="1800" b="1" dirty="0">
                <a:effectLst/>
                <a:latin typeface="Times New Roman" panose="02020603050405020304" pitchFamily="18" charset="0"/>
                <a:ea typeface="Times New Roman" panose="02020603050405020304" pitchFamily="18" charset="0"/>
              </a:rPr>
              <a:t>fondo svalutazione di Euro 10.000,00</a:t>
            </a:r>
            <a:r>
              <a:rPr lang="it-IT" sz="1800" dirty="0">
                <a:effectLst/>
                <a:latin typeface="Times New Roman" panose="02020603050405020304" pitchFamily="18" charset="0"/>
                <a:ea typeface="Times New Roman" panose="02020603050405020304" pitchFamily="18" charset="0"/>
              </a:rPr>
              <a:t>.</a:t>
            </a:r>
            <a:endParaRPr lang="it-IT" sz="1800" dirty="0">
              <a:effectLst/>
              <a:latin typeface="Tahoma" panose="020B0604030504040204" pitchFamily="34" charset="0"/>
              <a:ea typeface="Times New Roman" panose="02020603050405020304" pitchFamily="18" charset="0"/>
            </a:endParaRPr>
          </a:p>
          <a:p>
            <a:pP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Bef>
                <a:spcPct val="0"/>
              </a:spcBef>
              <a:buFontTx/>
              <a:buNone/>
            </a:pP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r>
              <a:rPr lang="it-IT" altLang="it-IT" sz="1800" dirty="0">
                <a:cs typeface="Times New Roman" panose="02020603050405020304" pitchFamily="18" charset="0"/>
              </a:rPr>
              <a:t> </a:t>
            </a:r>
          </a:p>
        </p:txBody>
      </p:sp>
      <p:sp>
        <p:nvSpPr>
          <p:cNvPr id="3" name="Titolo 2">
            <a:extLst>
              <a:ext uri="{FF2B5EF4-FFF2-40B4-BE49-F238E27FC236}">
                <a16:creationId xmlns:a16="http://schemas.microsoft.com/office/drawing/2014/main" id="{B9D7B26A-234F-3E83-9405-9916C096B6EB}"/>
              </a:ext>
            </a:extLst>
          </p:cNvPr>
          <p:cNvSpPr>
            <a:spLocks noGrp="1"/>
          </p:cNvSpPr>
          <p:nvPr>
            <p:ph type="title"/>
          </p:nvPr>
        </p:nvSpPr>
        <p:spPr>
          <a:xfrm>
            <a:off x="-174203" y="1078483"/>
            <a:ext cx="8177609" cy="371897"/>
          </a:xfrm>
        </p:spPr>
        <p:txBody>
          <a:bodyPr/>
          <a:lstStyle/>
          <a:p>
            <a:r>
              <a:rPr lang="it-IT" altLang="it-IT"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di Magazzino - Esempio </a:t>
            </a:r>
            <a:endParaRPr lang="it-IT" sz="2400" dirty="0">
              <a:latin typeface="Cambria" panose="02040503050406030204" pitchFamily="18" charset="0"/>
              <a:ea typeface="Cambria" panose="02040503050406030204" pitchFamily="18" charset="0"/>
            </a:endParaRPr>
          </a:p>
        </p:txBody>
      </p:sp>
      <p:pic>
        <p:nvPicPr>
          <p:cNvPr id="6" name="Immagine 5">
            <a:extLst>
              <a:ext uri="{FF2B5EF4-FFF2-40B4-BE49-F238E27FC236}">
                <a16:creationId xmlns:a16="http://schemas.microsoft.com/office/drawing/2014/main" id="{0E37654E-29AA-CE4B-90B1-7AD1B9E7B1F4}"/>
              </a:ext>
            </a:extLst>
          </p:cNvPr>
          <p:cNvPicPr>
            <a:picLocks noChangeAspect="1"/>
          </p:cNvPicPr>
          <p:nvPr/>
        </p:nvPicPr>
        <p:blipFill>
          <a:blip r:embed="rId4"/>
          <a:stretch>
            <a:fillRect/>
          </a:stretch>
        </p:blipFill>
        <p:spPr>
          <a:xfrm>
            <a:off x="2304933" y="2323943"/>
            <a:ext cx="4534133" cy="1866996"/>
          </a:xfrm>
          <a:prstGeom prst="rect">
            <a:avLst/>
          </a:prstGeom>
        </p:spPr>
      </p:pic>
    </p:spTree>
    <p:extLst>
      <p:ext uri="{BB962C8B-B14F-4D97-AF65-F5344CB8AC3E}">
        <p14:creationId xmlns:p14="http://schemas.microsoft.com/office/powerpoint/2010/main" val="1070491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E552DBA-A8B1-0764-0747-03789D92A1D7}"/>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0771" name="Group 25">
            <a:extLst>
              <a:ext uri="{FF2B5EF4-FFF2-40B4-BE49-F238E27FC236}">
                <a16:creationId xmlns:a16="http://schemas.microsoft.com/office/drawing/2014/main" id="{9322A775-0372-3923-181B-4774236479E7}"/>
              </a:ext>
            </a:extLst>
          </p:cNvPr>
          <p:cNvGrpSpPr>
            <a:grpSpLocks/>
          </p:cNvGrpSpPr>
          <p:nvPr/>
        </p:nvGrpSpPr>
        <p:grpSpPr bwMode="auto">
          <a:xfrm>
            <a:off x="92075" y="212725"/>
            <a:ext cx="1036638" cy="884238"/>
            <a:chOff x="200590" y="418099"/>
            <a:chExt cx="1035539" cy="884136"/>
          </a:xfrm>
        </p:grpSpPr>
        <p:grpSp>
          <p:nvGrpSpPr>
            <p:cNvPr id="160775" name="Group 26">
              <a:extLst>
                <a:ext uri="{FF2B5EF4-FFF2-40B4-BE49-F238E27FC236}">
                  <a16:creationId xmlns:a16="http://schemas.microsoft.com/office/drawing/2014/main" id="{409333A1-A977-97C5-67D1-6C67AF4FA6D2}"/>
                </a:ext>
              </a:extLst>
            </p:cNvPr>
            <p:cNvGrpSpPr>
              <a:grpSpLocks/>
            </p:cNvGrpSpPr>
            <p:nvPr/>
          </p:nvGrpSpPr>
          <p:grpSpPr bwMode="auto">
            <a:xfrm>
              <a:off x="200591" y="418099"/>
              <a:ext cx="939020" cy="461665"/>
              <a:chOff x="1552142" y="615882"/>
              <a:chExt cx="939020" cy="461665"/>
            </a:xfrm>
          </p:grpSpPr>
          <p:sp>
            <p:nvSpPr>
              <p:cNvPr id="31" name="Rounded Rectangle 30">
                <a:extLst>
                  <a:ext uri="{FF2B5EF4-FFF2-40B4-BE49-F238E27FC236}">
                    <a16:creationId xmlns:a16="http://schemas.microsoft.com/office/drawing/2014/main" id="{906A958A-34C6-0142-70CC-65AD82139E54}"/>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60780" name="Group 31">
                <a:extLst>
                  <a:ext uri="{FF2B5EF4-FFF2-40B4-BE49-F238E27FC236}">
                    <a16:creationId xmlns:a16="http://schemas.microsoft.com/office/drawing/2014/main" id="{4D24DED4-015A-AF10-7BDD-DD196B279188}"/>
                  </a:ext>
                </a:extLst>
              </p:cNvPr>
              <p:cNvGrpSpPr>
                <a:grpSpLocks/>
              </p:cNvGrpSpPr>
              <p:nvPr/>
            </p:nvGrpSpPr>
            <p:grpSpPr bwMode="auto">
              <a:xfrm>
                <a:off x="1552142" y="615882"/>
                <a:ext cx="939020" cy="461665"/>
                <a:chOff x="1552142" y="615882"/>
                <a:chExt cx="939020" cy="461665"/>
              </a:xfrm>
            </p:grpSpPr>
            <p:sp>
              <p:nvSpPr>
                <p:cNvPr id="160781" name="TextBox 32">
                  <a:extLst>
                    <a:ext uri="{FF2B5EF4-FFF2-40B4-BE49-F238E27FC236}">
                      <a16:creationId xmlns:a16="http://schemas.microsoft.com/office/drawing/2014/main" id="{5146CA65-EA06-1C30-37C0-6BC89CA0AE5F}"/>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E41BEE70-E523-4661-8CB2-E71F1E8AF300}"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60782" name="TextBox 33">
                  <a:extLst>
                    <a:ext uri="{FF2B5EF4-FFF2-40B4-BE49-F238E27FC236}">
                      <a16:creationId xmlns:a16="http://schemas.microsoft.com/office/drawing/2014/main" id="{839FD7F1-39A7-B25D-6DFD-96B8741FF75D}"/>
                    </a:ext>
                  </a:extLst>
                </p:cNvPr>
                <p:cNvSpPr txBox="1">
                  <a:spLocks noChangeArrowheads="1"/>
                </p:cNvSpPr>
                <p:nvPr/>
              </p:nvSpPr>
              <p:spPr bwMode="auto">
                <a:xfrm>
                  <a:off x="1552142"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60776" name="Group 27">
              <a:extLst>
                <a:ext uri="{FF2B5EF4-FFF2-40B4-BE49-F238E27FC236}">
                  <a16:creationId xmlns:a16="http://schemas.microsoft.com/office/drawing/2014/main" id="{DB216786-E9E7-4844-1DE0-AB76C1D2BCCD}"/>
                </a:ext>
              </a:extLst>
            </p:cNvPr>
            <p:cNvGrpSpPr>
              <a:grpSpLocks/>
            </p:cNvGrpSpPr>
            <p:nvPr/>
          </p:nvGrpSpPr>
          <p:grpSpPr bwMode="auto">
            <a:xfrm>
              <a:off x="200590" y="843937"/>
              <a:ext cx="1035539" cy="458298"/>
              <a:chOff x="224691" y="1351963"/>
              <a:chExt cx="1035539" cy="458298"/>
            </a:xfrm>
          </p:grpSpPr>
          <p:sp>
            <p:nvSpPr>
              <p:cNvPr id="160777" name="TextBox 28">
                <a:extLst>
                  <a:ext uri="{FF2B5EF4-FFF2-40B4-BE49-F238E27FC236}">
                    <a16:creationId xmlns:a16="http://schemas.microsoft.com/office/drawing/2014/main" id="{FCCC8C1C-101B-C1DE-FD9B-FC26D22F392E}"/>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60778" name="TextBox 29">
                <a:extLst>
                  <a:ext uri="{FF2B5EF4-FFF2-40B4-BE49-F238E27FC236}">
                    <a16:creationId xmlns:a16="http://schemas.microsoft.com/office/drawing/2014/main" id="{4618AD6D-DB15-A837-0E56-A0CF98A9CBC5}"/>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60772" name="Titolo 1">
            <a:extLst>
              <a:ext uri="{FF2B5EF4-FFF2-40B4-BE49-F238E27FC236}">
                <a16:creationId xmlns:a16="http://schemas.microsoft.com/office/drawing/2014/main" id="{BA35DE79-8760-A543-2CFF-0254478C2B19}"/>
              </a:ext>
            </a:extLst>
          </p:cNvPr>
          <p:cNvSpPr>
            <a:spLocks noGrp="1"/>
          </p:cNvSpPr>
          <p:nvPr>
            <p:ph type="title"/>
          </p:nvPr>
        </p:nvSpPr>
        <p:spPr>
          <a:xfrm>
            <a:off x="157163" y="1701800"/>
            <a:ext cx="8731250" cy="4645025"/>
          </a:xfrm>
        </p:spPr>
        <p:txBody>
          <a:bodyPr/>
          <a:lstStyle/>
          <a:p>
            <a:pPr indent="179388" algn="just">
              <a:lnSpc>
                <a:spcPct val="200000"/>
              </a:lnSpc>
              <a:tabLst>
                <a:tab pos="6119813" algn="l"/>
              </a:tabLst>
            </a:pPr>
            <a:br>
              <a:rPr lang="it-IT" altLang="it-IT" sz="1800" b="1" dirty="0"/>
            </a:br>
            <a:endParaRPr lang="it-IT" altLang="it-IT" sz="1600" dirty="0"/>
          </a:p>
        </p:txBody>
      </p:sp>
      <p:sp>
        <p:nvSpPr>
          <p:cNvPr id="160773" name="Rettangolo 1">
            <a:extLst>
              <a:ext uri="{FF2B5EF4-FFF2-40B4-BE49-F238E27FC236}">
                <a16:creationId xmlns:a16="http://schemas.microsoft.com/office/drawing/2014/main" id="{81458C0B-7957-8BEC-B291-D808D3EB7AA8}"/>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60774" name="Titolo 1">
            <a:extLst>
              <a:ext uri="{FF2B5EF4-FFF2-40B4-BE49-F238E27FC236}">
                <a16:creationId xmlns:a16="http://schemas.microsoft.com/office/drawing/2014/main" id="{B3B40303-EFD5-F8FA-C253-29A562C8DC6C}"/>
              </a:ext>
            </a:extLst>
          </p:cNvPr>
          <p:cNvSpPr txBox="1">
            <a:spLocks noChangeArrowheads="1"/>
          </p:cNvSpPr>
          <p:nvPr/>
        </p:nvSpPr>
        <p:spPr bwMode="auto">
          <a:xfrm>
            <a:off x="1128713" y="2289175"/>
            <a:ext cx="7516812"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  </a:t>
            </a: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inizia ad analizzare la voce rimanenze finali di magazzino attraverso la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compilazione di una “capo-scheda” con i dati del bilancio d’esercizio 2023 e dell’anno precedente e i dettagli dei conti delle materie prime, semilavorati e prodotti finiti estratti dal Bilancio di verifica</a:t>
            </a:r>
            <a:r>
              <a:rPr lang="it-IT" altLang="it-IT" sz="1800" dirty="0">
                <a:latin typeface="Cambria" panose="02040503050406030204" pitchFamily="18" charset="0"/>
                <a:ea typeface="Cambria" panose="02040503050406030204" pitchFamily="18" charset="0"/>
                <a:cs typeface="Times New Roman" panose="02020603050405020304" pitchFamily="18" charset="0"/>
              </a:rPr>
              <a:t> (di seguito BDV). </a:t>
            </a:r>
          </a:p>
          <a:p>
            <a:pPr algn="ctr">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50000"/>
              </a:lnSpc>
              <a:spcBef>
                <a:spcPct val="0"/>
              </a:spcBef>
              <a:buFontTx/>
              <a:buNone/>
            </a:pPr>
            <a:endParaRPr lang="it-IT" altLang="it-IT" sz="1800" dirty="0">
              <a:cs typeface="Times New Roman" panose="02020603050405020304" pitchFamily="18" charset="0"/>
            </a:endParaRPr>
          </a:p>
          <a:p>
            <a:pPr algn="ctr">
              <a:lnSpc>
                <a:spcPct val="150000"/>
              </a:lnSpc>
              <a:spcBef>
                <a:spcPct val="0"/>
              </a:spcBef>
              <a:buFontTx/>
              <a:buNone/>
            </a:pPr>
            <a:r>
              <a:rPr lang="it-IT" altLang="it-IT" sz="1800" b="1" dirty="0">
                <a:cs typeface="Times New Roman" panose="02020603050405020304" pitchFamily="18" charset="0"/>
              </a:rPr>
              <a:t>  </a:t>
            </a:r>
          </a:p>
          <a:p>
            <a:pPr algn="just">
              <a:lnSpc>
                <a:spcPct val="15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F9D5CBE-0FA4-8200-6275-173BA715C058}"/>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2819" name="Group 25">
            <a:extLst>
              <a:ext uri="{FF2B5EF4-FFF2-40B4-BE49-F238E27FC236}">
                <a16:creationId xmlns:a16="http://schemas.microsoft.com/office/drawing/2014/main" id="{9D58E32B-86CE-EA63-2AE8-4A2507EF7DC7}"/>
              </a:ext>
            </a:extLst>
          </p:cNvPr>
          <p:cNvGrpSpPr>
            <a:grpSpLocks/>
          </p:cNvGrpSpPr>
          <p:nvPr/>
        </p:nvGrpSpPr>
        <p:grpSpPr bwMode="auto">
          <a:xfrm>
            <a:off x="73025" y="212725"/>
            <a:ext cx="1347786" cy="884238"/>
            <a:chOff x="180819" y="418099"/>
            <a:chExt cx="1055310" cy="884136"/>
          </a:xfrm>
        </p:grpSpPr>
        <p:grpSp>
          <p:nvGrpSpPr>
            <p:cNvPr id="162824" name="Group 26">
              <a:extLst>
                <a:ext uri="{FF2B5EF4-FFF2-40B4-BE49-F238E27FC236}">
                  <a16:creationId xmlns:a16="http://schemas.microsoft.com/office/drawing/2014/main" id="{283B4440-10B0-177E-3060-676D6170A228}"/>
                </a:ext>
              </a:extLst>
            </p:cNvPr>
            <p:cNvGrpSpPr>
              <a:grpSpLocks/>
            </p:cNvGrpSpPr>
            <p:nvPr/>
          </p:nvGrpSpPr>
          <p:grpSpPr bwMode="auto">
            <a:xfrm>
              <a:off x="180819" y="418099"/>
              <a:ext cx="958792" cy="461665"/>
              <a:chOff x="1532370" y="615882"/>
              <a:chExt cx="958792" cy="461665"/>
            </a:xfrm>
          </p:grpSpPr>
          <p:sp>
            <p:nvSpPr>
              <p:cNvPr id="31" name="Rounded Rectangle 30">
                <a:extLst>
                  <a:ext uri="{FF2B5EF4-FFF2-40B4-BE49-F238E27FC236}">
                    <a16:creationId xmlns:a16="http://schemas.microsoft.com/office/drawing/2014/main" id="{8E12CB96-EAEC-A500-7A85-8FB8EB34D5F8}"/>
                  </a:ext>
                </a:extLst>
              </p:cNvPr>
              <p:cNvSpPr/>
              <p:nvPr/>
            </p:nvSpPr>
            <p:spPr>
              <a:xfrm>
                <a:off x="1586326" y="661915"/>
                <a:ext cx="89661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62829" name="Group 31">
                <a:extLst>
                  <a:ext uri="{FF2B5EF4-FFF2-40B4-BE49-F238E27FC236}">
                    <a16:creationId xmlns:a16="http://schemas.microsoft.com/office/drawing/2014/main" id="{20267CC0-C257-7223-9BDD-A186BF159283}"/>
                  </a:ext>
                </a:extLst>
              </p:cNvPr>
              <p:cNvGrpSpPr>
                <a:grpSpLocks/>
              </p:cNvGrpSpPr>
              <p:nvPr/>
            </p:nvGrpSpPr>
            <p:grpSpPr bwMode="auto">
              <a:xfrm>
                <a:off x="1532370" y="615882"/>
                <a:ext cx="958792" cy="461665"/>
                <a:chOff x="1532370" y="615882"/>
                <a:chExt cx="958792" cy="461665"/>
              </a:xfrm>
            </p:grpSpPr>
            <p:sp>
              <p:nvSpPr>
                <p:cNvPr id="162830" name="TextBox 32">
                  <a:extLst>
                    <a:ext uri="{FF2B5EF4-FFF2-40B4-BE49-F238E27FC236}">
                      <a16:creationId xmlns:a16="http://schemas.microsoft.com/office/drawing/2014/main" id="{4B43349B-5C5D-65C4-3258-A79CDCF4FFEF}"/>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E9086733-5D12-43DF-A2AB-FFAD3C3AB3BF}"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62831" name="TextBox 33">
                  <a:extLst>
                    <a:ext uri="{FF2B5EF4-FFF2-40B4-BE49-F238E27FC236}">
                      <a16:creationId xmlns:a16="http://schemas.microsoft.com/office/drawing/2014/main" id="{76E2969A-DDB8-E2B1-E941-89C078ADF2F2}"/>
                    </a:ext>
                  </a:extLst>
                </p:cNvPr>
                <p:cNvSpPr txBox="1">
                  <a:spLocks noChangeArrowheads="1"/>
                </p:cNvSpPr>
                <p:nvPr/>
              </p:nvSpPr>
              <p:spPr bwMode="auto">
                <a:xfrm>
                  <a:off x="1532370" y="708038"/>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62825" name="Group 27">
              <a:extLst>
                <a:ext uri="{FF2B5EF4-FFF2-40B4-BE49-F238E27FC236}">
                  <a16:creationId xmlns:a16="http://schemas.microsoft.com/office/drawing/2014/main" id="{B0A6C714-22BD-42C7-1A1B-A80745286E05}"/>
                </a:ext>
              </a:extLst>
            </p:cNvPr>
            <p:cNvGrpSpPr>
              <a:grpSpLocks/>
            </p:cNvGrpSpPr>
            <p:nvPr/>
          </p:nvGrpSpPr>
          <p:grpSpPr bwMode="auto">
            <a:xfrm>
              <a:off x="200590" y="843937"/>
              <a:ext cx="1035539" cy="458298"/>
              <a:chOff x="224691" y="1351963"/>
              <a:chExt cx="1035539" cy="458298"/>
            </a:xfrm>
          </p:grpSpPr>
          <p:sp>
            <p:nvSpPr>
              <p:cNvPr id="162826" name="TextBox 28">
                <a:extLst>
                  <a:ext uri="{FF2B5EF4-FFF2-40B4-BE49-F238E27FC236}">
                    <a16:creationId xmlns:a16="http://schemas.microsoft.com/office/drawing/2014/main" id="{2DE7ED83-7840-F6D1-4135-8D2D3E22A68F}"/>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62827" name="TextBox 29">
                <a:extLst>
                  <a:ext uri="{FF2B5EF4-FFF2-40B4-BE49-F238E27FC236}">
                    <a16:creationId xmlns:a16="http://schemas.microsoft.com/office/drawing/2014/main" id="{25627ACD-D79D-EB14-DAD6-4C37B628363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62820" name="Titolo 1">
            <a:extLst>
              <a:ext uri="{FF2B5EF4-FFF2-40B4-BE49-F238E27FC236}">
                <a16:creationId xmlns:a16="http://schemas.microsoft.com/office/drawing/2014/main" id="{50806A39-3C2F-8BC6-E554-253F52E1E7F8}"/>
              </a:ext>
            </a:extLst>
          </p:cNvPr>
          <p:cNvSpPr>
            <a:spLocks noGrp="1"/>
          </p:cNvSpPr>
          <p:nvPr>
            <p:ph type="title"/>
          </p:nvPr>
        </p:nvSpPr>
        <p:spPr>
          <a:xfrm>
            <a:off x="1347788" y="-2519363"/>
            <a:ext cx="7908925" cy="11641138"/>
          </a:xfrm>
        </p:spPr>
        <p:txBody>
          <a:bodyPr/>
          <a:lstStyle/>
          <a:p>
            <a:pPr indent="179388" algn="just">
              <a:lnSpc>
                <a:spcPct val="200000"/>
              </a:lnSpc>
              <a:tabLst>
                <a:tab pos="6119813" algn="l"/>
              </a:tabLst>
            </a:pPr>
            <a:br>
              <a:rPr lang="it-IT" altLang="it-IT" sz="1800" b="1" dirty="0"/>
            </a:br>
            <a:endParaRPr lang="it-IT" altLang="it-IT" sz="1600" dirty="0"/>
          </a:p>
        </p:txBody>
      </p:sp>
      <p:sp>
        <p:nvSpPr>
          <p:cNvPr id="162821" name="Rettangolo 1">
            <a:extLst>
              <a:ext uri="{FF2B5EF4-FFF2-40B4-BE49-F238E27FC236}">
                <a16:creationId xmlns:a16="http://schemas.microsoft.com/office/drawing/2014/main" id="{41EEF6D8-F952-176B-FD7D-D38062C498DD}"/>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62822" name="Titolo 1">
            <a:extLst>
              <a:ext uri="{FF2B5EF4-FFF2-40B4-BE49-F238E27FC236}">
                <a16:creationId xmlns:a16="http://schemas.microsoft.com/office/drawing/2014/main" id="{3CA137A8-8FE4-E907-12F6-535D8B4EE66B}"/>
              </a:ext>
            </a:extLst>
          </p:cNvPr>
          <p:cNvSpPr txBox="1">
            <a:spLocks noChangeArrowheads="1"/>
          </p:cNvSpPr>
          <p:nvPr/>
        </p:nvSpPr>
        <p:spPr bwMode="auto">
          <a:xfrm>
            <a:off x="51318" y="380755"/>
            <a:ext cx="88312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cs typeface="Times New Roman" panose="02020603050405020304" pitchFamily="18" charset="0"/>
              </a:rPr>
              <a:t>Rimanenze finali di magazzino - Procedure di revisione </a:t>
            </a:r>
          </a:p>
          <a:p>
            <a:pPr algn="ctr">
              <a:lnSpc>
                <a:spcPct val="200000"/>
              </a:lnSpc>
              <a:spcBef>
                <a:spcPct val="0"/>
              </a:spcBef>
              <a:buFontTx/>
              <a:buNone/>
            </a:pPr>
            <a:r>
              <a:rPr lang="it-IT" altLang="it-IT" sz="1600" b="1" dirty="0">
                <a:solidFill>
                  <a:srgbClr val="FF0000"/>
                </a:solidFill>
                <a:cs typeface="Times New Roman" panose="02020603050405020304" pitchFamily="18" charset="0"/>
              </a:rPr>
              <a:t>Capo scheda Rimanenze finali di magazzino</a:t>
            </a:r>
            <a:endParaRPr lang="it-IT" altLang="it-IT" sz="1600" b="1" u="sng" dirty="0">
              <a:solidFill>
                <a:srgbClr val="FF0000"/>
              </a:solidFill>
              <a:cs typeface="Times New Roman" panose="02020603050405020304" pitchFamily="18" charset="0"/>
            </a:endParaRPr>
          </a:p>
          <a:p>
            <a:pPr algn="ctr">
              <a:spcBef>
                <a:spcPct val="0"/>
              </a:spcBef>
              <a:buFontTx/>
              <a:buNone/>
            </a:pPr>
            <a:r>
              <a:rPr lang="it-IT" altLang="it-IT" sz="1800" dirty="0">
                <a:cs typeface="Times New Roman" panose="02020603050405020304" pitchFamily="18" charset="0"/>
              </a:rPr>
              <a:t> </a:t>
            </a: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pic>
        <p:nvPicPr>
          <p:cNvPr id="7" name="Immagine 6">
            <a:extLst>
              <a:ext uri="{FF2B5EF4-FFF2-40B4-BE49-F238E27FC236}">
                <a16:creationId xmlns:a16="http://schemas.microsoft.com/office/drawing/2014/main" id="{7B906FCD-996E-F7CB-0E1B-ED10881ECE50}"/>
              </a:ext>
            </a:extLst>
          </p:cNvPr>
          <p:cNvPicPr>
            <a:picLocks noChangeAspect="1"/>
          </p:cNvPicPr>
          <p:nvPr/>
        </p:nvPicPr>
        <p:blipFill>
          <a:blip r:embed="rId4"/>
          <a:stretch>
            <a:fillRect/>
          </a:stretch>
        </p:blipFill>
        <p:spPr>
          <a:xfrm>
            <a:off x="1920240" y="1754433"/>
            <a:ext cx="5303520" cy="452286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30F1C90-B2B8-4E58-D7B9-14D3A8D90CDA}"/>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64867" name="Group 25">
            <a:extLst>
              <a:ext uri="{FF2B5EF4-FFF2-40B4-BE49-F238E27FC236}">
                <a16:creationId xmlns:a16="http://schemas.microsoft.com/office/drawing/2014/main" id="{963577B6-ADC3-BC75-0CBC-C15327DF48BC}"/>
              </a:ext>
            </a:extLst>
          </p:cNvPr>
          <p:cNvGrpSpPr>
            <a:grpSpLocks/>
          </p:cNvGrpSpPr>
          <p:nvPr/>
        </p:nvGrpSpPr>
        <p:grpSpPr bwMode="auto">
          <a:xfrm>
            <a:off x="92075" y="212725"/>
            <a:ext cx="1036638" cy="884238"/>
            <a:chOff x="200590" y="418099"/>
            <a:chExt cx="1035539" cy="884136"/>
          </a:xfrm>
        </p:grpSpPr>
        <p:grpSp>
          <p:nvGrpSpPr>
            <p:cNvPr id="164871" name="Group 26">
              <a:extLst>
                <a:ext uri="{FF2B5EF4-FFF2-40B4-BE49-F238E27FC236}">
                  <a16:creationId xmlns:a16="http://schemas.microsoft.com/office/drawing/2014/main" id="{E4364676-0AAB-45E2-A7EB-9562749A140B}"/>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5FA2A2E-5226-2472-473A-324747B3E35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64876" name="Group 31">
                <a:extLst>
                  <a:ext uri="{FF2B5EF4-FFF2-40B4-BE49-F238E27FC236}">
                    <a16:creationId xmlns:a16="http://schemas.microsoft.com/office/drawing/2014/main" id="{544D1AD2-FB96-9D54-8CF4-373BA3C11200}"/>
                  </a:ext>
                </a:extLst>
              </p:cNvPr>
              <p:cNvGrpSpPr>
                <a:grpSpLocks/>
              </p:cNvGrpSpPr>
              <p:nvPr/>
            </p:nvGrpSpPr>
            <p:grpSpPr bwMode="auto">
              <a:xfrm>
                <a:off x="1604481" y="615882"/>
                <a:ext cx="886681" cy="461665"/>
                <a:chOff x="1604481" y="615882"/>
                <a:chExt cx="886681" cy="461665"/>
              </a:xfrm>
            </p:grpSpPr>
            <p:sp>
              <p:nvSpPr>
                <p:cNvPr id="164877" name="TextBox 32">
                  <a:extLst>
                    <a:ext uri="{FF2B5EF4-FFF2-40B4-BE49-F238E27FC236}">
                      <a16:creationId xmlns:a16="http://schemas.microsoft.com/office/drawing/2014/main" id="{31E96993-106A-8199-6E99-06479176326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D9CEA56-4637-4EFE-80A9-477F13226ECD}"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64878" name="TextBox 33">
                  <a:extLst>
                    <a:ext uri="{FF2B5EF4-FFF2-40B4-BE49-F238E27FC236}">
                      <a16:creationId xmlns:a16="http://schemas.microsoft.com/office/drawing/2014/main" id="{C56EDBFF-5199-97A2-47B6-260962CCB7DA}"/>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64872" name="Group 27">
              <a:extLst>
                <a:ext uri="{FF2B5EF4-FFF2-40B4-BE49-F238E27FC236}">
                  <a16:creationId xmlns:a16="http://schemas.microsoft.com/office/drawing/2014/main" id="{D922F621-1F19-930C-924C-9B9D42BD38B9}"/>
                </a:ext>
              </a:extLst>
            </p:cNvPr>
            <p:cNvGrpSpPr>
              <a:grpSpLocks/>
            </p:cNvGrpSpPr>
            <p:nvPr/>
          </p:nvGrpSpPr>
          <p:grpSpPr bwMode="auto">
            <a:xfrm>
              <a:off x="200590" y="843937"/>
              <a:ext cx="1035539" cy="458298"/>
              <a:chOff x="224691" y="1351963"/>
              <a:chExt cx="1035539" cy="458298"/>
            </a:xfrm>
          </p:grpSpPr>
          <p:sp>
            <p:nvSpPr>
              <p:cNvPr id="164873" name="TextBox 28">
                <a:extLst>
                  <a:ext uri="{FF2B5EF4-FFF2-40B4-BE49-F238E27FC236}">
                    <a16:creationId xmlns:a16="http://schemas.microsoft.com/office/drawing/2014/main" id="{3AC2049B-6195-BDF1-7125-587C68705750}"/>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64874" name="TextBox 29">
                <a:extLst>
                  <a:ext uri="{FF2B5EF4-FFF2-40B4-BE49-F238E27FC236}">
                    <a16:creationId xmlns:a16="http://schemas.microsoft.com/office/drawing/2014/main" id="{E6E39E40-A4DA-DA1F-2F31-C365FDEA7832}"/>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64868" name="Rettangolo 1">
            <a:extLst>
              <a:ext uri="{FF2B5EF4-FFF2-40B4-BE49-F238E27FC236}">
                <a16:creationId xmlns:a16="http://schemas.microsoft.com/office/drawing/2014/main" id="{E94AAB55-9439-CE9F-A426-DD46BE40BCD1}"/>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64869" name="Titolo 1">
            <a:extLst>
              <a:ext uri="{FF2B5EF4-FFF2-40B4-BE49-F238E27FC236}">
                <a16:creationId xmlns:a16="http://schemas.microsoft.com/office/drawing/2014/main" id="{D31997EB-59C7-0212-4C70-ACD832B64A7A}"/>
              </a:ext>
            </a:extLst>
          </p:cNvPr>
          <p:cNvSpPr txBox="1">
            <a:spLocks noChangeArrowheads="1"/>
          </p:cNvSpPr>
          <p:nvPr/>
        </p:nvSpPr>
        <p:spPr bwMode="auto">
          <a:xfrm>
            <a:off x="220663" y="1031875"/>
            <a:ext cx="88312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20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cs typeface="Times New Roman" panose="02020603050405020304" pitchFamily="18" charset="0"/>
              </a:rPr>
              <a:t>Rimanenze finali di magazzino - Procedure di revisione  </a:t>
            </a:r>
          </a:p>
          <a:p>
            <a:pPr algn="ctr">
              <a:spcBef>
                <a:spcPct val="0"/>
              </a:spcBef>
              <a:buFontTx/>
              <a:buNone/>
            </a:pPr>
            <a:r>
              <a:rPr lang="it-IT" altLang="it-IT" sz="1600" b="1" dirty="0">
                <a:solidFill>
                  <a:srgbClr val="FF0000"/>
                </a:solidFill>
                <a:cs typeface="Times New Roman" panose="02020603050405020304" pitchFamily="18" charset="0"/>
              </a:rPr>
              <a:t>Capo scheda Rimanenze finali di magazzino</a:t>
            </a:r>
            <a:endParaRPr lang="it-IT" altLang="it-IT" sz="1600" b="1" u="sng" dirty="0">
              <a:solidFill>
                <a:srgbClr val="FF0000"/>
              </a:solidFill>
              <a:cs typeface="Times New Roman" panose="02020603050405020304" pitchFamily="18" charset="0"/>
            </a:endParaRPr>
          </a:p>
          <a:p>
            <a:pPr algn="ctr">
              <a:spcBef>
                <a:spcPct val="0"/>
              </a:spcBef>
              <a:buFontTx/>
              <a:buNone/>
            </a:pPr>
            <a:r>
              <a:rPr lang="it-IT" altLang="it-IT" sz="1800" dirty="0">
                <a:cs typeface="Times New Roman" panose="02020603050405020304" pitchFamily="18" charset="0"/>
              </a:rPr>
              <a:t> </a:t>
            </a:r>
          </a:p>
          <a:p>
            <a:pPr algn="just">
              <a:lnSpc>
                <a:spcPct val="150000"/>
              </a:lnSpc>
              <a:spcBef>
                <a:spcPct val="0"/>
              </a:spcBef>
              <a:buFontTx/>
              <a:buNone/>
            </a:pPr>
            <a:endParaRPr lang="it-IT" altLang="it-IT" sz="1800" dirty="0">
              <a:cs typeface="Times New Roman" panose="02020603050405020304" pitchFamily="18" charset="0"/>
            </a:endParaRPr>
          </a:p>
          <a:p>
            <a:pPr algn="ctr">
              <a:lnSpc>
                <a:spcPct val="150000"/>
              </a:lnSpc>
              <a:spcBef>
                <a:spcPct val="0"/>
              </a:spcBef>
              <a:buFontTx/>
              <a:buNone/>
            </a:pPr>
            <a:r>
              <a:rPr lang="it-IT" altLang="it-IT" sz="1800" b="1" dirty="0">
                <a:cs typeface="Times New Roman" panose="02020603050405020304" pitchFamily="18" charset="0"/>
              </a:rPr>
              <a:t>  </a:t>
            </a:r>
          </a:p>
          <a:p>
            <a:pPr algn="just">
              <a:lnSpc>
                <a:spcPct val="15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pic>
        <p:nvPicPr>
          <p:cNvPr id="4" name="Immagine 3">
            <a:extLst>
              <a:ext uri="{FF2B5EF4-FFF2-40B4-BE49-F238E27FC236}">
                <a16:creationId xmlns:a16="http://schemas.microsoft.com/office/drawing/2014/main" id="{4D6EBC44-374F-CAF4-8510-5004026FD02B}"/>
              </a:ext>
            </a:extLst>
          </p:cNvPr>
          <p:cNvPicPr>
            <a:picLocks noChangeAspect="1"/>
          </p:cNvPicPr>
          <p:nvPr/>
        </p:nvPicPr>
        <p:blipFill>
          <a:blip r:embed="rId4"/>
          <a:stretch>
            <a:fillRect/>
          </a:stretch>
        </p:blipFill>
        <p:spPr>
          <a:xfrm>
            <a:off x="1941830" y="1814969"/>
            <a:ext cx="5048250" cy="410128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E40025C-B00D-FCA5-7A09-3AD61C0BABA0}"/>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66915" name="Group 25">
            <a:extLst>
              <a:ext uri="{FF2B5EF4-FFF2-40B4-BE49-F238E27FC236}">
                <a16:creationId xmlns:a16="http://schemas.microsoft.com/office/drawing/2014/main" id="{238F6362-4550-C51E-BE78-3AB55BBA0A09}"/>
              </a:ext>
            </a:extLst>
          </p:cNvPr>
          <p:cNvGrpSpPr>
            <a:grpSpLocks/>
          </p:cNvGrpSpPr>
          <p:nvPr/>
        </p:nvGrpSpPr>
        <p:grpSpPr bwMode="auto">
          <a:xfrm>
            <a:off x="92075" y="212725"/>
            <a:ext cx="1036638" cy="884238"/>
            <a:chOff x="200590" y="418099"/>
            <a:chExt cx="1035539" cy="884136"/>
          </a:xfrm>
        </p:grpSpPr>
        <p:grpSp>
          <p:nvGrpSpPr>
            <p:cNvPr id="166919" name="Group 26">
              <a:extLst>
                <a:ext uri="{FF2B5EF4-FFF2-40B4-BE49-F238E27FC236}">
                  <a16:creationId xmlns:a16="http://schemas.microsoft.com/office/drawing/2014/main" id="{37B5ABA6-A175-9FD9-DE31-779D4FD5FF39}"/>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6F3F341B-948A-4751-5501-073157755B6D}"/>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66924" name="Group 31">
                <a:extLst>
                  <a:ext uri="{FF2B5EF4-FFF2-40B4-BE49-F238E27FC236}">
                    <a16:creationId xmlns:a16="http://schemas.microsoft.com/office/drawing/2014/main" id="{A8C0ECEF-FFC0-DAAB-78A3-E90B6EB2772F}"/>
                  </a:ext>
                </a:extLst>
              </p:cNvPr>
              <p:cNvGrpSpPr>
                <a:grpSpLocks/>
              </p:cNvGrpSpPr>
              <p:nvPr/>
            </p:nvGrpSpPr>
            <p:grpSpPr bwMode="auto">
              <a:xfrm>
                <a:off x="1604481" y="615882"/>
                <a:ext cx="886681" cy="461665"/>
                <a:chOff x="1604481" y="615882"/>
                <a:chExt cx="886681" cy="461665"/>
              </a:xfrm>
            </p:grpSpPr>
            <p:sp>
              <p:nvSpPr>
                <p:cNvPr id="166925" name="TextBox 32">
                  <a:extLst>
                    <a:ext uri="{FF2B5EF4-FFF2-40B4-BE49-F238E27FC236}">
                      <a16:creationId xmlns:a16="http://schemas.microsoft.com/office/drawing/2014/main" id="{F1C7DB68-4CEB-2B01-250C-D33448D4B57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F608AC33-F778-4D8D-A9DF-878D770BB3DE}"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66926" name="TextBox 33">
                  <a:extLst>
                    <a:ext uri="{FF2B5EF4-FFF2-40B4-BE49-F238E27FC236}">
                      <a16:creationId xmlns:a16="http://schemas.microsoft.com/office/drawing/2014/main" id="{8E9EEF26-C71C-CFBB-3F6A-32C9FBD2D6AF}"/>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66920" name="Group 27">
              <a:extLst>
                <a:ext uri="{FF2B5EF4-FFF2-40B4-BE49-F238E27FC236}">
                  <a16:creationId xmlns:a16="http://schemas.microsoft.com/office/drawing/2014/main" id="{C9E485FE-2187-5157-87CB-96B1A1727333}"/>
                </a:ext>
              </a:extLst>
            </p:cNvPr>
            <p:cNvGrpSpPr>
              <a:grpSpLocks/>
            </p:cNvGrpSpPr>
            <p:nvPr/>
          </p:nvGrpSpPr>
          <p:grpSpPr bwMode="auto">
            <a:xfrm>
              <a:off x="200590" y="843937"/>
              <a:ext cx="1035539" cy="458298"/>
              <a:chOff x="224691" y="1351963"/>
              <a:chExt cx="1035539" cy="458298"/>
            </a:xfrm>
          </p:grpSpPr>
          <p:sp>
            <p:nvSpPr>
              <p:cNvPr id="166921" name="TextBox 28">
                <a:extLst>
                  <a:ext uri="{FF2B5EF4-FFF2-40B4-BE49-F238E27FC236}">
                    <a16:creationId xmlns:a16="http://schemas.microsoft.com/office/drawing/2014/main" id="{473787AC-9273-CD0D-F8A1-77D75D11227E}"/>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66922" name="TextBox 29">
                <a:extLst>
                  <a:ext uri="{FF2B5EF4-FFF2-40B4-BE49-F238E27FC236}">
                    <a16:creationId xmlns:a16="http://schemas.microsoft.com/office/drawing/2014/main" id="{108BA944-98E9-1435-16C5-515A93E9821B}"/>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66916" name="Titolo 1">
            <a:extLst>
              <a:ext uri="{FF2B5EF4-FFF2-40B4-BE49-F238E27FC236}">
                <a16:creationId xmlns:a16="http://schemas.microsoft.com/office/drawing/2014/main" id="{DA7B2A32-4EC5-2106-B8E5-7CA96737CC1F}"/>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66917" name="Rettangolo 1">
            <a:extLst>
              <a:ext uri="{FF2B5EF4-FFF2-40B4-BE49-F238E27FC236}">
                <a16:creationId xmlns:a16="http://schemas.microsoft.com/office/drawing/2014/main" id="{4013367B-8662-BB75-3BB2-32ADAE98D901}"/>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66918" name="Titolo 1">
            <a:extLst>
              <a:ext uri="{FF2B5EF4-FFF2-40B4-BE49-F238E27FC236}">
                <a16:creationId xmlns:a16="http://schemas.microsoft.com/office/drawing/2014/main" id="{166C45E5-A8D0-D01C-7834-D27155E1EB23}"/>
              </a:ext>
            </a:extLst>
          </p:cNvPr>
          <p:cNvSpPr txBox="1">
            <a:spLocks noChangeArrowheads="1"/>
          </p:cNvSpPr>
          <p:nvPr/>
        </p:nvSpPr>
        <p:spPr bwMode="auto">
          <a:xfrm>
            <a:off x="725488" y="2073275"/>
            <a:ext cx="79089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 </a:t>
            </a: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provvede a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riconciliare i tabulati di magazzino</a:t>
            </a:r>
            <a:r>
              <a:rPr lang="it-IT" altLang="it-IT" sz="1800" dirty="0">
                <a:latin typeface="Cambria" panose="02040503050406030204" pitchFamily="18" charset="0"/>
                <a:ea typeface="Cambria" panose="02040503050406030204" pitchFamily="18" charset="0"/>
                <a:cs typeface="Times New Roman" panose="02020603050405020304" pitchFamily="18" charset="0"/>
              </a:rPr>
              <a:t> con i saldi del bilancio di verifica e i valori delle rimanenze finali di magazzino riportati nel bilancio al 31/12/2023 e al 31/12/2022 ed a apporre i “</a:t>
            </a:r>
            <a:r>
              <a:rPr lang="it-IT" altLang="it-IT" sz="1800" b="1" dirty="0" err="1">
                <a:latin typeface="Cambria" panose="02040503050406030204" pitchFamily="18" charset="0"/>
                <a:ea typeface="Cambria" panose="02040503050406030204" pitchFamily="18" charset="0"/>
                <a:cs typeface="Times New Roman" panose="02020603050405020304" pitchFamily="18" charset="0"/>
              </a:rPr>
              <a:t>ticks</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 </a:t>
            </a:r>
            <a:r>
              <a:rPr lang="it-IT" altLang="it-IT" sz="1800" b="1" dirty="0" err="1">
                <a:latin typeface="Cambria" panose="02040503050406030204" pitchFamily="18" charset="0"/>
                <a:ea typeface="Cambria" panose="02040503050406030204" pitchFamily="18" charset="0"/>
                <a:cs typeface="Times New Roman" panose="02020603050405020304" pitchFamily="18" charset="0"/>
              </a:rPr>
              <a:t>meaning</a:t>
            </a:r>
            <a:r>
              <a:rPr lang="it-IT" altLang="it-IT" sz="1800" dirty="0">
                <a:latin typeface="Cambria" panose="02040503050406030204" pitchFamily="18" charset="0"/>
                <a:ea typeface="Cambria" panose="02040503050406030204" pitchFamily="18" charset="0"/>
                <a:cs typeface="Times New Roman" panose="02020603050405020304" pitchFamily="18" charset="0"/>
              </a:rPr>
              <a:t>” con evidenza dei controlli operati ai fini delle quadrature di bilancio. </a:t>
            </a:r>
          </a:p>
          <a:p>
            <a:pPr algn="just">
              <a:lnSpc>
                <a:spcPct val="15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A fine anno il Revisore ha effettuato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l’inventario di magazzino</a:t>
            </a:r>
            <a:r>
              <a:rPr lang="it-IT" altLang="it-IT" sz="1800" dirty="0">
                <a:latin typeface="Cambria" panose="02040503050406030204" pitchFamily="18" charset="0"/>
                <a:ea typeface="Cambria" panose="02040503050406030204" pitchFamily="18" charset="0"/>
                <a:cs typeface="Times New Roman" panose="02020603050405020304" pitchFamily="18" charset="0"/>
              </a:rPr>
              <a:t> per un numero di codici di materie prime, semilavorati e prodotti finiti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Obiettivo del Revisore è l’Esistenza</a:t>
            </a:r>
            <a:r>
              <a:rPr lang="it-IT" altLang="it-IT" sz="1800"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5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L’azienda produce integratori alimentari e farmaci. </a:t>
            </a:r>
          </a:p>
          <a:p>
            <a:pPr algn="just">
              <a:lnSpc>
                <a:spcPct val="15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Dalla lista del tabulato di magazzino materie prime, semilavorati e prodotti finiti, il Revisore ha operato la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selezione dei codici</a:t>
            </a:r>
            <a:r>
              <a:rPr lang="it-IT" altLang="it-IT" sz="1800" dirty="0">
                <a:latin typeface="Cambria" panose="02040503050406030204" pitchFamily="18" charset="0"/>
                <a:ea typeface="Cambria" panose="02040503050406030204" pitchFamily="18" charset="0"/>
                <a:cs typeface="Times New Roman" panose="02020603050405020304" pitchFamily="18" charset="0"/>
              </a:rPr>
              <a:t> dei quali ha provveduto alla conta fisica di magazzino. </a:t>
            </a:r>
          </a:p>
          <a:p>
            <a:pPr algn="just">
              <a:lnSpc>
                <a:spcPct val="15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712D699-8C95-FF3A-6822-4654CC9A315B}"/>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8963" name="Group 25">
            <a:extLst>
              <a:ext uri="{FF2B5EF4-FFF2-40B4-BE49-F238E27FC236}">
                <a16:creationId xmlns:a16="http://schemas.microsoft.com/office/drawing/2014/main" id="{D4369425-A000-3044-CC29-6DF7865BE091}"/>
              </a:ext>
            </a:extLst>
          </p:cNvPr>
          <p:cNvGrpSpPr>
            <a:grpSpLocks/>
          </p:cNvGrpSpPr>
          <p:nvPr/>
        </p:nvGrpSpPr>
        <p:grpSpPr bwMode="auto">
          <a:xfrm>
            <a:off x="92075" y="212725"/>
            <a:ext cx="1036638" cy="884238"/>
            <a:chOff x="200590" y="418099"/>
            <a:chExt cx="1035539" cy="884136"/>
          </a:xfrm>
        </p:grpSpPr>
        <p:grpSp>
          <p:nvGrpSpPr>
            <p:cNvPr id="168967" name="Group 26">
              <a:extLst>
                <a:ext uri="{FF2B5EF4-FFF2-40B4-BE49-F238E27FC236}">
                  <a16:creationId xmlns:a16="http://schemas.microsoft.com/office/drawing/2014/main" id="{AFF5D9FB-B955-3D28-8283-45ED2D547151}"/>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D6BAE826-DFDC-1978-29D6-ACB16D6DD488}"/>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68972" name="Group 31">
                <a:extLst>
                  <a:ext uri="{FF2B5EF4-FFF2-40B4-BE49-F238E27FC236}">
                    <a16:creationId xmlns:a16="http://schemas.microsoft.com/office/drawing/2014/main" id="{5757C2FE-3D5A-20BF-A74C-EBECEE9E4D90}"/>
                  </a:ext>
                </a:extLst>
              </p:cNvPr>
              <p:cNvGrpSpPr>
                <a:grpSpLocks/>
              </p:cNvGrpSpPr>
              <p:nvPr/>
            </p:nvGrpSpPr>
            <p:grpSpPr bwMode="auto">
              <a:xfrm>
                <a:off x="1604481" y="615882"/>
                <a:ext cx="886681" cy="461665"/>
                <a:chOff x="1604481" y="615882"/>
                <a:chExt cx="886681" cy="461665"/>
              </a:xfrm>
            </p:grpSpPr>
            <p:sp>
              <p:nvSpPr>
                <p:cNvPr id="168973" name="TextBox 32">
                  <a:extLst>
                    <a:ext uri="{FF2B5EF4-FFF2-40B4-BE49-F238E27FC236}">
                      <a16:creationId xmlns:a16="http://schemas.microsoft.com/office/drawing/2014/main" id="{EBF6B0B0-3B71-335C-2196-B106980CED8F}"/>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6B08439E-B8EA-4EBC-8EDC-FE1D3C8A4C4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68974" name="TextBox 33">
                  <a:extLst>
                    <a:ext uri="{FF2B5EF4-FFF2-40B4-BE49-F238E27FC236}">
                      <a16:creationId xmlns:a16="http://schemas.microsoft.com/office/drawing/2014/main" id="{B29EF577-E36B-ABB2-17D7-FC7EBB7EFFCA}"/>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68968" name="Group 27">
              <a:extLst>
                <a:ext uri="{FF2B5EF4-FFF2-40B4-BE49-F238E27FC236}">
                  <a16:creationId xmlns:a16="http://schemas.microsoft.com/office/drawing/2014/main" id="{719D87A1-197A-48F5-805C-597B6603A853}"/>
                </a:ext>
              </a:extLst>
            </p:cNvPr>
            <p:cNvGrpSpPr>
              <a:grpSpLocks/>
            </p:cNvGrpSpPr>
            <p:nvPr/>
          </p:nvGrpSpPr>
          <p:grpSpPr bwMode="auto">
            <a:xfrm>
              <a:off x="200590" y="843937"/>
              <a:ext cx="1035539" cy="458298"/>
              <a:chOff x="224691" y="1351963"/>
              <a:chExt cx="1035539" cy="458298"/>
            </a:xfrm>
          </p:grpSpPr>
          <p:sp>
            <p:nvSpPr>
              <p:cNvPr id="168969" name="TextBox 28">
                <a:extLst>
                  <a:ext uri="{FF2B5EF4-FFF2-40B4-BE49-F238E27FC236}">
                    <a16:creationId xmlns:a16="http://schemas.microsoft.com/office/drawing/2014/main" id="{FF5D7FB4-1BDB-2D45-7A8A-10F1FBAFFD85}"/>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68970" name="TextBox 29">
                <a:extLst>
                  <a:ext uri="{FF2B5EF4-FFF2-40B4-BE49-F238E27FC236}">
                    <a16:creationId xmlns:a16="http://schemas.microsoft.com/office/drawing/2014/main" id="{3FA18A06-A24C-ABA2-F779-C5D77A60A0E1}"/>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68964" name="Titolo 1">
            <a:extLst>
              <a:ext uri="{FF2B5EF4-FFF2-40B4-BE49-F238E27FC236}">
                <a16:creationId xmlns:a16="http://schemas.microsoft.com/office/drawing/2014/main" id="{AA88B8D1-88C1-88D1-ECDB-905D2F1D0F15}"/>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68965" name="Rettangolo 1">
            <a:extLst>
              <a:ext uri="{FF2B5EF4-FFF2-40B4-BE49-F238E27FC236}">
                <a16:creationId xmlns:a16="http://schemas.microsoft.com/office/drawing/2014/main" id="{C838EB49-733A-8406-AA0B-CAE0BD5AFB54}"/>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68966" name="Titolo 1">
            <a:extLst>
              <a:ext uri="{FF2B5EF4-FFF2-40B4-BE49-F238E27FC236}">
                <a16:creationId xmlns:a16="http://schemas.microsoft.com/office/drawing/2014/main" id="{17388E52-79FE-9238-CC95-FEA584DBFA0E}"/>
              </a:ext>
            </a:extLst>
          </p:cNvPr>
          <p:cNvSpPr txBox="1">
            <a:spLocks noChangeArrowheads="1"/>
          </p:cNvSpPr>
          <p:nvPr/>
        </p:nvSpPr>
        <p:spPr bwMode="auto">
          <a:xfrm>
            <a:off x="715963" y="793750"/>
            <a:ext cx="79184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150000"/>
              </a:lnSpc>
              <a:spcBef>
                <a:spcPct val="0"/>
              </a:spcBef>
              <a:buFontTx/>
              <a:buNone/>
            </a:pPr>
            <a:endParaRPr lang="it-IT" altLang="it-IT" sz="1600" b="1" dirty="0">
              <a:solidFill>
                <a:srgbClr val="FF0000"/>
              </a:solidFill>
              <a:cs typeface="Times New Roman" panose="02020603050405020304" pitchFamily="18" charset="0"/>
            </a:endParaRPr>
          </a:p>
          <a:p>
            <a:pPr algn="ctr">
              <a:lnSpc>
                <a:spcPct val="15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a:t>
            </a:r>
          </a:p>
          <a:p>
            <a:pPr algn="ctr">
              <a:lnSpc>
                <a:spcPct val="150000"/>
              </a:lnSpc>
              <a:spcBef>
                <a:spcPct val="0"/>
              </a:spcBef>
              <a:buFontTx/>
              <a:buNone/>
            </a:pPr>
            <a:r>
              <a:rPr lang="it-IT" altLang="it-IT" sz="1600" b="1" dirty="0">
                <a:solidFill>
                  <a:srgbClr val="FF0000"/>
                </a:solidFill>
                <a:cs typeface="Times New Roman" panose="02020603050405020304" pitchFamily="18" charset="0"/>
              </a:rPr>
              <a:t>  </a:t>
            </a:r>
          </a:p>
          <a:p>
            <a:pPr algn="just">
              <a:lnSpc>
                <a:spcPct val="15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opera delle selezioni in merito ai valori di magazzino superiori alla significatività operativa, alcune selezioni </a:t>
            </a:r>
            <a:r>
              <a:rPr lang="it-IT" altLang="it-IT" sz="1800" i="1" dirty="0">
                <a:latin typeface="Cambria" panose="02040503050406030204" pitchFamily="18" charset="0"/>
                <a:ea typeface="Cambria" panose="02040503050406030204" pitchFamily="18" charset="0"/>
                <a:cs typeface="Times New Roman" panose="02020603050405020304" pitchFamily="18" charset="0"/>
              </a:rPr>
              <a:t>random </a:t>
            </a:r>
            <a:r>
              <a:rPr lang="it-IT" altLang="it-IT" sz="1800" dirty="0">
                <a:latin typeface="Cambria" panose="02040503050406030204" pitchFamily="18" charset="0"/>
                <a:ea typeface="Cambria" panose="02040503050406030204" pitchFamily="18" charset="0"/>
                <a:cs typeface="Times New Roman" panose="02020603050405020304" pitchFamily="18" charset="0"/>
              </a:rPr>
              <a:t>(selezioni “randomiche”) e alcuni codici che presentano le maggiori quantità fisiche di pezzi. </a:t>
            </a:r>
          </a:p>
          <a:p>
            <a:pPr algn="just">
              <a:lnSpc>
                <a:spcPct val="15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effettua le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conte fisiche di magazzino e riconcilia le conte </a:t>
            </a:r>
            <a:r>
              <a:rPr lang="it-IT" altLang="it-IT" sz="1800" dirty="0">
                <a:latin typeface="Cambria" panose="02040503050406030204" pitchFamily="18" charset="0"/>
                <a:ea typeface="Cambria" panose="02040503050406030204" pitchFamily="18" charset="0"/>
                <a:cs typeface="Times New Roman" panose="02020603050405020304" pitchFamily="18" charset="0"/>
              </a:rPr>
              <a:t>effettuate con i saldi contabili delle quantità riportate in magazzino. </a:t>
            </a:r>
          </a:p>
          <a:p>
            <a:pPr algn="just">
              <a:lnSpc>
                <a:spcPct val="15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ha evidenziato delle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rettifiche inventariali</a:t>
            </a:r>
            <a:r>
              <a:rPr lang="it-IT" altLang="it-IT" sz="1800" dirty="0">
                <a:latin typeface="Cambria" panose="02040503050406030204" pitchFamily="18" charset="0"/>
                <a:ea typeface="Cambria" panose="02040503050406030204" pitchFamily="18" charset="0"/>
                <a:cs typeface="Times New Roman" panose="02020603050405020304" pitchFamily="18" charset="0"/>
              </a:rPr>
              <a:t> che sono state recepite dalla Società oggetto di controllo.</a:t>
            </a:r>
          </a:p>
          <a:p>
            <a:pPr algn="just">
              <a:lnSpc>
                <a:spcPct val="15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Si riporta l’allegato con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evidenza delle conte e delle coperture</a:t>
            </a:r>
            <a:r>
              <a:rPr lang="it-IT" altLang="it-IT" sz="1800" dirty="0">
                <a:latin typeface="Cambria" panose="02040503050406030204" pitchFamily="18" charset="0"/>
                <a:ea typeface="Cambria" panose="02040503050406030204" pitchFamily="18" charset="0"/>
                <a:cs typeface="Times New Roman" panose="02020603050405020304" pitchFamily="18" charset="0"/>
              </a:rPr>
              <a:t> operate e le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riconciliazioni effettuate</a:t>
            </a:r>
            <a:r>
              <a:rPr lang="it-IT" altLang="it-IT" sz="1800" dirty="0">
                <a:latin typeface="Cambria" panose="02040503050406030204" pitchFamily="18" charset="0"/>
                <a:ea typeface="Cambria" panose="02040503050406030204" pitchFamily="18" charset="0"/>
                <a:cs typeface="Times New Roman" panose="02020603050405020304" pitchFamily="18" charset="0"/>
              </a:rPr>
              <a:t> con i saldi contabili dei tabulati di magazzino. </a:t>
            </a:r>
          </a:p>
          <a:p>
            <a:pPr algn="just">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8BD9FD4-5F6C-ABC8-E2C9-D28F263FCCED}"/>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71011" name="Group 25">
            <a:extLst>
              <a:ext uri="{FF2B5EF4-FFF2-40B4-BE49-F238E27FC236}">
                <a16:creationId xmlns:a16="http://schemas.microsoft.com/office/drawing/2014/main" id="{B87F3188-8F3C-3B18-F935-09CB8BA034D1}"/>
              </a:ext>
            </a:extLst>
          </p:cNvPr>
          <p:cNvGrpSpPr>
            <a:grpSpLocks/>
          </p:cNvGrpSpPr>
          <p:nvPr/>
        </p:nvGrpSpPr>
        <p:grpSpPr bwMode="auto">
          <a:xfrm>
            <a:off x="92074" y="212725"/>
            <a:ext cx="1255713" cy="884238"/>
            <a:chOff x="200590" y="418099"/>
            <a:chExt cx="1035539" cy="884136"/>
          </a:xfrm>
        </p:grpSpPr>
        <p:grpSp>
          <p:nvGrpSpPr>
            <p:cNvPr id="171279" name="Group 26">
              <a:extLst>
                <a:ext uri="{FF2B5EF4-FFF2-40B4-BE49-F238E27FC236}">
                  <a16:creationId xmlns:a16="http://schemas.microsoft.com/office/drawing/2014/main" id="{E7A98501-013D-BA6B-3F99-A379E74D23C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C28E09E9-C09C-70E3-44AF-459AAC4A5DEC}"/>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71284" name="Group 31">
                <a:extLst>
                  <a:ext uri="{FF2B5EF4-FFF2-40B4-BE49-F238E27FC236}">
                    <a16:creationId xmlns:a16="http://schemas.microsoft.com/office/drawing/2014/main" id="{DEEC28D4-13D1-0DB9-A726-94C82BD8F3C6}"/>
                  </a:ext>
                </a:extLst>
              </p:cNvPr>
              <p:cNvGrpSpPr>
                <a:grpSpLocks/>
              </p:cNvGrpSpPr>
              <p:nvPr/>
            </p:nvGrpSpPr>
            <p:grpSpPr bwMode="auto">
              <a:xfrm>
                <a:off x="1604481" y="615882"/>
                <a:ext cx="886681" cy="461665"/>
                <a:chOff x="1604481" y="615882"/>
                <a:chExt cx="886681" cy="461665"/>
              </a:xfrm>
            </p:grpSpPr>
            <p:sp>
              <p:nvSpPr>
                <p:cNvPr id="171285" name="TextBox 32">
                  <a:extLst>
                    <a:ext uri="{FF2B5EF4-FFF2-40B4-BE49-F238E27FC236}">
                      <a16:creationId xmlns:a16="http://schemas.microsoft.com/office/drawing/2014/main" id="{C9545A91-0AA0-696D-74F0-9548C7F57A6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F790C5F4-0A72-49E4-AE6E-87B32B93F31C}"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71286" name="TextBox 33">
                  <a:extLst>
                    <a:ext uri="{FF2B5EF4-FFF2-40B4-BE49-F238E27FC236}">
                      <a16:creationId xmlns:a16="http://schemas.microsoft.com/office/drawing/2014/main" id="{BB9A1DE1-A00F-C971-14F6-F6F0772F90DA}"/>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71280" name="Group 27">
              <a:extLst>
                <a:ext uri="{FF2B5EF4-FFF2-40B4-BE49-F238E27FC236}">
                  <a16:creationId xmlns:a16="http://schemas.microsoft.com/office/drawing/2014/main" id="{DCD20DB9-DFB8-B892-D806-248D4E413A18}"/>
                </a:ext>
              </a:extLst>
            </p:cNvPr>
            <p:cNvGrpSpPr>
              <a:grpSpLocks/>
            </p:cNvGrpSpPr>
            <p:nvPr/>
          </p:nvGrpSpPr>
          <p:grpSpPr bwMode="auto">
            <a:xfrm>
              <a:off x="200590" y="843937"/>
              <a:ext cx="1035539" cy="458298"/>
              <a:chOff x="224691" y="1351963"/>
              <a:chExt cx="1035539" cy="458298"/>
            </a:xfrm>
          </p:grpSpPr>
          <p:sp>
            <p:nvSpPr>
              <p:cNvPr id="171281" name="TextBox 28">
                <a:extLst>
                  <a:ext uri="{FF2B5EF4-FFF2-40B4-BE49-F238E27FC236}">
                    <a16:creationId xmlns:a16="http://schemas.microsoft.com/office/drawing/2014/main" id="{7752CD68-38B1-AAF1-1BDC-C1360CFB51D5}"/>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71282" name="TextBox 29">
                <a:extLst>
                  <a:ext uri="{FF2B5EF4-FFF2-40B4-BE49-F238E27FC236}">
                    <a16:creationId xmlns:a16="http://schemas.microsoft.com/office/drawing/2014/main" id="{A1DE7E45-AF38-99F5-A8F9-CD0DAE919EE8}"/>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71012" name="Titolo 1">
            <a:extLst>
              <a:ext uri="{FF2B5EF4-FFF2-40B4-BE49-F238E27FC236}">
                <a16:creationId xmlns:a16="http://schemas.microsoft.com/office/drawing/2014/main" id="{3E8E6272-15CD-64FF-C1B2-F1B4EEF56D83}"/>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71013" name="Rettangolo 1">
            <a:extLst>
              <a:ext uri="{FF2B5EF4-FFF2-40B4-BE49-F238E27FC236}">
                <a16:creationId xmlns:a16="http://schemas.microsoft.com/office/drawing/2014/main" id="{4F43967B-DFAC-4A5F-A7FA-06D5937ED347}"/>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71014" name="Titolo 1">
            <a:extLst>
              <a:ext uri="{FF2B5EF4-FFF2-40B4-BE49-F238E27FC236}">
                <a16:creationId xmlns:a16="http://schemas.microsoft.com/office/drawing/2014/main" id="{88E0D701-A456-BE45-E82C-A88939164340}"/>
              </a:ext>
            </a:extLst>
          </p:cNvPr>
          <p:cNvSpPr txBox="1">
            <a:spLocks/>
          </p:cNvSpPr>
          <p:nvPr/>
        </p:nvSpPr>
        <p:spPr bwMode="auto">
          <a:xfrm>
            <a:off x="87313" y="1325563"/>
            <a:ext cx="84899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 </a:t>
            </a:r>
          </a:p>
          <a:p>
            <a:pPr>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Si riporta allegato A.:</a:t>
            </a:r>
            <a:endParaRPr lang="it-IT" altLang="it-IT" sz="180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graphicFrame>
        <p:nvGraphicFramePr>
          <p:cNvPr id="2" name="Tabella 1">
            <a:extLst>
              <a:ext uri="{FF2B5EF4-FFF2-40B4-BE49-F238E27FC236}">
                <a16:creationId xmlns:a16="http://schemas.microsoft.com/office/drawing/2014/main" id="{A301E421-26F4-40C3-4EA9-0533B69DBEFB}"/>
              </a:ext>
            </a:extLst>
          </p:cNvPr>
          <p:cNvGraphicFramePr>
            <a:graphicFrameLocks noGrp="1"/>
          </p:cNvGraphicFramePr>
          <p:nvPr>
            <p:extLst>
              <p:ext uri="{D42A27DB-BD31-4B8C-83A1-F6EECF244321}">
                <p14:modId xmlns:p14="http://schemas.microsoft.com/office/powerpoint/2010/main" val="1185936507"/>
              </p:ext>
            </p:extLst>
          </p:nvPr>
        </p:nvGraphicFramePr>
        <p:xfrm>
          <a:off x="219870" y="2643327"/>
          <a:ext cx="8704260" cy="3355976"/>
        </p:xfrm>
        <a:graphic>
          <a:graphicData uri="http://schemas.openxmlformats.org/drawingml/2006/table">
            <a:tbl>
              <a:tblPr/>
              <a:tblGrid>
                <a:gridCol w="87394">
                  <a:extLst>
                    <a:ext uri="{9D8B030D-6E8A-4147-A177-3AD203B41FA5}">
                      <a16:colId xmlns:a16="http://schemas.microsoft.com/office/drawing/2014/main" val="20000"/>
                    </a:ext>
                  </a:extLst>
                </a:gridCol>
                <a:gridCol w="185275">
                  <a:extLst>
                    <a:ext uri="{9D8B030D-6E8A-4147-A177-3AD203B41FA5}">
                      <a16:colId xmlns:a16="http://schemas.microsoft.com/office/drawing/2014/main" val="20001"/>
                    </a:ext>
                  </a:extLst>
                </a:gridCol>
                <a:gridCol w="360062">
                  <a:extLst>
                    <a:ext uri="{9D8B030D-6E8A-4147-A177-3AD203B41FA5}">
                      <a16:colId xmlns:a16="http://schemas.microsoft.com/office/drawing/2014/main" val="20002"/>
                    </a:ext>
                  </a:extLst>
                </a:gridCol>
                <a:gridCol w="405507">
                  <a:extLst>
                    <a:ext uri="{9D8B030D-6E8A-4147-A177-3AD203B41FA5}">
                      <a16:colId xmlns:a16="http://schemas.microsoft.com/office/drawing/2014/main" val="20003"/>
                    </a:ext>
                  </a:extLst>
                </a:gridCol>
                <a:gridCol w="426482">
                  <a:extLst>
                    <a:ext uri="{9D8B030D-6E8A-4147-A177-3AD203B41FA5}">
                      <a16:colId xmlns:a16="http://schemas.microsoft.com/office/drawing/2014/main" val="20004"/>
                    </a:ext>
                  </a:extLst>
                </a:gridCol>
                <a:gridCol w="363558">
                  <a:extLst>
                    <a:ext uri="{9D8B030D-6E8A-4147-A177-3AD203B41FA5}">
                      <a16:colId xmlns:a16="http://schemas.microsoft.com/office/drawing/2014/main" val="20005"/>
                    </a:ext>
                  </a:extLst>
                </a:gridCol>
                <a:gridCol w="475422">
                  <a:extLst>
                    <a:ext uri="{9D8B030D-6E8A-4147-A177-3AD203B41FA5}">
                      <a16:colId xmlns:a16="http://schemas.microsoft.com/office/drawing/2014/main" val="20006"/>
                    </a:ext>
                  </a:extLst>
                </a:gridCol>
                <a:gridCol w="503388">
                  <a:extLst>
                    <a:ext uri="{9D8B030D-6E8A-4147-A177-3AD203B41FA5}">
                      <a16:colId xmlns:a16="http://schemas.microsoft.com/office/drawing/2014/main" val="20007"/>
                    </a:ext>
                  </a:extLst>
                </a:gridCol>
                <a:gridCol w="363558">
                  <a:extLst>
                    <a:ext uri="{9D8B030D-6E8A-4147-A177-3AD203B41FA5}">
                      <a16:colId xmlns:a16="http://schemas.microsoft.com/office/drawing/2014/main" val="20008"/>
                    </a:ext>
                  </a:extLst>
                </a:gridCol>
                <a:gridCol w="461439">
                  <a:extLst>
                    <a:ext uri="{9D8B030D-6E8A-4147-A177-3AD203B41FA5}">
                      <a16:colId xmlns:a16="http://schemas.microsoft.com/office/drawing/2014/main" val="20009"/>
                    </a:ext>
                  </a:extLst>
                </a:gridCol>
                <a:gridCol w="325105">
                  <a:extLst>
                    <a:ext uri="{9D8B030D-6E8A-4147-A177-3AD203B41FA5}">
                      <a16:colId xmlns:a16="http://schemas.microsoft.com/office/drawing/2014/main" val="20010"/>
                    </a:ext>
                  </a:extLst>
                </a:gridCol>
                <a:gridCol w="321609">
                  <a:extLst>
                    <a:ext uri="{9D8B030D-6E8A-4147-A177-3AD203B41FA5}">
                      <a16:colId xmlns:a16="http://schemas.microsoft.com/office/drawing/2014/main" val="20011"/>
                    </a:ext>
                  </a:extLst>
                </a:gridCol>
                <a:gridCol w="279660">
                  <a:extLst>
                    <a:ext uri="{9D8B030D-6E8A-4147-A177-3AD203B41FA5}">
                      <a16:colId xmlns:a16="http://schemas.microsoft.com/office/drawing/2014/main" val="20012"/>
                    </a:ext>
                  </a:extLst>
                </a:gridCol>
                <a:gridCol w="321609">
                  <a:extLst>
                    <a:ext uri="{9D8B030D-6E8A-4147-A177-3AD203B41FA5}">
                      <a16:colId xmlns:a16="http://schemas.microsoft.com/office/drawing/2014/main" val="20013"/>
                    </a:ext>
                  </a:extLst>
                </a:gridCol>
                <a:gridCol w="419490">
                  <a:extLst>
                    <a:ext uri="{9D8B030D-6E8A-4147-A177-3AD203B41FA5}">
                      <a16:colId xmlns:a16="http://schemas.microsoft.com/office/drawing/2014/main" val="20014"/>
                    </a:ext>
                  </a:extLst>
                </a:gridCol>
                <a:gridCol w="412499">
                  <a:extLst>
                    <a:ext uri="{9D8B030D-6E8A-4147-A177-3AD203B41FA5}">
                      <a16:colId xmlns:a16="http://schemas.microsoft.com/office/drawing/2014/main" val="20015"/>
                    </a:ext>
                  </a:extLst>
                </a:gridCol>
                <a:gridCol w="363558">
                  <a:extLst>
                    <a:ext uri="{9D8B030D-6E8A-4147-A177-3AD203B41FA5}">
                      <a16:colId xmlns:a16="http://schemas.microsoft.com/office/drawing/2014/main" val="20016"/>
                    </a:ext>
                  </a:extLst>
                </a:gridCol>
                <a:gridCol w="356567">
                  <a:extLst>
                    <a:ext uri="{9D8B030D-6E8A-4147-A177-3AD203B41FA5}">
                      <a16:colId xmlns:a16="http://schemas.microsoft.com/office/drawing/2014/main" val="20017"/>
                    </a:ext>
                  </a:extLst>
                </a:gridCol>
                <a:gridCol w="363558">
                  <a:extLst>
                    <a:ext uri="{9D8B030D-6E8A-4147-A177-3AD203B41FA5}">
                      <a16:colId xmlns:a16="http://schemas.microsoft.com/office/drawing/2014/main" val="20018"/>
                    </a:ext>
                  </a:extLst>
                </a:gridCol>
                <a:gridCol w="356567">
                  <a:extLst>
                    <a:ext uri="{9D8B030D-6E8A-4147-A177-3AD203B41FA5}">
                      <a16:colId xmlns:a16="http://schemas.microsoft.com/office/drawing/2014/main" val="20019"/>
                    </a:ext>
                  </a:extLst>
                </a:gridCol>
                <a:gridCol w="349575">
                  <a:extLst>
                    <a:ext uri="{9D8B030D-6E8A-4147-A177-3AD203B41FA5}">
                      <a16:colId xmlns:a16="http://schemas.microsoft.com/office/drawing/2014/main" val="20020"/>
                    </a:ext>
                  </a:extLst>
                </a:gridCol>
                <a:gridCol w="300634">
                  <a:extLst>
                    <a:ext uri="{9D8B030D-6E8A-4147-A177-3AD203B41FA5}">
                      <a16:colId xmlns:a16="http://schemas.microsoft.com/office/drawing/2014/main" val="20021"/>
                    </a:ext>
                  </a:extLst>
                </a:gridCol>
                <a:gridCol w="901744">
                  <a:extLst>
                    <a:ext uri="{9D8B030D-6E8A-4147-A177-3AD203B41FA5}">
                      <a16:colId xmlns:a16="http://schemas.microsoft.com/office/drawing/2014/main" val="20022"/>
                    </a:ext>
                  </a:extLst>
                </a:gridCol>
              </a:tblGrid>
              <a:tr h="132421">
                <a:tc gridSpan="4">
                  <a:txBody>
                    <a:bodyPr/>
                    <a:lstStyle/>
                    <a:p>
                      <a:pPr algn="ctr" fontAlgn="ctr"/>
                      <a:r>
                        <a:rPr lang="it-IT" sz="600" b="1" i="0" u="none" strike="noStrike" dirty="0">
                          <a:solidFill>
                            <a:srgbClr val="FFFFFF"/>
                          </a:solidFill>
                          <a:effectLst/>
                          <a:latin typeface="Calibri" panose="020F0502020204030204" pitchFamily="34" charset="0"/>
                        </a:rPr>
                        <a:t>Generale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44062"/>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algn="ctr" fontAlgn="ctr"/>
                      <a:r>
                        <a:rPr lang="it-IT" sz="600" b="1" i="0" u="none" strike="noStrike" dirty="0">
                          <a:solidFill>
                            <a:srgbClr val="FFFFFF"/>
                          </a:solidFill>
                          <a:effectLst/>
                          <a:latin typeface="Calibri" panose="020F0502020204030204" pitchFamily="34" charset="0"/>
                        </a:rPr>
                        <a:t>31/12/2023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244062"/>
                    </a:solidFill>
                  </a:tcPr>
                </a:tc>
                <a:tc hMerge="1">
                  <a:txBody>
                    <a:bodyPr/>
                    <a:lstStyle/>
                    <a:p>
                      <a:endParaRPr lang="it-IT"/>
                    </a:p>
                  </a:txBody>
                  <a:tcPr/>
                </a:tc>
                <a:tc hMerge="1">
                  <a:txBody>
                    <a:bodyPr/>
                    <a:lstStyle/>
                    <a:p>
                      <a:endParaRPr lang="it-IT"/>
                    </a:p>
                  </a:txBody>
                  <a:tcPr/>
                </a:tc>
                <a:tc gridSpan="4">
                  <a:txBody>
                    <a:bodyPr/>
                    <a:lstStyle/>
                    <a:p>
                      <a:pPr algn="ctr" fontAlgn="ctr"/>
                      <a:r>
                        <a:rPr lang="it-IT" sz="600" b="1" i="0" u="none" strike="noStrike">
                          <a:solidFill>
                            <a:srgbClr val="FFFFFF"/>
                          </a:solidFill>
                          <a:effectLst/>
                          <a:latin typeface="Calibri" panose="020F0502020204030204" pitchFamily="34" charset="0"/>
                        </a:rPr>
                        <a:t>Data selezione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44062"/>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7">
                  <a:txBody>
                    <a:bodyPr/>
                    <a:lstStyle/>
                    <a:p>
                      <a:pPr algn="ctr" fontAlgn="ctr"/>
                      <a:r>
                        <a:rPr lang="it-IT" sz="600" b="1" i="0" u="none" strike="noStrike">
                          <a:solidFill>
                            <a:srgbClr val="FFFFFF"/>
                          </a:solidFill>
                          <a:effectLst/>
                          <a:latin typeface="Calibri" panose="020F0502020204030204" pitchFamily="34" charset="0"/>
                        </a:rPr>
                        <a:t>Data Inventario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44062"/>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5">
                  <a:txBody>
                    <a:bodyPr/>
                    <a:lstStyle/>
                    <a:p>
                      <a:pPr algn="ctr" fontAlgn="ctr"/>
                      <a:r>
                        <a:rPr lang="it-IT" sz="600" b="1" i="0" u="none" strike="noStrike" dirty="0">
                          <a:solidFill>
                            <a:srgbClr val="FFFFFF"/>
                          </a:solidFill>
                          <a:effectLst/>
                          <a:latin typeface="Calibri" panose="020F0502020204030204" pitchFamily="34" charset="0"/>
                        </a:rPr>
                        <a:t>31/12/2023</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16365C"/>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619385">
                <a:tc>
                  <a:txBody>
                    <a:bodyPr/>
                    <a:lstStyle/>
                    <a:p>
                      <a:pPr algn="l" fontAlgn="b"/>
                      <a:r>
                        <a:rPr lang="it-IT" sz="600" b="0" i="0" u="none" strike="noStrike">
                          <a:solidFill>
                            <a:srgbClr val="FFFFFF"/>
                          </a:solidFill>
                          <a:effectLst/>
                          <a:latin typeface="Calibri" panose="020F0502020204030204" pitchFamily="34" charset="0"/>
                        </a:rPr>
                        <a:t>NR</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16365C"/>
                    </a:solidFill>
                  </a:tcPr>
                </a:tc>
                <a:tc>
                  <a:txBody>
                    <a:bodyPr/>
                    <a:lstStyle/>
                    <a:p>
                      <a:pPr algn="l" fontAlgn="b"/>
                      <a:r>
                        <a:rPr lang="it-IT" sz="600" b="0" i="0" u="none" strike="noStrike">
                          <a:solidFill>
                            <a:srgbClr val="FFFFFF"/>
                          </a:solidFill>
                          <a:effectLst/>
                          <a:latin typeface="Calibri" panose="020F0502020204030204" pitchFamily="34" charset="0"/>
                        </a:rPr>
                        <a:t>Codice </a:t>
                      </a:r>
                    </a:p>
                  </a:txBody>
                  <a:tcPr marL="0" marR="0" marT="0" marB="0" anchor="b">
                    <a:lnL>
                      <a:noFill/>
                    </a:lnL>
                    <a:lnR>
                      <a:noFill/>
                    </a:lnR>
                    <a:lnT>
                      <a:noFill/>
                    </a:lnT>
                    <a:lnB>
                      <a:noFill/>
                    </a:lnB>
                    <a:solidFill>
                      <a:srgbClr val="16365C"/>
                    </a:solidFill>
                  </a:tcPr>
                </a:tc>
                <a:tc>
                  <a:txBody>
                    <a:bodyPr/>
                    <a:lstStyle/>
                    <a:p>
                      <a:pPr algn="l" fontAlgn="b"/>
                      <a:r>
                        <a:rPr lang="it-IT" sz="600" b="0" i="0" u="none" strike="noStrike">
                          <a:solidFill>
                            <a:srgbClr val="FFFFFF"/>
                          </a:solidFill>
                          <a:effectLst/>
                          <a:latin typeface="Calibri" panose="020F0502020204030204" pitchFamily="34" charset="0"/>
                        </a:rPr>
                        <a:t>Nome articolo </a:t>
                      </a:r>
                    </a:p>
                  </a:txBody>
                  <a:tcPr marL="0" marR="0" marT="0" marB="0" anchor="b">
                    <a:lnL>
                      <a:noFill/>
                    </a:lnL>
                    <a:lnR>
                      <a:noFill/>
                    </a:lnR>
                    <a:lnT>
                      <a:noFill/>
                    </a:lnT>
                    <a:lnB>
                      <a:noFill/>
                    </a:lnB>
                    <a:solidFill>
                      <a:srgbClr val="16365C"/>
                    </a:solidFill>
                  </a:tcPr>
                </a:tc>
                <a:tc>
                  <a:txBody>
                    <a:bodyPr/>
                    <a:lstStyle/>
                    <a:p>
                      <a:pPr algn="l" fontAlgn="b"/>
                      <a:r>
                        <a:rPr lang="it-IT" sz="600" b="0" i="0" u="none" strike="noStrike">
                          <a:solidFill>
                            <a:srgbClr val="FFFFFF"/>
                          </a:solidFill>
                          <a:effectLst/>
                          <a:latin typeface="Calibri" panose="020F0502020204030204" pitchFamily="34" charset="0"/>
                        </a:rPr>
                        <a:t>Cat. Magazzino </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Quantità Tab. </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Valore Unitario</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Valore complessivo</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Quantità tab. </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Valore unitario</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Valore complessivo</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Metodo</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Quantità Tab. </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Conta fisica </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Delta Q. </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Valore compl. Tab. </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Val. complessivo Conta</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Delta Valore </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Rett. Inventariali</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Quantità Tab. </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Delta Q. con inventario</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Delta Valore con inventario</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Valore Unitario</a:t>
                      </a:r>
                    </a:p>
                  </a:txBody>
                  <a:tcPr marL="0" marR="0" marT="0" marB="0" anchor="b">
                    <a:lnL>
                      <a:noFill/>
                    </a:lnL>
                    <a:lnR>
                      <a:noFill/>
                    </a:lnR>
                    <a:lnT>
                      <a:noFill/>
                    </a:lnT>
                    <a:lnB>
                      <a:noFill/>
                    </a:lnB>
                    <a:solidFill>
                      <a:srgbClr val="16365C"/>
                    </a:solidFill>
                  </a:tcPr>
                </a:tc>
                <a:tc>
                  <a:txBody>
                    <a:bodyPr/>
                    <a:lstStyle/>
                    <a:p>
                      <a:pPr algn="ctr" fontAlgn="b"/>
                      <a:r>
                        <a:rPr lang="it-IT" sz="600" b="0" i="0" u="none" strike="noStrike">
                          <a:solidFill>
                            <a:srgbClr val="FFFFFF"/>
                          </a:solidFill>
                          <a:effectLst/>
                          <a:latin typeface="Calibri" panose="020F0502020204030204" pitchFamily="34" charset="0"/>
                        </a:rPr>
                        <a:t>Valore Complessivo</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16365C"/>
                    </a:solidFill>
                  </a:tcPr>
                </a:tc>
                <a:extLst>
                  <a:ext uri="{0D108BD9-81ED-4DB2-BD59-A6C34878D82A}">
                    <a16:rowId xmlns:a16="http://schemas.microsoft.com/office/drawing/2014/main" val="10001"/>
                  </a:ext>
                </a:extLst>
              </a:tr>
              <a:tr h="236743">
                <a:tc>
                  <a:txBody>
                    <a:bodyPr/>
                    <a:lstStyle/>
                    <a:p>
                      <a:pPr algn="r" fontAlgn="b"/>
                      <a:r>
                        <a:rPr lang="it-IT" sz="600" b="0" i="0" u="none" strike="noStrike">
                          <a:effectLst/>
                          <a:latin typeface="Calibri" panose="020F0502020204030204" pitchFamily="34" charset="0"/>
                        </a:rPr>
                        <a:t>1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600" b="0" i="0" u="none" strike="noStrike">
                          <a:effectLst/>
                          <a:latin typeface="Calibri" panose="020F0502020204030204" pitchFamily="34" charset="0"/>
                        </a:rPr>
                        <a:t>AAA111</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Principio attivo 1</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MP</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6.400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440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7.040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random</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430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420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6.880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6.720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(160)</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si</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420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600" b="0" i="0" u="none" strike="noStrike">
                        <a:effectLst/>
                        <a:latin typeface="Tms Rmn"/>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6.720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36743">
                <a:tc>
                  <a:txBody>
                    <a:bodyPr/>
                    <a:lstStyle/>
                    <a:p>
                      <a:pPr algn="r" fontAlgn="b"/>
                      <a:r>
                        <a:rPr lang="it-IT" sz="600" b="0" i="0" u="none" strike="noStrike">
                          <a:effectLst/>
                          <a:latin typeface="Calibri" panose="020F0502020204030204" pitchFamily="34" charset="0"/>
                        </a:rPr>
                        <a:t>2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600" b="0" i="0" u="none" strike="noStrike">
                          <a:effectLst/>
                          <a:latin typeface="Calibri" panose="020F0502020204030204" pitchFamily="34" charset="0"/>
                        </a:rPr>
                        <a:t>AAA112</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Polvere 1</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MP</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23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12.880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19.000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&gt; q.tà fisica</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730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18.750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18.250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(500)</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si</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730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600" b="0" i="0" u="none" strike="noStrike">
                        <a:effectLst/>
                        <a:latin typeface="Tms Rmn"/>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18.250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36743">
                <a:tc>
                  <a:txBody>
                    <a:bodyPr/>
                    <a:lstStyle/>
                    <a:p>
                      <a:pPr algn="r" fontAlgn="b"/>
                      <a:r>
                        <a:rPr lang="it-IT" sz="600" b="0" i="0" u="none" strike="noStrike">
                          <a:effectLst/>
                          <a:latin typeface="Calibri" panose="020F0502020204030204" pitchFamily="34" charset="0"/>
                        </a:rPr>
                        <a:t>3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600" b="0" i="0" u="none" strike="noStrike">
                          <a:effectLst/>
                          <a:latin typeface="Calibri" panose="020F0502020204030204" pitchFamily="34" charset="0"/>
                        </a:rPr>
                        <a:t>AAA113</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Polvere 3</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MP</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90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4.950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4.500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random</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3.600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3.900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300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si</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65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600" b="0" i="0" u="none" strike="noStrike">
                        <a:effectLst/>
                        <a:latin typeface="Tms Rmn"/>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3.900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36743">
                <a:tc>
                  <a:txBody>
                    <a:bodyPr/>
                    <a:lstStyle/>
                    <a:p>
                      <a:pPr algn="r" fontAlgn="b"/>
                      <a:r>
                        <a:rPr lang="it-IT" sz="600" b="0" i="0" u="none" strike="noStrike">
                          <a:effectLst/>
                          <a:latin typeface="Calibri" panose="020F0502020204030204" pitchFamily="34" charset="0"/>
                        </a:rPr>
                        <a:t>4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600" b="0" i="0" u="none" strike="noStrike">
                          <a:effectLst/>
                          <a:latin typeface="Calibri" panose="020F0502020204030204" pitchFamily="34" charset="0"/>
                        </a:rPr>
                        <a:t>BBB230</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Liquidi mescolati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SL</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15.200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4.940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random</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72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5.320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5.472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152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si</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72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600" b="0" i="0" u="none" strike="noStrike">
                        <a:effectLst/>
                        <a:latin typeface="Tms Rmn"/>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5.472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36743">
                <a:tc>
                  <a:txBody>
                    <a:bodyPr/>
                    <a:lstStyle/>
                    <a:p>
                      <a:pPr algn="r" fontAlgn="b"/>
                      <a:r>
                        <a:rPr lang="it-IT" sz="600" b="0" i="0" u="none" strike="noStrike">
                          <a:effectLst/>
                          <a:latin typeface="Calibri" panose="020F0502020204030204" pitchFamily="34" charset="0"/>
                        </a:rPr>
                        <a:t>5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600" b="0" i="0" u="none" strike="noStrike">
                          <a:effectLst/>
                          <a:latin typeface="Calibri" panose="020F0502020204030204" pitchFamily="34" charset="0"/>
                        </a:rPr>
                        <a:t>BBB231</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Polveri integrate</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SL</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990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80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79.200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80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12.000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&gt; q.tà fisica</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12.800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12.000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(800)</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si</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150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600" b="0" i="0" u="none" strike="noStrike">
                        <a:effectLst/>
                        <a:latin typeface="Tms Rmn"/>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80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12.000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55113">
                <a:tc>
                  <a:txBody>
                    <a:bodyPr/>
                    <a:lstStyle/>
                    <a:p>
                      <a:pPr algn="r" fontAlgn="b"/>
                      <a:r>
                        <a:rPr lang="it-IT" sz="600" b="0" i="0" u="none" strike="noStrike">
                          <a:effectLst/>
                          <a:latin typeface="Calibri" panose="020F0502020204030204" pitchFamily="34" charset="0"/>
                        </a:rPr>
                        <a:t>6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600" b="0" i="0" u="none" strike="noStrike">
                          <a:effectLst/>
                          <a:latin typeface="Calibri" panose="020F0502020204030204" pitchFamily="34" charset="0"/>
                        </a:rPr>
                        <a:t>BBB232</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Polveri integrate</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SL</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37.500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41.250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&gt; significatività</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41.250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41.250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0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550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600" b="0" i="0" u="none" strike="noStrike">
                        <a:effectLst/>
                        <a:latin typeface="Tms Rmn"/>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41.250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55113">
                <a:tc>
                  <a:txBody>
                    <a:bodyPr/>
                    <a:lstStyle/>
                    <a:p>
                      <a:pPr algn="r" fontAlgn="b"/>
                      <a:r>
                        <a:rPr lang="it-IT" sz="600" b="0" i="0" u="none" strike="noStrike">
                          <a:effectLst/>
                          <a:latin typeface="Calibri" panose="020F0502020204030204" pitchFamily="34" charset="0"/>
                        </a:rPr>
                        <a:t>7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600" b="0" i="0" u="none" strike="noStrike">
                          <a:effectLst/>
                          <a:latin typeface="Calibri" panose="020F0502020204030204" pitchFamily="34" charset="0"/>
                        </a:rPr>
                        <a:t>PPP111</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Integratore B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PF</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670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96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64.320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600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96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57.600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&gt; significatività</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540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53.760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51.840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(1.920)</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si</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540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600" b="0" i="0" u="none" strike="noStrike">
                        <a:effectLst/>
                        <a:latin typeface="Tms Rmn"/>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96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51.840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36743">
                <a:tc>
                  <a:txBody>
                    <a:bodyPr/>
                    <a:lstStyle/>
                    <a:p>
                      <a:pPr algn="r" fontAlgn="b"/>
                      <a:r>
                        <a:rPr lang="it-IT" sz="600" b="0" i="0" u="none" strike="noStrike">
                          <a:effectLst/>
                          <a:latin typeface="Calibri" panose="020F0502020204030204" pitchFamily="34" charset="0"/>
                        </a:rPr>
                        <a:t>8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600" b="0" i="0" u="none" strike="noStrike">
                          <a:effectLst/>
                          <a:latin typeface="Calibri" panose="020F0502020204030204" pitchFamily="34" charset="0"/>
                        </a:rPr>
                        <a:t>PPP112</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Farmaco C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PF</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106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5.830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106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5.936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random</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6.360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5.830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(530)</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si</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55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600" b="0" i="0" u="none" strike="noStrike">
                        <a:effectLst/>
                        <a:latin typeface="Tms Rmn"/>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106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5.830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36743">
                <a:tc>
                  <a:txBody>
                    <a:bodyPr/>
                    <a:lstStyle/>
                    <a:p>
                      <a:pPr algn="r" fontAlgn="b"/>
                      <a:r>
                        <a:rPr lang="it-IT" sz="600" b="0" i="0" u="none" strike="noStrike">
                          <a:effectLst/>
                          <a:latin typeface="Calibri" panose="020F0502020204030204" pitchFamily="34" charset="0"/>
                        </a:rPr>
                        <a:t>9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600" b="0" i="0" u="none" strike="noStrike">
                          <a:effectLst/>
                          <a:latin typeface="Calibri" panose="020F0502020204030204" pitchFamily="34" charset="0"/>
                        </a:rPr>
                        <a:t>PPP113</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Farmaco Beta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PF</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25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230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5.750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28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230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6.440 </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&gt; prezzo unitario</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33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29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4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7.590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6.670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(920)</a:t>
                      </a:r>
                    </a:p>
                  </a:txBody>
                  <a:tcPr marL="0" marR="0" marT="0" marB="0" anchor="b">
                    <a:lnL>
                      <a:noFill/>
                    </a:lnL>
                    <a:lnR>
                      <a:noFill/>
                    </a:lnR>
                    <a:lnT>
                      <a:noFill/>
                    </a:lnT>
                    <a:lnB>
                      <a:noFill/>
                    </a:lnB>
                  </a:tcPr>
                </a:tc>
                <a:tc>
                  <a:txBody>
                    <a:bodyPr/>
                    <a:lstStyle/>
                    <a:p>
                      <a:pPr algn="l" fontAlgn="b"/>
                      <a:r>
                        <a:rPr lang="it-IT" sz="600" b="0" i="0" u="none" strike="noStrike">
                          <a:effectLst/>
                          <a:latin typeface="Calibri" panose="020F0502020204030204" pitchFamily="34" charset="0"/>
                        </a:rPr>
                        <a:t>si</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33 </a:t>
                      </a:r>
                    </a:p>
                  </a:txBody>
                  <a:tcPr marL="0" marR="0" marT="0" marB="0" anchor="b">
                    <a:lnL>
                      <a:noFill/>
                    </a:lnL>
                    <a:lnR>
                      <a:noFill/>
                    </a:lnR>
                    <a:lnT>
                      <a:noFill/>
                    </a:lnT>
                    <a:lnB>
                      <a:noFill/>
                    </a:lnB>
                  </a:tcPr>
                </a:tc>
                <a:tc>
                  <a:txBody>
                    <a:bodyPr/>
                    <a:lstStyle/>
                    <a:p>
                      <a:pPr algn="l" fontAlgn="b"/>
                      <a:endParaRPr lang="it-IT" sz="600" b="0" i="0" u="none" strike="noStrike">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it-IT" sz="600" b="0" i="0" u="none" strike="noStrike">
                        <a:effectLst/>
                        <a:latin typeface="Tms Rmn"/>
                      </a:endParaRP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230 </a:t>
                      </a:r>
                    </a:p>
                  </a:txBody>
                  <a:tcPr marL="0" marR="0" marT="0" marB="0" anchor="b">
                    <a:lnL>
                      <a:noFill/>
                    </a:lnL>
                    <a:lnR>
                      <a:noFill/>
                    </a:lnR>
                    <a:lnT>
                      <a:noFill/>
                    </a:lnT>
                    <a:lnB>
                      <a:noFill/>
                    </a:lnB>
                  </a:tcPr>
                </a:tc>
                <a:tc>
                  <a:txBody>
                    <a:bodyPr/>
                    <a:lstStyle/>
                    <a:p>
                      <a:pPr algn="r" fontAlgn="b"/>
                      <a:r>
                        <a:rPr lang="it-IT" sz="600" b="0" i="0" u="none" strike="noStrike">
                          <a:effectLst/>
                          <a:latin typeface="Calibri" panose="020F0502020204030204" pitchFamily="34" charset="0"/>
                        </a:rPr>
                        <a:t>7.590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36743">
                <a:tc>
                  <a:txBody>
                    <a:bodyPr/>
                    <a:lstStyle/>
                    <a:p>
                      <a:pPr algn="r" fontAlgn="b"/>
                      <a:r>
                        <a:rPr lang="it-IT" sz="600" b="0" i="0" u="none" strike="noStrike">
                          <a:effectLst/>
                          <a:latin typeface="Calibri" panose="020F0502020204030204" pitchFamily="34" charset="0"/>
                        </a:rPr>
                        <a:t>10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600" b="0" i="0" u="none" strike="noStrike">
                          <a:effectLst/>
                          <a:latin typeface="Calibri" panose="020F0502020204030204" pitchFamily="34" charset="0"/>
                        </a:rPr>
                        <a:t>PPP114</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600" b="0" i="0" u="none" strike="noStrike">
                          <a:effectLst/>
                          <a:latin typeface="Calibri" panose="020F0502020204030204" pitchFamily="34" charset="0"/>
                        </a:rPr>
                        <a:t>Integratore M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600" b="0" i="0" u="none" strike="noStrike">
                          <a:effectLst/>
                          <a:latin typeface="Calibri" panose="020F0502020204030204" pitchFamily="34" charset="0"/>
                        </a:rPr>
                        <a:t>PF</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15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130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1.950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12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130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1.560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600" b="0" i="0" u="none" strike="noStrike">
                          <a:effectLst/>
                          <a:latin typeface="Calibri" panose="020F0502020204030204" pitchFamily="34" charset="0"/>
                        </a:rPr>
                        <a:t>&gt; prezzo unitario</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16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21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2.080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2.730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650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600" b="0" i="0" u="none" strike="noStrike">
                          <a:effectLst/>
                          <a:latin typeface="Calibri" panose="020F0502020204030204" pitchFamily="34" charset="0"/>
                        </a:rPr>
                        <a:t>si</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21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600" b="0" i="0" u="none" strike="noStrike">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600" b="0" i="0" u="none" strike="noStrike">
                          <a:effectLst/>
                          <a:latin typeface="Tms Rmn"/>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a:effectLst/>
                          <a:latin typeface="Calibri" panose="020F0502020204030204" pitchFamily="34" charset="0"/>
                        </a:rPr>
                        <a:t>130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t-IT" sz="600" b="0" i="0" u="none" strike="noStrike" dirty="0">
                          <a:effectLst/>
                          <a:latin typeface="Calibri" panose="020F0502020204030204" pitchFamily="34" charset="0"/>
                        </a:rPr>
                        <a:t>2.730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79EAF6E-8F39-384B-CBE4-049A2285A34D}"/>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73059" name="Group 25">
            <a:extLst>
              <a:ext uri="{FF2B5EF4-FFF2-40B4-BE49-F238E27FC236}">
                <a16:creationId xmlns:a16="http://schemas.microsoft.com/office/drawing/2014/main" id="{1D7710F8-62BC-EFBD-375B-9F376FDE4EB6}"/>
              </a:ext>
            </a:extLst>
          </p:cNvPr>
          <p:cNvGrpSpPr>
            <a:grpSpLocks/>
          </p:cNvGrpSpPr>
          <p:nvPr/>
        </p:nvGrpSpPr>
        <p:grpSpPr bwMode="auto">
          <a:xfrm>
            <a:off x="92075" y="212725"/>
            <a:ext cx="1036638" cy="884238"/>
            <a:chOff x="200590" y="418099"/>
            <a:chExt cx="1035539" cy="884136"/>
          </a:xfrm>
        </p:grpSpPr>
        <p:grpSp>
          <p:nvGrpSpPr>
            <p:cNvPr id="173063" name="Group 26">
              <a:extLst>
                <a:ext uri="{FF2B5EF4-FFF2-40B4-BE49-F238E27FC236}">
                  <a16:creationId xmlns:a16="http://schemas.microsoft.com/office/drawing/2014/main" id="{4BE407EE-BF12-FE4D-E2EA-5F9FB3A345D0}"/>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377E3F68-0FBC-2F3F-0F90-6A23F56F3322}"/>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73068" name="Group 31">
                <a:extLst>
                  <a:ext uri="{FF2B5EF4-FFF2-40B4-BE49-F238E27FC236}">
                    <a16:creationId xmlns:a16="http://schemas.microsoft.com/office/drawing/2014/main" id="{F82EB63F-005B-5F4C-289A-49CC0163B930}"/>
                  </a:ext>
                </a:extLst>
              </p:cNvPr>
              <p:cNvGrpSpPr>
                <a:grpSpLocks/>
              </p:cNvGrpSpPr>
              <p:nvPr/>
            </p:nvGrpSpPr>
            <p:grpSpPr bwMode="auto">
              <a:xfrm>
                <a:off x="1604481" y="615882"/>
                <a:ext cx="886681" cy="461665"/>
                <a:chOff x="1604481" y="615882"/>
                <a:chExt cx="886681" cy="461665"/>
              </a:xfrm>
            </p:grpSpPr>
            <p:sp>
              <p:nvSpPr>
                <p:cNvPr id="173069" name="TextBox 32">
                  <a:extLst>
                    <a:ext uri="{FF2B5EF4-FFF2-40B4-BE49-F238E27FC236}">
                      <a16:creationId xmlns:a16="http://schemas.microsoft.com/office/drawing/2014/main" id="{85CD1BEE-BB75-2381-F116-97B679027EFF}"/>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4774C8F-8A51-44CE-AB69-B1105B5E932F}"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73070" name="TextBox 33">
                  <a:extLst>
                    <a:ext uri="{FF2B5EF4-FFF2-40B4-BE49-F238E27FC236}">
                      <a16:creationId xmlns:a16="http://schemas.microsoft.com/office/drawing/2014/main" id="{66D272B4-B4B1-AB22-46DC-6445723E021E}"/>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73064" name="Group 27">
              <a:extLst>
                <a:ext uri="{FF2B5EF4-FFF2-40B4-BE49-F238E27FC236}">
                  <a16:creationId xmlns:a16="http://schemas.microsoft.com/office/drawing/2014/main" id="{1C0D17BB-0D6F-2445-0A2D-19018B5F6640}"/>
                </a:ext>
              </a:extLst>
            </p:cNvPr>
            <p:cNvGrpSpPr>
              <a:grpSpLocks/>
            </p:cNvGrpSpPr>
            <p:nvPr/>
          </p:nvGrpSpPr>
          <p:grpSpPr bwMode="auto">
            <a:xfrm>
              <a:off x="200590" y="843937"/>
              <a:ext cx="1035539" cy="458298"/>
              <a:chOff x="224691" y="1351963"/>
              <a:chExt cx="1035539" cy="458298"/>
            </a:xfrm>
          </p:grpSpPr>
          <p:sp>
            <p:nvSpPr>
              <p:cNvPr id="173065" name="TextBox 28">
                <a:extLst>
                  <a:ext uri="{FF2B5EF4-FFF2-40B4-BE49-F238E27FC236}">
                    <a16:creationId xmlns:a16="http://schemas.microsoft.com/office/drawing/2014/main" id="{880711C4-B231-DB1A-6233-91574E7E428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73066" name="TextBox 29">
                <a:extLst>
                  <a:ext uri="{FF2B5EF4-FFF2-40B4-BE49-F238E27FC236}">
                    <a16:creationId xmlns:a16="http://schemas.microsoft.com/office/drawing/2014/main" id="{4C6EEC91-30A4-B833-732E-06D0E2C95AAA}"/>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73060" name="Titolo 1">
            <a:extLst>
              <a:ext uri="{FF2B5EF4-FFF2-40B4-BE49-F238E27FC236}">
                <a16:creationId xmlns:a16="http://schemas.microsoft.com/office/drawing/2014/main" id="{0189CADA-4E23-59A2-7BD7-DC4324DEF934}"/>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73061" name="Rettangolo 1">
            <a:extLst>
              <a:ext uri="{FF2B5EF4-FFF2-40B4-BE49-F238E27FC236}">
                <a16:creationId xmlns:a16="http://schemas.microsoft.com/office/drawing/2014/main" id="{750F3180-7698-C434-273F-F328F2BECF0F}"/>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73062" name="Titolo 1">
            <a:extLst>
              <a:ext uri="{FF2B5EF4-FFF2-40B4-BE49-F238E27FC236}">
                <a16:creationId xmlns:a16="http://schemas.microsoft.com/office/drawing/2014/main" id="{88BA02E5-B034-31D3-EA1C-0FC52CAB8F81}"/>
              </a:ext>
            </a:extLst>
          </p:cNvPr>
          <p:cNvSpPr txBox="1">
            <a:spLocks noChangeArrowheads="1"/>
          </p:cNvSpPr>
          <p:nvPr/>
        </p:nvSpPr>
        <p:spPr bwMode="auto">
          <a:xfrm>
            <a:off x="684213" y="855663"/>
            <a:ext cx="79089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r>
              <a:rPr lang="it-IT" altLang="it-IT" sz="1800" dirty="0">
                <a:cs typeface="Times New Roman" panose="02020603050405020304" pitchFamily="18" charset="0"/>
              </a:rPr>
              <a:t> </a:t>
            </a: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a:t>
            </a:r>
            <a:endParaRPr lang="it-IT" altLang="it-IT" sz="1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Nell’allegato A abbiamo formalizzato:</a:t>
            </a:r>
          </a:p>
          <a:p>
            <a:pPr algn="just">
              <a:lnSpc>
                <a:spcPct val="200000"/>
              </a:lnSpc>
              <a:spcBef>
                <a:spcPct val="0"/>
              </a:spcBef>
              <a:buFont typeface="Calibri" panose="020F0502020204030204" pitchFamily="34" charset="0"/>
              <a:buAutoNum type="romanLcPeriod"/>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numero di codici di materia prima, semilavorato e prodotto finito che sono stati inventariati dal Revisore;</a:t>
            </a:r>
          </a:p>
          <a:p>
            <a:pPr algn="just">
              <a:lnSpc>
                <a:spcPct val="200000"/>
              </a:lnSpc>
              <a:spcBef>
                <a:spcPct val="0"/>
              </a:spcBef>
              <a:buFont typeface="Calibri" panose="020F0502020204030204" pitchFamily="34" charset="0"/>
              <a:buAutoNum type="romanLcPeriod"/>
            </a:pPr>
            <a:r>
              <a:rPr lang="it-IT" altLang="it-IT" sz="1800" dirty="0">
                <a:latin typeface="Cambria" panose="02040503050406030204" pitchFamily="18" charset="0"/>
                <a:ea typeface="Cambria" panose="02040503050406030204" pitchFamily="18" charset="0"/>
                <a:cs typeface="Times New Roman" panose="02020603050405020304" pitchFamily="18" charset="0"/>
              </a:rPr>
              <a:t>l’evidenza delle rettifiche inventariali;</a:t>
            </a:r>
          </a:p>
          <a:p>
            <a:pPr algn="just">
              <a:lnSpc>
                <a:spcPct val="200000"/>
              </a:lnSpc>
              <a:spcBef>
                <a:spcPct val="0"/>
              </a:spcBef>
              <a:buFont typeface="Calibri" panose="020F0502020204030204" pitchFamily="34" charset="0"/>
              <a:buAutoNum type="romanLcPeriod"/>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criterio di selezione degli stessi attraverso il maggior prezzo unitario, le quantità più grandi, o codici di valore superiore alla significatività operativa. </a:t>
            </a: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20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4858D11-05E8-2AE7-8304-AB7795A494BC}"/>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75107" name="Group 25">
            <a:extLst>
              <a:ext uri="{FF2B5EF4-FFF2-40B4-BE49-F238E27FC236}">
                <a16:creationId xmlns:a16="http://schemas.microsoft.com/office/drawing/2014/main" id="{3B8BE283-44BD-4D49-3AD4-EE67F6AD4827}"/>
              </a:ext>
            </a:extLst>
          </p:cNvPr>
          <p:cNvGrpSpPr>
            <a:grpSpLocks/>
          </p:cNvGrpSpPr>
          <p:nvPr/>
        </p:nvGrpSpPr>
        <p:grpSpPr bwMode="auto">
          <a:xfrm>
            <a:off x="92075" y="212725"/>
            <a:ext cx="1036638" cy="884238"/>
            <a:chOff x="200590" y="418099"/>
            <a:chExt cx="1035539" cy="884136"/>
          </a:xfrm>
        </p:grpSpPr>
        <p:grpSp>
          <p:nvGrpSpPr>
            <p:cNvPr id="175111" name="Group 26">
              <a:extLst>
                <a:ext uri="{FF2B5EF4-FFF2-40B4-BE49-F238E27FC236}">
                  <a16:creationId xmlns:a16="http://schemas.microsoft.com/office/drawing/2014/main" id="{D4F0F51B-579F-A464-18C5-9902172F480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733B3D04-C32F-FAA1-82E9-7BA043BB5ED3}"/>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75116" name="Group 31">
                <a:extLst>
                  <a:ext uri="{FF2B5EF4-FFF2-40B4-BE49-F238E27FC236}">
                    <a16:creationId xmlns:a16="http://schemas.microsoft.com/office/drawing/2014/main" id="{9B9F5730-49AA-C17A-F63B-BBE72D6D7DAA}"/>
                  </a:ext>
                </a:extLst>
              </p:cNvPr>
              <p:cNvGrpSpPr>
                <a:grpSpLocks/>
              </p:cNvGrpSpPr>
              <p:nvPr/>
            </p:nvGrpSpPr>
            <p:grpSpPr bwMode="auto">
              <a:xfrm>
                <a:off x="1604481" y="615882"/>
                <a:ext cx="886681" cy="461665"/>
                <a:chOff x="1604481" y="615882"/>
                <a:chExt cx="886681" cy="461665"/>
              </a:xfrm>
            </p:grpSpPr>
            <p:sp>
              <p:nvSpPr>
                <p:cNvPr id="175117" name="TextBox 32">
                  <a:extLst>
                    <a:ext uri="{FF2B5EF4-FFF2-40B4-BE49-F238E27FC236}">
                      <a16:creationId xmlns:a16="http://schemas.microsoft.com/office/drawing/2014/main" id="{1C40F742-EB48-7506-62B8-EC5FEF258E2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C7E9D6F-6E4D-490B-B37D-788195ACCDE1}"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75118" name="TextBox 33">
                  <a:extLst>
                    <a:ext uri="{FF2B5EF4-FFF2-40B4-BE49-F238E27FC236}">
                      <a16:creationId xmlns:a16="http://schemas.microsoft.com/office/drawing/2014/main" id="{86E4762C-55B3-2DD8-831B-68AD6A9752FF}"/>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75112" name="Group 27">
              <a:extLst>
                <a:ext uri="{FF2B5EF4-FFF2-40B4-BE49-F238E27FC236}">
                  <a16:creationId xmlns:a16="http://schemas.microsoft.com/office/drawing/2014/main" id="{16190491-F12E-0BC1-D113-5BDA3A27A831}"/>
                </a:ext>
              </a:extLst>
            </p:cNvPr>
            <p:cNvGrpSpPr>
              <a:grpSpLocks/>
            </p:cNvGrpSpPr>
            <p:nvPr/>
          </p:nvGrpSpPr>
          <p:grpSpPr bwMode="auto">
            <a:xfrm>
              <a:off x="200590" y="843937"/>
              <a:ext cx="1035539" cy="458298"/>
              <a:chOff x="224691" y="1351963"/>
              <a:chExt cx="1035539" cy="458298"/>
            </a:xfrm>
          </p:grpSpPr>
          <p:sp>
            <p:nvSpPr>
              <p:cNvPr id="175113" name="TextBox 28">
                <a:extLst>
                  <a:ext uri="{FF2B5EF4-FFF2-40B4-BE49-F238E27FC236}">
                    <a16:creationId xmlns:a16="http://schemas.microsoft.com/office/drawing/2014/main" id="{C99BA492-8EA6-30F7-E658-4E1648275A8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75114" name="TextBox 29">
                <a:extLst>
                  <a:ext uri="{FF2B5EF4-FFF2-40B4-BE49-F238E27FC236}">
                    <a16:creationId xmlns:a16="http://schemas.microsoft.com/office/drawing/2014/main" id="{F385AFC2-C4E3-C3C3-EED1-A61E449B33D9}"/>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75108" name="Titolo 1">
            <a:extLst>
              <a:ext uri="{FF2B5EF4-FFF2-40B4-BE49-F238E27FC236}">
                <a16:creationId xmlns:a16="http://schemas.microsoft.com/office/drawing/2014/main" id="{CDECC303-7929-B3D8-5407-ABA2B96A28BA}"/>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75109" name="Rettangolo 1">
            <a:extLst>
              <a:ext uri="{FF2B5EF4-FFF2-40B4-BE49-F238E27FC236}">
                <a16:creationId xmlns:a16="http://schemas.microsoft.com/office/drawing/2014/main" id="{0ED9D53F-42B3-36EF-7C31-A4F2FC2909D1}"/>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75110" name="Titolo 1">
            <a:extLst>
              <a:ext uri="{FF2B5EF4-FFF2-40B4-BE49-F238E27FC236}">
                <a16:creationId xmlns:a16="http://schemas.microsoft.com/office/drawing/2014/main" id="{5584E2CC-3923-9FCB-83F8-4904204C458E}"/>
              </a:ext>
            </a:extLst>
          </p:cNvPr>
          <p:cNvSpPr txBox="1">
            <a:spLocks noChangeArrowheads="1"/>
          </p:cNvSpPr>
          <p:nvPr/>
        </p:nvSpPr>
        <p:spPr bwMode="auto">
          <a:xfrm>
            <a:off x="703263" y="615950"/>
            <a:ext cx="787082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r>
              <a:rPr lang="it-IT" altLang="it-IT" sz="1800" dirty="0">
                <a:cs typeface="Times New Roman" panose="02020603050405020304" pitchFamily="18" charset="0"/>
              </a:rPr>
              <a:t> </a:t>
            </a:r>
          </a:p>
          <a:p>
            <a:pPr algn="just">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just">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 </a:t>
            </a:r>
          </a:p>
          <a:p>
            <a:pPr>
              <a:lnSpc>
                <a:spcPct val="200000"/>
              </a:lnSpc>
              <a:spcBef>
                <a:spcPct val="0"/>
              </a:spcBef>
              <a:buFontTx/>
              <a:buNone/>
            </a:pPr>
            <a:r>
              <a:rPr lang="it-IT" altLang="it-IT" sz="1600" dirty="0">
                <a:latin typeface="Cambria" panose="02040503050406030204" pitchFamily="18" charset="0"/>
                <a:ea typeface="Cambria" panose="02040503050406030204" pitchFamily="18" charset="0"/>
                <a:cs typeface="Times New Roman" panose="02020603050405020304" pitchFamily="18" charset="0"/>
              </a:rPr>
              <a:t>Inoltre in sede di inventario è importante indicare nelle carte la </a:t>
            </a:r>
            <a:r>
              <a:rPr lang="it-IT" altLang="it-IT" sz="1600" b="1" dirty="0">
                <a:latin typeface="Cambria" panose="02040503050406030204" pitchFamily="18" charset="0"/>
                <a:ea typeface="Cambria" panose="02040503050406030204" pitchFamily="18" charset="0"/>
                <a:cs typeface="Times New Roman" panose="02020603050405020304" pitchFamily="18" charset="0"/>
              </a:rPr>
              <a:t>copertura di inventario</a:t>
            </a:r>
            <a:r>
              <a:rPr lang="it-IT" altLang="it-IT" sz="1600" dirty="0">
                <a:latin typeface="Cambria" panose="02040503050406030204" pitchFamily="18" charset="0"/>
                <a:ea typeface="Cambria" panose="02040503050406030204" pitchFamily="18" charset="0"/>
                <a:cs typeface="Times New Roman" panose="02020603050405020304" pitchFamily="18" charset="0"/>
              </a:rPr>
              <a:t> ottenuta sul valore complessivo delle rimanenze suddivise per categorie: </a:t>
            </a:r>
          </a:p>
          <a:p>
            <a:pPr algn="just">
              <a:lnSpc>
                <a:spcPct val="200000"/>
              </a:lnSpc>
              <a:spcBef>
                <a:spcPct val="0"/>
              </a:spcBef>
              <a:buFont typeface="Symbol" panose="05050102010706020507" pitchFamily="18" charset="2"/>
              <a:buChar char=""/>
            </a:pPr>
            <a:r>
              <a:rPr lang="it-IT" altLang="it-IT" sz="1600" dirty="0">
                <a:latin typeface="Cambria" panose="02040503050406030204" pitchFamily="18" charset="0"/>
                <a:ea typeface="Cambria" panose="02040503050406030204" pitchFamily="18" charset="0"/>
                <a:cs typeface="Times New Roman" panose="02020603050405020304" pitchFamily="18" charset="0"/>
              </a:rPr>
              <a:t>Materia prima 25%</a:t>
            </a:r>
          </a:p>
          <a:p>
            <a:pPr algn="just">
              <a:lnSpc>
                <a:spcPct val="200000"/>
              </a:lnSpc>
              <a:spcBef>
                <a:spcPct val="0"/>
              </a:spcBef>
              <a:buFont typeface="Symbol" panose="05050102010706020507" pitchFamily="18" charset="2"/>
              <a:buChar char=""/>
            </a:pPr>
            <a:r>
              <a:rPr lang="it-IT" altLang="it-IT" sz="1600" dirty="0">
                <a:latin typeface="Cambria" panose="02040503050406030204" pitchFamily="18" charset="0"/>
                <a:ea typeface="Cambria" panose="02040503050406030204" pitchFamily="18" charset="0"/>
                <a:cs typeface="Times New Roman" panose="02020603050405020304" pitchFamily="18" charset="0"/>
              </a:rPr>
              <a:t>Semilavorati 44%</a:t>
            </a:r>
          </a:p>
          <a:p>
            <a:pPr algn="just">
              <a:lnSpc>
                <a:spcPct val="200000"/>
              </a:lnSpc>
              <a:spcBef>
                <a:spcPct val="0"/>
              </a:spcBef>
              <a:buFont typeface="Symbol" panose="05050102010706020507" pitchFamily="18" charset="2"/>
              <a:buChar char=""/>
            </a:pPr>
            <a:r>
              <a:rPr lang="it-IT" altLang="it-IT" sz="1600" dirty="0">
                <a:latin typeface="Cambria" panose="02040503050406030204" pitchFamily="18" charset="0"/>
                <a:ea typeface="Cambria" panose="02040503050406030204" pitchFamily="18" charset="0"/>
                <a:cs typeface="Times New Roman" panose="02020603050405020304" pitchFamily="18" charset="0"/>
              </a:rPr>
              <a:t>Prodotti finiti 82%. </a:t>
            </a:r>
          </a:p>
          <a:p>
            <a:pPr algn="just">
              <a:lnSpc>
                <a:spcPct val="200000"/>
              </a:lnSpc>
              <a:spcBef>
                <a:spcPct val="0"/>
              </a:spcBef>
              <a:buFontTx/>
              <a:buNone/>
            </a:pPr>
            <a:r>
              <a:rPr lang="it-IT" altLang="it-IT" sz="1600" dirty="0">
                <a:latin typeface="Cambria" panose="02040503050406030204" pitchFamily="18" charset="0"/>
                <a:ea typeface="Cambria" panose="02040503050406030204" pitchFamily="18" charset="0"/>
                <a:cs typeface="Times New Roman" panose="02020603050405020304" pitchFamily="18" charset="0"/>
              </a:rPr>
              <a:t>Inoltre il Revisore deve operare la </a:t>
            </a:r>
            <a:r>
              <a:rPr lang="it-IT" altLang="it-IT" sz="1600" b="1" dirty="0">
                <a:latin typeface="Cambria" panose="02040503050406030204" pitchFamily="18" charset="0"/>
                <a:ea typeface="Cambria" panose="02040503050406030204" pitchFamily="18" charset="0"/>
                <a:cs typeface="Times New Roman" panose="02020603050405020304" pitchFamily="18" charset="0"/>
              </a:rPr>
              <a:t>procedura di </a:t>
            </a:r>
            <a:r>
              <a:rPr lang="it-IT" altLang="it-IT" sz="1600" b="1" dirty="0" err="1">
                <a:latin typeface="Cambria" panose="02040503050406030204" pitchFamily="18" charset="0"/>
                <a:ea typeface="Cambria" panose="02040503050406030204" pitchFamily="18" charset="0"/>
                <a:cs typeface="Times New Roman" panose="02020603050405020304" pitchFamily="18" charset="0"/>
              </a:rPr>
              <a:t>circolarizzazione</a:t>
            </a:r>
            <a:r>
              <a:rPr lang="it-IT" altLang="it-IT" sz="1600" b="1" dirty="0">
                <a:latin typeface="Cambria" panose="02040503050406030204" pitchFamily="18" charset="0"/>
                <a:ea typeface="Cambria" panose="02040503050406030204" pitchFamily="18" charset="0"/>
                <a:cs typeface="Times New Roman" panose="02020603050405020304" pitchFamily="18" charset="0"/>
              </a:rPr>
              <a:t> o conferma esterna dei depositari</a:t>
            </a:r>
            <a:r>
              <a:rPr lang="it-IT" altLang="it-IT" sz="1600" dirty="0">
                <a:latin typeface="Cambria" panose="02040503050406030204" pitchFamily="18" charset="0"/>
                <a:ea typeface="Cambria" panose="02040503050406030204" pitchFamily="18" charset="0"/>
                <a:cs typeface="Times New Roman" panose="02020603050405020304" pitchFamily="18" charset="0"/>
              </a:rPr>
              <a:t> (</a:t>
            </a:r>
            <a:r>
              <a:rPr lang="it-IT" altLang="it-IT" sz="1600" b="1" dirty="0">
                <a:latin typeface="Cambria" panose="02040503050406030204" pitchFamily="18" charset="0"/>
                <a:ea typeface="Cambria" panose="02040503050406030204" pitchFamily="18" charset="0"/>
                <a:cs typeface="Times New Roman" panose="02020603050405020304" pitchFamily="18" charset="0"/>
              </a:rPr>
              <a:t>Obiettivo del Revisore è l’Esistenza</a:t>
            </a:r>
            <a:r>
              <a:rPr lang="it-IT" altLang="it-IT" sz="1600" dirty="0">
                <a:latin typeface="Cambria" panose="02040503050406030204" pitchFamily="18" charset="0"/>
                <a:ea typeface="Cambria" panose="02040503050406030204" pitchFamily="18" charset="0"/>
                <a:cs typeface="Times New Roman" panose="02020603050405020304" pitchFamily="18" charset="0"/>
              </a:rPr>
              <a:t>) che detengono del magazzino di proprietà della società ALFA S.r.l.. </a:t>
            </a:r>
          </a:p>
          <a:p>
            <a:pPr algn="just">
              <a:lnSpc>
                <a:spcPct val="200000"/>
              </a:lnSpc>
              <a:spcBef>
                <a:spcPct val="0"/>
              </a:spcBef>
              <a:buFontTx/>
              <a:buNone/>
            </a:pPr>
            <a:r>
              <a:rPr lang="it-IT" altLang="it-IT" sz="1600" dirty="0">
                <a:latin typeface="Cambria" panose="02040503050406030204" pitchFamily="18" charset="0"/>
                <a:ea typeface="Cambria" panose="02040503050406030204" pitchFamily="18" charset="0"/>
                <a:cs typeface="Times New Roman" panose="02020603050405020304" pitchFamily="18" charset="0"/>
              </a:rPr>
              <a:t>In particolare la società ALFA S.r.l. ha due depositi di prodotto finito presso due distributori la cui proprietà è in capo alla Società e provvede ad inviare le lettere di conferma delle giacenze al 31.12.2023. </a:t>
            </a:r>
          </a:p>
          <a:p>
            <a:pPr algn="just">
              <a:lnSpc>
                <a:spcPct val="200000"/>
              </a:lnSpc>
              <a:spcBef>
                <a:spcPct val="0"/>
              </a:spcBef>
              <a:buFontTx/>
              <a:buNone/>
            </a:pPr>
            <a:r>
              <a:rPr lang="it-IT" altLang="it-IT" sz="1800" dirty="0">
                <a:cs typeface="Times New Roman" panose="02020603050405020304" pitchFamily="18" charset="0"/>
              </a:rPr>
              <a:t> </a:t>
            </a:r>
          </a:p>
          <a:p>
            <a:pPr algn="just">
              <a:lnSpc>
                <a:spcPct val="20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739C48A-A32B-DCBF-236E-C458CCADDEB4}"/>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77155" name="Group 25">
            <a:extLst>
              <a:ext uri="{FF2B5EF4-FFF2-40B4-BE49-F238E27FC236}">
                <a16:creationId xmlns:a16="http://schemas.microsoft.com/office/drawing/2014/main" id="{EE5AADB8-4C19-C089-E989-1FFF3917BD23}"/>
              </a:ext>
            </a:extLst>
          </p:cNvPr>
          <p:cNvGrpSpPr>
            <a:grpSpLocks/>
          </p:cNvGrpSpPr>
          <p:nvPr/>
        </p:nvGrpSpPr>
        <p:grpSpPr bwMode="auto">
          <a:xfrm>
            <a:off x="125413" y="173038"/>
            <a:ext cx="1036637" cy="884237"/>
            <a:chOff x="200590" y="418099"/>
            <a:chExt cx="1035539" cy="884136"/>
          </a:xfrm>
        </p:grpSpPr>
        <p:grpSp>
          <p:nvGrpSpPr>
            <p:cNvPr id="177159" name="Group 26">
              <a:extLst>
                <a:ext uri="{FF2B5EF4-FFF2-40B4-BE49-F238E27FC236}">
                  <a16:creationId xmlns:a16="http://schemas.microsoft.com/office/drawing/2014/main" id="{4FDB40ED-7906-5930-3B8E-E692C3976234}"/>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B2241AF8-8BBA-B275-B9D0-D17958A9FED8}"/>
                  </a:ext>
                </a:extLst>
              </p:cNvPr>
              <p:cNvSpPr/>
              <p:nvPr/>
            </p:nvSpPr>
            <p:spPr>
              <a:xfrm>
                <a:off x="1587029" y="661914"/>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77164" name="Group 31">
                <a:extLst>
                  <a:ext uri="{FF2B5EF4-FFF2-40B4-BE49-F238E27FC236}">
                    <a16:creationId xmlns:a16="http://schemas.microsoft.com/office/drawing/2014/main" id="{C533172A-731C-499C-3397-6A01E9A0D5B6}"/>
                  </a:ext>
                </a:extLst>
              </p:cNvPr>
              <p:cNvGrpSpPr>
                <a:grpSpLocks/>
              </p:cNvGrpSpPr>
              <p:nvPr/>
            </p:nvGrpSpPr>
            <p:grpSpPr bwMode="auto">
              <a:xfrm>
                <a:off x="1604481" y="615882"/>
                <a:ext cx="886681" cy="461665"/>
                <a:chOff x="1604481" y="615882"/>
                <a:chExt cx="886681" cy="461665"/>
              </a:xfrm>
            </p:grpSpPr>
            <p:sp>
              <p:nvSpPr>
                <p:cNvPr id="177165" name="TextBox 32">
                  <a:extLst>
                    <a:ext uri="{FF2B5EF4-FFF2-40B4-BE49-F238E27FC236}">
                      <a16:creationId xmlns:a16="http://schemas.microsoft.com/office/drawing/2014/main" id="{4469EA12-80D1-51D2-F1A3-96E92540DF4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FD49C3B-61F6-453C-A0E9-B49424EF6FA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59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77166" name="TextBox 33">
                  <a:extLst>
                    <a:ext uri="{FF2B5EF4-FFF2-40B4-BE49-F238E27FC236}">
                      <a16:creationId xmlns:a16="http://schemas.microsoft.com/office/drawing/2014/main" id="{33B235F2-D13B-3B9D-075D-C6958235FFCD}"/>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77160" name="Group 27">
              <a:extLst>
                <a:ext uri="{FF2B5EF4-FFF2-40B4-BE49-F238E27FC236}">
                  <a16:creationId xmlns:a16="http://schemas.microsoft.com/office/drawing/2014/main" id="{5C2ABD27-4A67-9CC5-445F-181E1A8E4C77}"/>
                </a:ext>
              </a:extLst>
            </p:cNvPr>
            <p:cNvGrpSpPr>
              <a:grpSpLocks/>
            </p:cNvGrpSpPr>
            <p:nvPr/>
          </p:nvGrpSpPr>
          <p:grpSpPr bwMode="auto">
            <a:xfrm>
              <a:off x="200590" y="843937"/>
              <a:ext cx="1035539" cy="458298"/>
              <a:chOff x="224691" y="1351963"/>
              <a:chExt cx="1035539" cy="458298"/>
            </a:xfrm>
          </p:grpSpPr>
          <p:sp>
            <p:nvSpPr>
              <p:cNvPr id="177161" name="TextBox 28">
                <a:extLst>
                  <a:ext uri="{FF2B5EF4-FFF2-40B4-BE49-F238E27FC236}">
                    <a16:creationId xmlns:a16="http://schemas.microsoft.com/office/drawing/2014/main" id="{08DC86DF-6764-A2EA-5302-008DC3D6E54F}"/>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77162" name="TextBox 29">
                <a:extLst>
                  <a:ext uri="{FF2B5EF4-FFF2-40B4-BE49-F238E27FC236}">
                    <a16:creationId xmlns:a16="http://schemas.microsoft.com/office/drawing/2014/main" id="{AEC551CC-BC06-95C1-080C-CE12A6AD1411}"/>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77156" name="Titolo 1">
            <a:extLst>
              <a:ext uri="{FF2B5EF4-FFF2-40B4-BE49-F238E27FC236}">
                <a16:creationId xmlns:a16="http://schemas.microsoft.com/office/drawing/2014/main" id="{F9C7D02F-4743-90C9-6E09-B5952F2FF781}"/>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77157" name="Rettangolo 1">
            <a:extLst>
              <a:ext uri="{FF2B5EF4-FFF2-40B4-BE49-F238E27FC236}">
                <a16:creationId xmlns:a16="http://schemas.microsoft.com/office/drawing/2014/main" id="{933FF5D6-9D13-9F83-415B-BAFBC6F2F69E}"/>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77158" name="Titolo 1">
            <a:extLst>
              <a:ext uri="{FF2B5EF4-FFF2-40B4-BE49-F238E27FC236}">
                <a16:creationId xmlns:a16="http://schemas.microsoft.com/office/drawing/2014/main" id="{98C792DA-7940-E2AE-0320-D6904E33A6CC}"/>
              </a:ext>
            </a:extLst>
          </p:cNvPr>
          <p:cNvSpPr txBox="1">
            <a:spLocks/>
          </p:cNvSpPr>
          <p:nvPr/>
        </p:nvSpPr>
        <p:spPr bwMode="auto">
          <a:xfrm>
            <a:off x="769938" y="909638"/>
            <a:ext cx="78422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6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a:t>
            </a: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Relativamente ai codici selezionati per le conte fisiche il Revisore provvede a ricalcolare la valorizzazione del prezzo unitario attraverso una verifica del costo medio ponderato per la materia prima e per i semilavorati e prodotti finiti provvede a ricalcolare la componente di materia prima e la componente di valorizzazione della lavorazione e dei costi indiretti di produzione. </a:t>
            </a: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20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68272AD-08FF-7B4A-0808-BA1EB2A8391E}"/>
              </a:ext>
            </a:extLst>
          </p:cNvPr>
          <p:cNvSpPr/>
          <p:nvPr/>
        </p:nvSpPr>
        <p:spPr>
          <a:xfrm>
            <a:off x="1019175"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363" name="Group 25">
            <a:extLst>
              <a:ext uri="{FF2B5EF4-FFF2-40B4-BE49-F238E27FC236}">
                <a16:creationId xmlns:a16="http://schemas.microsoft.com/office/drawing/2014/main" id="{3DE5E0A4-500C-6701-6F56-8CC9C884B307}"/>
              </a:ext>
            </a:extLst>
          </p:cNvPr>
          <p:cNvGrpSpPr>
            <a:grpSpLocks/>
          </p:cNvGrpSpPr>
          <p:nvPr/>
        </p:nvGrpSpPr>
        <p:grpSpPr bwMode="auto">
          <a:xfrm>
            <a:off x="92075" y="212725"/>
            <a:ext cx="1089025" cy="884238"/>
            <a:chOff x="200590" y="418099"/>
            <a:chExt cx="1087878" cy="884136"/>
          </a:xfrm>
        </p:grpSpPr>
        <p:grpSp>
          <p:nvGrpSpPr>
            <p:cNvPr id="15366" name="Group 26">
              <a:extLst>
                <a:ext uri="{FF2B5EF4-FFF2-40B4-BE49-F238E27FC236}">
                  <a16:creationId xmlns:a16="http://schemas.microsoft.com/office/drawing/2014/main" id="{3CF8694A-ECD6-678F-F98D-7445C6E730C2}"/>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E047EAF-1211-1C15-F42F-616F2762EFE0}"/>
                  </a:ext>
                </a:extLst>
              </p:cNvPr>
              <p:cNvSpPr/>
              <p:nvPr/>
            </p:nvSpPr>
            <p:spPr>
              <a:xfrm>
                <a:off x="1587029" y="661915"/>
                <a:ext cx="895993"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5371" name="Group 31">
                <a:extLst>
                  <a:ext uri="{FF2B5EF4-FFF2-40B4-BE49-F238E27FC236}">
                    <a16:creationId xmlns:a16="http://schemas.microsoft.com/office/drawing/2014/main" id="{8D8B8683-E912-DA53-E6BD-5327B5878EE9}"/>
                  </a:ext>
                </a:extLst>
              </p:cNvPr>
              <p:cNvGrpSpPr>
                <a:grpSpLocks/>
              </p:cNvGrpSpPr>
              <p:nvPr/>
            </p:nvGrpSpPr>
            <p:grpSpPr bwMode="auto">
              <a:xfrm>
                <a:off x="1604481" y="615882"/>
                <a:ext cx="886681" cy="461665"/>
                <a:chOff x="1604481" y="615882"/>
                <a:chExt cx="886681" cy="461665"/>
              </a:xfrm>
            </p:grpSpPr>
            <p:sp>
              <p:nvSpPr>
                <p:cNvPr id="15372" name="TextBox 32">
                  <a:extLst>
                    <a:ext uri="{FF2B5EF4-FFF2-40B4-BE49-F238E27FC236}">
                      <a16:creationId xmlns:a16="http://schemas.microsoft.com/office/drawing/2014/main" id="{C87FF68B-06F5-B9D9-2F4F-B97EB4962D3B}"/>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A25C5F20-BF71-4FB5-8B32-4387B82976E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5373" name="TextBox 33">
                  <a:extLst>
                    <a:ext uri="{FF2B5EF4-FFF2-40B4-BE49-F238E27FC236}">
                      <a16:creationId xmlns:a16="http://schemas.microsoft.com/office/drawing/2014/main" id="{9423A46B-CE7F-53F0-6C7A-90D94925C179}"/>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5367" name="Group 27">
              <a:extLst>
                <a:ext uri="{FF2B5EF4-FFF2-40B4-BE49-F238E27FC236}">
                  <a16:creationId xmlns:a16="http://schemas.microsoft.com/office/drawing/2014/main" id="{34D47A79-B5B1-D90F-B8C9-2E02979217CC}"/>
                </a:ext>
              </a:extLst>
            </p:cNvPr>
            <p:cNvGrpSpPr>
              <a:grpSpLocks/>
            </p:cNvGrpSpPr>
            <p:nvPr/>
          </p:nvGrpSpPr>
          <p:grpSpPr bwMode="auto">
            <a:xfrm>
              <a:off x="200590" y="843937"/>
              <a:ext cx="1087878" cy="458298"/>
              <a:chOff x="224691" y="1351963"/>
              <a:chExt cx="1087878" cy="458298"/>
            </a:xfrm>
          </p:grpSpPr>
          <p:sp>
            <p:nvSpPr>
              <p:cNvPr id="15368" name="TextBox 28">
                <a:extLst>
                  <a:ext uri="{FF2B5EF4-FFF2-40B4-BE49-F238E27FC236}">
                    <a16:creationId xmlns:a16="http://schemas.microsoft.com/office/drawing/2014/main" id="{1884A99C-B5BF-21B2-FEF4-815F2BA1E3C6}"/>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5369" name="TextBox 29">
                <a:extLst>
                  <a:ext uri="{FF2B5EF4-FFF2-40B4-BE49-F238E27FC236}">
                    <a16:creationId xmlns:a16="http://schemas.microsoft.com/office/drawing/2014/main" id="{D04ED940-82E9-BA2C-07A4-8A1777BB4AD9}"/>
                  </a:ext>
                </a:extLst>
              </p:cNvPr>
              <p:cNvSpPr txBox="1">
                <a:spLocks noChangeArrowheads="1"/>
              </p:cNvSpPr>
              <p:nvPr/>
            </p:nvSpPr>
            <p:spPr bwMode="auto">
              <a:xfrm>
                <a:off x="277030"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5364" name="Titolo 1">
            <a:extLst>
              <a:ext uri="{FF2B5EF4-FFF2-40B4-BE49-F238E27FC236}">
                <a16:creationId xmlns:a16="http://schemas.microsoft.com/office/drawing/2014/main" id="{4B0F08A1-9519-9518-7623-60B5E8FED605}"/>
              </a:ext>
            </a:extLst>
          </p:cNvPr>
          <p:cNvSpPr>
            <a:spLocks noGrp="1"/>
          </p:cNvSpPr>
          <p:nvPr>
            <p:ph type="title"/>
          </p:nvPr>
        </p:nvSpPr>
        <p:spPr>
          <a:xfrm>
            <a:off x="381000" y="1314652"/>
            <a:ext cx="8679652" cy="5126037"/>
          </a:xfrm>
        </p:spPr>
        <p:txBody>
          <a:bodyPr/>
          <a:lstStyle/>
          <a:p>
            <a:br>
              <a:rPr lang="it-IT" altLang="it-IT" sz="1400" b="1" dirty="0"/>
            </a:br>
            <a:br>
              <a:rPr lang="it-IT" altLang="it-IT" sz="1400" b="1" dirty="0"/>
            </a:br>
            <a:br>
              <a:rPr lang="it-IT" altLang="it-IT" sz="1400" b="1" dirty="0"/>
            </a:br>
            <a:br>
              <a:rPr lang="it-IT" altLang="it-IT" sz="1400" b="1" dirty="0"/>
            </a:br>
            <a:br>
              <a:rPr lang="it-IT" altLang="it-IT" sz="1400" b="1" dirty="0"/>
            </a:br>
            <a:br>
              <a:rPr lang="it-IT" altLang="it-IT" sz="1400" b="1" dirty="0"/>
            </a:br>
            <a:br>
              <a:rPr lang="it-IT" altLang="it-IT" sz="1400" b="1" dirty="0"/>
            </a:br>
            <a:br>
              <a:rPr lang="it-IT" altLang="it-IT" sz="1400" b="1" dirty="0"/>
            </a:br>
            <a:br>
              <a:rPr lang="it-IT" altLang="it-IT" sz="1400" b="1" dirty="0"/>
            </a:br>
            <a:br>
              <a:rPr lang="it-IT" altLang="it-IT" sz="1400" b="1" dirty="0"/>
            </a:br>
            <a:br>
              <a:rPr lang="it-IT" altLang="it-IT" sz="1400" b="1" dirty="0"/>
            </a:br>
            <a:br>
              <a:rPr lang="it-IT" altLang="it-IT" sz="1400" b="1" dirty="0"/>
            </a:br>
            <a:br>
              <a:rPr lang="it-IT" altLang="it-IT" sz="1400" dirty="0"/>
            </a:br>
            <a:br>
              <a:rPr lang="it-IT" altLang="it-IT" sz="1400" dirty="0"/>
            </a:br>
            <a:br>
              <a:rPr lang="it-IT" altLang="it-IT" sz="1400" dirty="0"/>
            </a:br>
            <a:br>
              <a:rPr lang="it-IT" altLang="it-IT" sz="1400" dirty="0"/>
            </a:br>
            <a:r>
              <a:rPr lang="it-IT" altLang="it-IT" sz="2000" b="1" dirty="0">
                <a:solidFill>
                  <a:srgbClr val="FF0000"/>
                </a:solidFill>
              </a:rPr>
              <a:t>Il «Kit-normativo» del Revisore</a:t>
            </a:r>
            <a:br>
              <a:rPr lang="it-IT" altLang="it-IT" sz="1400" dirty="0"/>
            </a:br>
            <a:br>
              <a:rPr lang="it-IT" altLang="it-IT" sz="1400" dirty="0"/>
            </a:br>
            <a:r>
              <a:rPr lang="it-IT" altLang="it-IT" sz="1800" b="1" i="1" dirty="0">
                <a:solidFill>
                  <a:srgbClr val="FF0000"/>
                </a:solidFill>
              </a:rPr>
              <a:t>Principi di revisione italiani (ISA ITALIA e SA ITALIA) </a:t>
            </a:r>
            <a:br>
              <a:rPr lang="it-IT" altLang="it-IT" sz="1800" b="1" i="1" dirty="0">
                <a:solidFill>
                  <a:srgbClr val="FF0000"/>
                </a:solidFill>
              </a:rPr>
            </a:br>
            <a:r>
              <a:rPr lang="it-IT" altLang="it-IT" sz="1800" b="1" i="1" dirty="0">
                <a:solidFill>
                  <a:srgbClr val="FF0000"/>
                </a:solidFill>
              </a:rPr>
              <a:t>Principi di revisione internazionali (ISA)</a:t>
            </a:r>
            <a:br>
              <a:rPr lang="it-IT" altLang="it-IT" sz="1800" b="1" i="1" dirty="0">
                <a:solidFill>
                  <a:srgbClr val="FF0000"/>
                </a:solidFill>
              </a:rPr>
            </a:br>
            <a:br>
              <a:rPr lang="it-IT" altLang="it-IT" sz="1800" b="1" i="1" dirty="0">
                <a:solidFill>
                  <a:srgbClr val="FF0000"/>
                </a:solidFill>
              </a:rPr>
            </a:br>
            <a:r>
              <a:rPr lang="it-IT" altLang="it-IT" sz="1600" dirty="0"/>
              <a:t>Con la determina del 3 agosto 2020 nr 153936 della </a:t>
            </a:r>
            <a:r>
              <a:rPr lang="it-IT" altLang="it-IT" sz="1600" dirty="0" err="1"/>
              <a:t>Ragionieria</a:t>
            </a:r>
            <a:r>
              <a:rPr lang="it-IT" altLang="it-IT" sz="1600" dirty="0"/>
              <a:t> Generale dello Stato, sono stati adottati 22 nuovi principi di revisione internazionali ISA, elaborati da Consiglio Nazionale dei Dottori commercialisti e degli Esperti Contabili, </a:t>
            </a:r>
            <a:r>
              <a:rPr lang="it-IT" altLang="it-IT" sz="1600" dirty="0" err="1"/>
              <a:t>Assirevi</a:t>
            </a:r>
            <a:r>
              <a:rPr lang="it-IT" altLang="it-IT" sz="1600" dirty="0"/>
              <a:t> e INRL, in collaborazione con Consob e MEF.</a:t>
            </a:r>
            <a:br>
              <a:rPr lang="it-IT" altLang="it-IT" sz="1600" dirty="0"/>
            </a:br>
            <a:r>
              <a:rPr lang="it-IT" altLang="it-IT" sz="1600" dirty="0"/>
              <a:t>I nuovi principi sono entrati in vigore a partire dai bilanci i cui periodi amministrativi iniziano dal 1^ gennaio 2020. </a:t>
            </a: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dirty="0"/>
            </a:br>
            <a:br>
              <a:rPr lang="it-IT" altLang="it-IT" sz="1600" b="1" i="1" dirty="0">
                <a:solidFill>
                  <a:srgbClr val="FF0000"/>
                </a:solidFill>
              </a:rPr>
            </a:br>
            <a:br>
              <a:rPr lang="it-IT" altLang="it-IT" sz="1400" b="1" i="1" dirty="0"/>
            </a:br>
            <a:br>
              <a:rPr lang="it-IT" altLang="it-IT" sz="1400" b="1" i="1" dirty="0"/>
            </a:br>
            <a:br>
              <a:rPr lang="it-IT" altLang="it-IT" sz="1400" b="1" i="1" dirty="0"/>
            </a:br>
            <a:br>
              <a:rPr lang="it-IT" altLang="it-IT" sz="1400" b="1" i="1" dirty="0"/>
            </a:br>
            <a:br>
              <a:rPr lang="it-IT" altLang="it-IT" sz="1400" b="1" i="1" dirty="0"/>
            </a:br>
            <a:r>
              <a:rPr lang="it-IT" altLang="it-IT" sz="1400" dirty="0"/>
              <a:t>La d</a:t>
            </a:r>
            <a:r>
              <a:rPr lang="it-IT" sz="1400" dirty="0"/>
              <a:t>etermina della Ragioneria Generale dello Stato n. 184 dell’8 agosto 2024, pubblicata il 5 Giugno scorso, ha adottato alcuni nuovi principi professionali internazionali (Italia) sulla gestione della qualità della revisione legale dei conti, elaborati dal Consiglio nazionale dei Dottori Commercialisti e degli Esperti Contabili (CNDCEC), unitamente ad </a:t>
            </a:r>
            <a:r>
              <a:rPr lang="it-IT" sz="1400" dirty="0" err="1"/>
              <a:t>Assirevi</a:t>
            </a:r>
            <a:r>
              <a:rPr lang="it-IT" sz="1400" dirty="0"/>
              <a:t>, INRL, Consob e MEF.</a:t>
            </a:r>
            <a:br>
              <a:rPr lang="it-IT" altLang="it-IT" sz="1400" dirty="0"/>
            </a:br>
            <a:br>
              <a:rPr lang="it-IT" altLang="it-IT" sz="1400" b="1" i="1" dirty="0"/>
            </a:br>
            <a:br>
              <a:rPr lang="it-IT" altLang="it-IT" sz="1400" b="1" i="1" dirty="0"/>
            </a:br>
            <a:br>
              <a:rPr lang="it-IT" altLang="it-IT" sz="1400" b="1" i="1" dirty="0"/>
            </a:br>
            <a:br>
              <a:rPr lang="it-IT" altLang="it-IT" sz="1400" b="1" i="1" dirty="0"/>
            </a:br>
            <a:br>
              <a:rPr lang="it-IT" altLang="it-IT" sz="1400" b="1" i="1" dirty="0"/>
            </a:br>
            <a:br>
              <a:rPr lang="it-IT" altLang="it-IT" sz="1400" b="1" i="1" dirty="0"/>
            </a:br>
            <a:r>
              <a:rPr lang="it-IT" altLang="it-IT" sz="1400" dirty="0"/>
              <a:t>. </a:t>
            </a:r>
            <a:br>
              <a:rPr lang="it-IT" altLang="it-IT" sz="1400" i="1" dirty="0"/>
            </a:br>
            <a:br>
              <a:rPr lang="it-IT" altLang="it-IT" sz="2000" i="1" dirty="0"/>
            </a:br>
            <a:br>
              <a:rPr lang="it-IT" altLang="it-IT" sz="2000" i="1" dirty="0"/>
            </a:br>
            <a:br>
              <a:rPr lang="it-IT" altLang="it-IT" sz="2000" dirty="0"/>
            </a:br>
            <a:br>
              <a:rPr lang="it-IT" altLang="it-IT" sz="2000" dirty="0"/>
            </a:br>
            <a:br>
              <a:rPr lang="it-IT" altLang="it-IT" sz="2000" dirty="0"/>
            </a:br>
            <a:br>
              <a:rPr lang="it-IT" altLang="it-IT" sz="3200" dirty="0"/>
            </a:br>
            <a:endParaRPr lang="it-IT" altLang="it-IT" sz="3200" dirty="0"/>
          </a:p>
        </p:txBody>
      </p:sp>
      <p:pic>
        <p:nvPicPr>
          <p:cNvPr id="11269" name="Immagine 1">
            <a:extLst>
              <a:ext uri="{FF2B5EF4-FFF2-40B4-BE49-F238E27FC236}">
                <a16:creationId xmlns:a16="http://schemas.microsoft.com/office/drawing/2014/main" id="{C466A872-E0BF-4D9D-0C2D-ED5A0177E5D9}"/>
              </a:ext>
            </a:extLst>
          </p:cNvPr>
          <p:cNvPicPr>
            <a:picLocks noChangeAspect="1"/>
          </p:cNvPicPr>
          <p:nvPr/>
        </p:nvPicPr>
        <p:blipFill>
          <a:blip r:embed="rId4"/>
          <a:srcRect/>
          <a:stretch>
            <a:fillRect/>
          </a:stretch>
        </p:blipFill>
        <p:spPr bwMode="auto">
          <a:xfrm>
            <a:off x="685922" y="3117413"/>
            <a:ext cx="7846890" cy="2670175"/>
          </a:xfrm>
          <a:prstGeom prst="rect">
            <a:avLst/>
          </a:prstGeom>
          <a:noFill/>
          <a:ln>
            <a:noFill/>
          </a:ln>
          <a:effectLst>
            <a:outerShdw blurRad="50800" dist="50800" dir="5400000" algn="ctr" rotWithShape="0">
              <a:srgbClr val="000000"/>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AC47D98-88CE-0C06-2988-975C93532FAB}"/>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79203" name="Group 25">
            <a:extLst>
              <a:ext uri="{FF2B5EF4-FFF2-40B4-BE49-F238E27FC236}">
                <a16:creationId xmlns:a16="http://schemas.microsoft.com/office/drawing/2014/main" id="{43801D97-5516-2D51-0997-E84D192BAC2C}"/>
              </a:ext>
            </a:extLst>
          </p:cNvPr>
          <p:cNvGrpSpPr>
            <a:grpSpLocks/>
          </p:cNvGrpSpPr>
          <p:nvPr/>
        </p:nvGrpSpPr>
        <p:grpSpPr bwMode="auto">
          <a:xfrm>
            <a:off x="92075" y="212725"/>
            <a:ext cx="1036638" cy="884238"/>
            <a:chOff x="200590" y="418099"/>
            <a:chExt cx="1035539" cy="884136"/>
          </a:xfrm>
        </p:grpSpPr>
        <p:grpSp>
          <p:nvGrpSpPr>
            <p:cNvPr id="179208" name="Group 26">
              <a:extLst>
                <a:ext uri="{FF2B5EF4-FFF2-40B4-BE49-F238E27FC236}">
                  <a16:creationId xmlns:a16="http://schemas.microsoft.com/office/drawing/2014/main" id="{D954FF54-F47E-0058-790E-FA3E4CD3A3D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0EAEADEA-33B3-7B4A-2D23-DC7A3FDFE0C6}"/>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79213" name="Group 31">
                <a:extLst>
                  <a:ext uri="{FF2B5EF4-FFF2-40B4-BE49-F238E27FC236}">
                    <a16:creationId xmlns:a16="http://schemas.microsoft.com/office/drawing/2014/main" id="{1AEE8003-A25E-7A8C-995E-1A4D7E607B33}"/>
                  </a:ext>
                </a:extLst>
              </p:cNvPr>
              <p:cNvGrpSpPr>
                <a:grpSpLocks/>
              </p:cNvGrpSpPr>
              <p:nvPr/>
            </p:nvGrpSpPr>
            <p:grpSpPr bwMode="auto">
              <a:xfrm>
                <a:off x="1604481" y="615882"/>
                <a:ext cx="886681" cy="461665"/>
                <a:chOff x="1604481" y="615882"/>
                <a:chExt cx="886681" cy="461665"/>
              </a:xfrm>
            </p:grpSpPr>
            <p:sp>
              <p:nvSpPr>
                <p:cNvPr id="179214" name="TextBox 32">
                  <a:extLst>
                    <a:ext uri="{FF2B5EF4-FFF2-40B4-BE49-F238E27FC236}">
                      <a16:creationId xmlns:a16="http://schemas.microsoft.com/office/drawing/2014/main" id="{287161E4-ACD7-2BA8-0AA6-B7CF201E9F81}"/>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215678F-4E49-4CC0-97FF-DB1F7A67E20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79215" name="TextBox 33">
                  <a:extLst>
                    <a:ext uri="{FF2B5EF4-FFF2-40B4-BE49-F238E27FC236}">
                      <a16:creationId xmlns:a16="http://schemas.microsoft.com/office/drawing/2014/main" id="{3639C1B5-3B59-0EFA-B4F4-1B5BB8DEC9E8}"/>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79209" name="Group 27">
              <a:extLst>
                <a:ext uri="{FF2B5EF4-FFF2-40B4-BE49-F238E27FC236}">
                  <a16:creationId xmlns:a16="http://schemas.microsoft.com/office/drawing/2014/main" id="{67493BF1-988F-23FA-2294-B6BEDEE6B705}"/>
                </a:ext>
              </a:extLst>
            </p:cNvPr>
            <p:cNvGrpSpPr>
              <a:grpSpLocks/>
            </p:cNvGrpSpPr>
            <p:nvPr/>
          </p:nvGrpSpPr>
          <p:grpSpPr bwMode="auto">
            <a:xfrm>
              <a:off x="200590" y="843937"/>
              <a:ext cx="1035539" cy="458298"/>
              <a:chOff x="224691" y="1351963"/>
              <a:chExt cx="1035539" cy="458298"/>
            </a:xfrm>
          </p:grpSpPr>
          <p:sp>
            <p:nvSpPr>
              <p:cNvPr id="179210" name="TextBox 28">
                <a:extLst>
                  <a:ext uri="{FF2B5EF4-FFF2-40B4-BE49-F238E27FC236}">
                    <a16:creationId xmlns:a16="http://schemas.microsoft.com/office/drawing/2014/main" id="{64892DA2-3A5F-96A7-3E18-86ACBDE31A24}"/>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79211" name="TextBox 29">
                <a:extLst>
                  <a:ext uri="{FF2B5EF4-FFF2-40B4-BE49-F238E27FC236}">
                    <a16:creationId xmlns:a16="http://schemas.microsoft.com/office/drawing/2014/main" id="{A030095D-FE4B-479F-12AE-D190A4A1B24E}"/>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79204" name="Titolo 1">
            <a:extLst>
              <a:ext uri="{FF2B5EF4-FFF2-40B4-BE49-F238E27FC236}">
                <a16:creationId xmlns:a16="http://schemas.microsoft.com/office/drawing/2014/main" id="{5708FE3A-3432-E8B0-AEA1-2AEF564D1F97}"/>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79205" name="Rettangolo 1">
            <a:extLst>
              <a:ext uri="{FF2B5EF4-FFF2-40B4-BE49-F238E27FC236}">
                <a16:creationId xmlns:a16="http://schemas.microsoft.com/office/drawing/2014/main" id="{5AA1C344-25C9-1D2D-1785-B62D94BA94B3}"/>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79206" name="Titolo 1">
            <a:extLst>
              <a:ext uri="{FF2B5EF4-FFF2-40B4-BE49-F238E27FC236}">
                <a16:creationId xmlns:a16="http://schemas.microsoft.com/office/drawing/2014/main" id="{8AAB7B32-23CB-6691-B55C-E19DE11D32D0}"/>
              </a:ext>
            </a:extLst>
          </p:cNvPr>
          <p:cNvSpPr txBox="1">
            <a:spLocks/>
          </p:cNvSpPr>
          <p:nvPr/>
        </p:nvSpPr>
        <p:spPr bwMode="auto">
          <a:xfrm>
            <a:off x="801688" y="330200"/>
            <a:ext cx="78327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 </a:t>
            </a:r>
          </a:p>
          <a:p>
            <a:pPr>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prepara la carta di lavoro per il ricalcolo del costo medio ponderato al 31.12.2023 (Obiettivo del Revisore della Valutazione): </a:t>
            </a:r>
            <a:endParaRPr lang="it-IT" altLang="it-IT" sz="180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20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pic>
        <p:nvPicPr>
          <p:cNvPr id="3" name="Immagine 2">
            <a:extLst>
              <a:ext uri="{FF2B5EF4-FFF2-40B4-BE49-F238E27FC236}">
                <a16:creationId xmlns:a16="http://schemas.microsoft.com/office/drawing/2014/main" id="{B54242EA-F939-CEE0-B662-C390E170A30C}"/>
              </a:ext>
            </a:extLst>
          </p:cNvPr>
          <p:cNvPicPr>
            <a:picLocks noChangeAspect="1"/>
          </p:cNvPicPr>
          <p:nvPr/>
        </p:nvPicPr>
        <p:blipFill>
          <a:blip r:embed="rId4"/>
          <a:stretch>
            <a:fillRect/>
          </a:stretch>
        </p:blipFill>
        <p:spPr>
          <a:xfrm>
            <a:off x="2273936" y="2767012"/>
            <a:ext cx="4450080" cy="341011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44C0F2B-01AC-948D-283B-8E79C65ABDB3}"/>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81251" name="Group 25">
            <a:extLst>
              <a:ext uri="{FF2B5EF4-FFF2-40B4-BE49-F238E27FC236}">
                <a16:creationId xmlns:a16="http://schemas.microsoft.com/office/drawing/2014/main" id="{DE0A3CEA-AB69-006F-376F-FE0612028B4D}"/>
              </a:ext>
            </a:extLst>
          </p:cNvPr>
          <p:cNvGrpSpPr>
            <a:grpSpLocks/>
          </p:cNvGrpSpPr>
          <p:nvPr/>
        </p:nvGrpSpPr>
        <p:grpSpPr bwMode="auto">
          <a:xfrm>
            <a:off x="92075" y="212725"/>
            <a:ext cx="1036638" cy="884238"/>
            <a:chOff x="200590" y="418099"/>
            <a:chExt cx="1035539" cy="884136"/>
          </a:xfrm>
        </p:grpSpPr>
        <p:grpSp>
          <p:nvGrpSpPr>
            <p:cNvPr id="181255" name="Group 26">
              <a:extLst>
                <a:ext uri="{FF2B5EF4-FFF2-40B4-BE49-F238E27FC236}">
                  <a16:creationId xmlns:a16="http://schemas.microsoft.com/office/drawing/2014/main" id="{8F150DEA-E53C-9D76-974D-CA80CADD6A8E}"/>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E4A3704A-A1A3-3DD3-30B0-6F5165D5312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81260" name="Group 31">
                <a:extLst>
                  <a:ext uri="{FF2B5EF4-FFF2-40B4-BE49-F238E27FC236}">
                    <a16:creationId xmlns:a16="http://schemas.microsoft.com/office/drawing/2014/main" id="{E48B3A40-334C-566E-27F3-443537D2572E}"/>
                  </a:ext>
                </a:extLst>
              </p:cNvPr>
              <p:cNvGrpSpPr>
                <a:grpSpLocks/>
              </p:cNvGrpSpPr>
              <p:nvPr/>
            </p:nvGrpSpPr>
            <p:grpSpPr bwMode="auto">
              <a:xfrm>
                <a:off x="1604481" y="615882"/>
                <a:ext cx="886681" cy="461665"/>
                <a:chOff x="1604481" y="615882"/>
                <a:chExt cx="886681" cy="461665"/>
              </a:xfrm>
            </p:grpSpPr>
            <p:sp>
              <p:nvSpPr>
                <p:cNvPr id="181261" name="TextBox 32">
                  <a:extLst>
                    <a:ext uri="{FF2B5EF4-FFF2-40B4-BE49-F238E27FC236}">
                      <a16:creationId xmlns:a16="http://schemas.microsoft.com/office/drawing/2014/main" id="{C7F8A55E-C9F0-FBEE-8EF9-B1EEC451005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7A93F55-B080-4BDB-A9FB-3071CAB22D0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81262" name="TextBox 33">
                  <a:extLst>
                    <a:ext uri="{FF2B5EF4-FFF2-40B4-BE49-F238E27FC236}">
                      <a16:creationId xmlns:a16="http://schemas.microsoft.com/office/drawing/2014/main" id="{09DC98F2-E9EF-1A68-54EB-0BCB8C160E7C}"/>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81256" name="Group 27">
              <a:extLst>
                <a:ext uri="{FF2B5EF4-FFF2-40B4-BE49-F238E27FC236}">
                  <a16:creationId xmlns:a16="http://schemas.microsoft.com/office/drawing/2014/main" id="{7B6EA5EF-4FEF-BD10-6203-C21AFF8BF3F9}"/>
                </a:ext>
              </a:extLst>
            </p:cNvPr>
            <p:cNvGrpSpPr>
              <a:grpSpLocks/>
            </p:cNvGrpSpPr>
            <p:nvPr/>
          </p:nvGrpSpPr>
          <p:grpSpPr bwMode="auto">
            <a:xfrm>
              <a:off x="200590" y="843937"/>
              <a:ext cx="1035539" cy="458298"/>
              <a:chOff x="224691" y="1351963"/>
              <a:chExt cx="1035539" cy="458298"/>
            </a:xfrm>
          </p:grpSpPr>
          <p:sp>
            <p:nvSpPr>
              <p:cNvPr id="181257" name="TextBox 28">
                <a:extLst>
                  <a:ext uri="{FF2B5EF4-FFF2-40B4-BE49-F238E27FC236}">
                    <a16:creationId xmlns:a16="http://schemas.microsoft.com/office/drawing/2014/main" id="{545442E5-EC88-D975-F536-166E45FB4077}"/>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81258" name="TextBox 29">
                <a:extLst>
                  <a:ext uri="{FF2B5EF4-FFF2-40B4-BE49-F238E27FC236}">
                    <a16:creationId xmlns:a16="http://schemas.microsoft.com/office/drawing/2014/main" id="{A7186885-BAD3-599C-1552-425BF3BC6ECB}"/>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81252" name="Titolo 1">
            <a:extLst>
              <a:ext uri="{FF2B5EF4-FFF2-40B4-BE49-F238E27FC236}">
                <a16:creationId xmlns:a16="http://schemas.microsoft.com/office/drawing/2014/main" id="{886CEA49-F18C-F078-5633-9A27877D9498}"/>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81253" name="Rettangolo 1">
            <a:extLst>
              <a:ext uri="{FF2B5EF4-FFF2-40B4-BE49-F238E27FC236}">
                <a16:creationId xmlns:a16="http://schemas.microsoft.com/office/drawing/2014/main" id="{B547DB9A-E959-217A-B931-4907629E1B71}"/>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81254" name="Titolo 1">
            <a:extLst>
              <a:ext uri="{FF2B5EF4-FFF2-40B4-BE49-F238E27FC236}">
                <a16:creationId xmlns:a16="http://schemas.microsoft.com/office/drawing/2014/main" id="{D54CC242-1F24-070C-866B-2540025AC77C}"/>
              </a:ext>
            </a:extLst>
          </p:cNvPr>
          <p:cNvSpPr txBox="1">
            <a:spLocks/>
          </p:cNvSpPr>
          <p:nvPr/>
        </p:nvSpPr>
        <p:spPr bwMode="auto">
          <a:xfrm>
            <a:off x="641350" y="990600"/>
            <a:ext cx="78613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just">
              <a:lnSpc>
                <a:spcPct val="200000"/>
              </a:lnSpc>
              <a:spcBef>
                <a:spcPct val="0"/>
              </a:spcBef>
              <a:buFontTx/>
              <a:buNone/>
            </a:pPr>
            <a:r>
              <a:rPr lang="it-IT" altLang="it-IT" sz="1800" b="1" dirty="0">
                <a:solidFill>
                  <a:srgbClr val="FF0000"/>
                </a:solidFill>
                <a:cs typeface="Times New Roman" panose="02020603050405020304" pitchFamily="18" charset="0"/>
              </a:rPr>
              <a:t>                        </a:t>
            </a:r>
            <a:endParaRPr lang="it-IT" altLang="it-IT" sz="1600" b="1" dirty="0">
              <a:solidFill>
                <a:srgbClr val="FF0000"/>
              </a:solidFill>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 </a:t>
            </a:r>
          </a:p>
          <a:p>
            <a:pPr>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Nella esecuzione del ricalcolo del costo medio ponderato il Revisore evidenzia per la materia prima AAA111 una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differenza “</a:t>
            </a:r>
            <a:r>
              <a:rPr lang="it-IT" altLang="it-IT" sz="1800" b="1" dirty="0" err="1">
                <a:latin typeface="Cambria" panose="02040503050406030204" pitchFamily="18" charset="0"/>
                <a:ea typeface="Cambria" panose="02040503050406030204" pitchFamily="18" charset="0"/>
                <a:cs typeface="Times New Roman" panose="02020603050405020304" pitchFamily="18" charset="0"/>
              </a:rPr>
              <a:t>not</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 </a:t>
            </a:r>
            <a:r>
              <a:rPr lang="it-IT" altLang="it-IT" sz="1800" b="1" dirty="0" err="1">
                <a:latin typeface="Cambria" panose="02040503050406030204" pitchFamily="18" charset="0"/>
                <a:ea typeface="Cambria" panose="02040503050406030204" pitchFamily="18" charset="0"/>
                <a:cs typeface="Times New Roman" panose="02020603050405020304" pitchFamily="18" charset="0"/>
              </a:rPr>
              <a:t>material</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a:t>
            </a:r>
            <a:r>
              <a:rPr lang="it-IT" altLang="it-IT" sz="1800" dirty="0">
                <a:latin typeface="Cambria" panose="02040503050406030204" pitchFamily="18" charset="0"/>
                <a:ea typeface="Cambria" panose="02040503050406030204" pitchFamily="18" charset="0"/>
                <a:cs typeface="Times New Roman" panose="02020603050405020304" pitchFamily="18" charset="0"/>
              </a:rPr>
              <a:t> di 37 € inerente ad alcuni costi accessori all’acquisto (dazi- trasporto </a:t>
            </a:r>
            <a:r>
              <a:rPr lang="it-IT" altLang="it-IT" sz="1800" dirty="0" err="1">
                <a:latin typeface="Cambria" panose="02040503050406030204" pitchFamily="18" charset="0"/>
                <a:ea typeface="Cambria" panose="02040503050406030204" pitchFamily="18" charset="0"/>
                <a:cs typeface="Times New Roman" panose="02020603050405020304" pitchFamily="18" charset="0"/>
              </a:rPr>
              <a:t>ecc</a:t>
            </a:r>
            <a:r>
              <a:rPr lang="it-IT" altLang="it-IT" sz="1800" dirty="0">
                <a:latin typeface="Cambria" panose="02040503050406030204" pitchFamily="18" charset="0"/>
                <a:ea typeface="Cambria" panose="02040503050406030204" pitchFamily="18" charset="0"/>
                <a:cs typeface="Times New Roman" panose="02020603050405020304" pitchFamily="18" charset="0"/>
              </a:rPr>
              <a:t>) che sono integrati nel costo medio ponderato in un differente momento temporale e si produce questa differenza tra il calcolo “performato” dal Revisore e il calcolo prodotto dal sistema di Contabilità della società oggetto di controllo.</a:t>
            </a: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Il Revisore procede a riverificare il calcolo del costo medio ponderato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per tutte le materie prime</a:t>
            </a:r>
            <a:r>
              <a:rPr lang="it-IT" altLang="it-IT" sz="1800" dirty="0">
                <a:latin typeface="Cambria" panose="02040503050406030204" pitchFamily="18" charset="0"/>
                <a:ea typeface="Cambria" panose="02040503050406030204" pitchFamily="18" charset="0"/>
                <a:cs typeface="Times New Roman" panose="02020603050405020304" pitchFamily="18" charset="0"/>
              </a:rPr>
              <a:t> di cui ha eseguito l’inventario fisico di magazzino. </a:t>
            </a: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20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EC4A392-92B9-FA08-CFFA-3B2CA6E244DA}"/>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83299" name="Group 25">
            <a:extLst>
              <a:ext uri="{FF2B5EF4-FFF2-40B4-BE49-F238E27FC236}">
                <a16:creationId xmlns:a16="http://schemas.microsoft.com/office/drawing/2014/main" id="{62DA48C2-5168-46B5-9286-ED27419C7255}"/>
              </a:ext>
            </a:extLst>
          </p:cNvPr>
          <p:cNvGrpSpPr>
            <a:grpSpLocks/>
          </p:cNvGrpSpPr>
          <p:nvPr/>
        </p:nvGrpSpPr>
        <p:grpSpPr bwMode="auto">
          <a:xfrm>
            <a:off x="92075" y="212725"/>
            <a:ext cx="1036638" cy="884238"/>
            <a:chOff x="200590" y="418099"/>
            <a:chExt cx="1035539" cy="884136"/>
          </a:xfrm>
        </p:grpSpPr>
        <p:grpSp>
          <p:nvGrpSpPr>
            <p:cNvPr id="183303" name="Group 26">
              <a:extLst>
                <a:ext uri="{FF2B5EF4-FFF2-40B4-BE49-F238E27FC236}">
                  <a16:creationId xmlns:a16="http://schemas.microsoft.com/office/drawing/2014/main" id="{7B5D71FC-EE9D-2606-A39C-0419239CBF1B}"/>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C1CC6685-D44A-2A02-0438-368A05B6821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83308" name="Group 31">
                <a:extLst>
                  <a:ext uri="{FF2B5EF4-FFF2-40B4-BE49-F238E27FC236}">
                    <a16:creationId xmlns:a16="http://schemas.microsoft.com/office/drawing/2014/main" id="{04ADEEBD-079B-B624-81C0-EAE69F4404F5}"/>
                  </a:ext>
                </a:extLst>
              </p:cNvPr>
              <p:cNvGrpSpPr>
                <a:grpSpLocks/>
              </p:cNvGrpSpPr>
              <p:nvPr/>
            </p:nvGrpSpPr>
            <p:grpSpPr bwMode="auto">
              <a:xfrm>
                <a:off x="1604481" y="615882"/>
                <a:ext cx="886681" cy="461665"/>
                <a:chOff x="1604481" y="615882"/>
                <a:chExt cx="886681" cy="461665"/>
              </a:xfrm>
            </p:grpSpPr>
            <p:sp>
              <p:nvSpPr>
                <p:cNvPr id="183309" name="TextBox 32">
                  <a:extLst>
                    <a:ext uri="{FF2B5EF4-FFF2-40B4-BE49-F238E27FC236}">
                      <a16:creationId xmlns:a16="http://schemas.microsoft.com/office/drawing/2014/main" id="{A8817995-6921-368F-04D6-D4CB2B41ECB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A9397128-9E79-4E70-A7B7-6F331125D1D8}"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83310" name="TextBox 33">
                  <a:extLst>
                    <a:ext uri="{FF2B5EF4-FFF2-40B4-BE49-F238E27FC236}">
                      <a16:creationId xmlns:a16="http://schemas.microsoft.com/office/drawing/2014/main" id="{97342EF9-1B77-5E29-0872-49966E032F50}"/>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83304" name="Group 27">
              <a:extLst>
                <a:ext uri="{FF2B5EF4-FFF2-40B4-BE49-F238E27FC236}">
                  <a16:creationId xmlns:a16="http://schemas.microsoft.com/office/drawing/2014/main" id="{AE677FD8-4FD7-0047-1E7D-A747B104D87C}"/>
                </a:ext>
              </a:extLst>
            </p:cNvPr>
            <p:cNvGrpSpPr>
              <a:grpSpLocks/>
            </p:cNvGrpSpPr>
            <p:nvPr/>
          </p:nvGrpSpPr>
          <p:grpSpPr bwMode="auto">
            <a:xfrm>
              <a:off x="200590" y="843937"/>
              <a:ext cx="1035539" cy="458298"/>
              <a:chOff x="224691" y="1351963"/>
              <a:chExt cx="1035539" cy="458298"/>
            </a:xfrm>
          </p:grpSpPr>
          <p:sp>
            <p:nvSpPr>
              <p:cNvPr id="183305" name="TextBox 28">
                <a:extLst>
                  <a:ext uri="{FF2B5EF4-FFF2-40B4-BE49-F238E27FC236}">
                    <a16:creationId xmlns:a16="http://schemas.microsoft.com/office/drawing/2014/main" id="{4C49E9F0-2732-E2B2-A044-9E8C6C958C3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83306" name="TextBox 29">
                <a:extLst>
                  <a:ext uri="{FF2B5EF4-FFF2-40B4-BE49-F238E27FC236}">
                    <a16:creationId xmlns:a16="http://schemas.microsoft.com/office/drawing/2014/main" id="{04AB25DA-B1CA-C1C7-704C-F4172B1C4AA5}"/>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83300" name="Titolo 1">
            <a:extLst>
              <a:ext uri="{FF2B5EF4-FFF2-40B4-BE49-F238E27FC236}">
                <a16:creationId xmlns:a16="http://schemas.microsoft.com/office/drawing/2014/main" id="{03713D86-BE02-C3D6-7596-F069477BBA54}"/>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83301" name="Rettangolo 1">
            <a:extLst>
              <a:ext uri="{FF2B5EF4-FFF2-40B4-BE49-F238E27FC236}">
                <a16:creationId xmlns:a16="http://schemas.microsoft.com/office/drawing/2014/main" id="{1282AA4F-CED9-C41A-0290-B9936D168CC6}"/>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83302" name="Titolo 1">
            <a:extLst>
              <a:ext uri="{FF2B5EF4-FFF2-40B4-BE49-F238E27FC236}">
                <a16:creationId xmlns:a16="http://schemas.microsoft.com/office/drawing/2014/main" id="{F998A4A6-45EF-8F4B-EBED-EFD3D8316D69}"/>
              </a:ext>
            </a:extLst>
          </p:cNvPr>
          <p:cNvSpPr txBox="1">
            <a:spLocks/>
          </p:cNvSpPr>
          <p:nvPr/>
        </p:nvSpPr>
        <p:spPr bwMode="auto">
          <a:xfrm>
            <a:off x="576263" y="296863"/>
            <a:ext cx="78994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just">
              <a:lnSpc>
                <a:spcPct val="200000"/>
              </a:lnSpc>
              <a:spcBef>
                <a:spcPct val="0"/>
              </a:spcBef>
              <a:buFontTx/>
              <a:buNone/>
            </a:pPr>
            <a:r>
              <a:rPr lang="it-IT" altLang="it-IT" sz="1800" b="1" dirty="0">
                <a:solidFill>
                  <a:srgbClr val="FF0000"/>
                </a:solidFill>
                <a:cs typeface="Times New Roman" panose="02020603050405020304" pitchFamily="18" charset="0"/>
              </a:rPr>
              <a:t>                        </a:t>
            </a:r>
            <a:endParaRPr lang="it-IT" altLang="it-IT" sz="1600" b="1" dirty="0">
              <a:solidFill>
                <a:srgbClr val="FF0000"/>
              </a:solidFill>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 </a:t>
            </a:r>
          </a:p>
          <a:p>
            <a:pPr>
              <a:lnSpc>
                <a:spcPct val="200000"/>
              </a:lnSpc>
              <a:spcBef>
                <a:spcPct val="0"/>
              </a:spcBef>
              <a:buFontTx/>
              <a:buNone/>
            </a:pPr>
            <a:r>
              <a:rPr lang="it-IT" altLang="it-IT" sz="1800" b="1" dirty="0">
                <a:latin typeface="Cambria" panose="02040503050406030204" pitchFamily="18" charset="0"/>
                <a:ea typeface="Cambria" panose="02040503050406030204" pitchFamily="18" charset="0"/>
                <a:cs typeface="Times New Roman" panose="02020603050405020304" pitchFamily="18" charset="0"/>
              </a:rPr>
              <a:t>Riguardo ai costi di semilavorato e prodotto finito</a:t>
            </a:r>
            <a:r>
              <a:rPr lang="it-IT" altLang="it-IT" sz="1800" dirty="0">
                <a:latin typeface="Cambria" panose="02040503050406030204" pitchFamily="18" charset="0"/>
                <a:ea typeface="Cambria" panose="02040503050406030204" pitchFamily="18" charset="0"/>
                <a:cs typeface="Times New Roman" panose="02020603050405020304" pitchFamily="18" charset="0"/>
              </a:rPr>
              <a:t> il Revisore ricalcola nel medesimo modo la componente di materia prima valorizzata attraverso il criterio del costo medio ponderato e ricalcola la “Tariffa oraria di produzione” relativa ai costi diretti di produzione del personale diretto e i costi di produzione indiretti inerenti alla forza motrice dello stabilimento, ammortamento macchinari, riscaldamento stabilimento di produzione, pulizia </a:t>
            </a:r>
            <a:r>
              <a:rPr lang="it-IT" altLang="it-IT" sz="1800" dirty="0" err="1">
                <a:latin typeface="Cambria" panose="02040503050406030204" pitchFamily="18" charset="0"/>
                <a:ea typeface="Cambria" panose="02040503050406030204" pitchFamily="18" charset="0"/>
                <a:cs typeface="Times New Roman" panose="02020603050405020304" pitchFamily="18" charset="0"/>
              </a:rPr>
              <a:t>ecc</a:t>
            </a:r>
            <a:r>
              <a:rPr lang="it-IT" altLang="it-IT" sz="1800" dirty="0">
                <a:latin typeface="Cambria" panose="02040503050406030204" pitchFamily="18" charset="0"/>
                <a:ea typeface="Cambria" panose="02040503050406030204" pitchFamily="18" charset="0"/>
                <a:cs typeface="Times New Roman" panose="02020603050405020304" pitchFamily="18" charset="0"/>
              </a:rPr>
              <a:t> e suddivide il costo di produzione totale per le ore di lavoro diretto degli operai di produzione così riportato nella slide successiva. </a:t>
            </a:r>
          </a:p>
          <a:p>
            <a:pPr algn="just">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20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25A13BB-3C0E-058A-CC28-7178B9A778AA}"/>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85347" name="Group 25">
            <a:extLst>
              <a:ext uri="{FF2B5EF4-FFF2-40B4-BE49-F238E27FC236}">
                <a16:creationId xmlns:a16="http://schemas.microsoft.com/office/drawing/2014/main" id="{10459447-1A11-31A4-47A8-2F74D940C57F}"/>
              </a:ext>
            </a:extLst>
          </p:cNvPr>
          <p:cNvGrpSpPr>
            <a:grpSpLocks/>
          </p:cNvGrpSpPr>
          <p:nvPr/>
        </p:nvGrpSpPr>
        <p:grpSpPr bwMode="auto">
          <a:xfrm>
            <a:off x="92075" y="212725"/>
            <a:ext cx="1036638" cy="884238"/>
            <a:chOff x="200590" y="418099"/>
            <a:chExt cx="1035539" cy="884136"/>
          </a:xfrm>
        </p:grpSpPr>
        <p:grpSp>
          <p:nvGrpSpPr>
            <p:cNvPr id="185352" name="Group 26">
              <a:extLst>
                <a:ext uri="{FF2B5EF4-FFF2-40B4-BE49-F238E27FC236}">
                  <a16:creationId xmlns:a16="http://schemas.microsoft.com/office/drawing/2014/main" id="{BA97DE97-8F13-32D7-D603-4CE1AF117EB7}"/>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A72FBB41-F3C8-C237-00B2-FDE206BA9CD3}"/>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85357" name="Group 31">
                <a:extLst>
                  <a:ext uri="{FF2B5EF4-FFF2-40B4-BE49-F238E27FC236}">
                    <a16:creationId xmlns:a16="http://schemas.microsoft.com/office/drawing/2014/main" id="{474ACCA2-340A-5CE1-09A3-23448A742E2B}"/>
                  </a:ext>
                </a:extLst>
              </p:cNvPr>
              <p:cNvGrpSpPr>
                <a:grpSpLocks/>
              </p:cNvGrpSpPr>
              <p:nvPr/>
            </p:nvGrpSpPr>
            <p:grpSpPr bwMode="auto">
              <a:xfrm>
                <a:off x="1604481" y="615882"/>
                <a:ext cx="886681" cy="461665"/>
                <a:chOff x="1604481" y="615882"/>
                <a:chExt cx="886681" cy="461665"/>
              </a:xfrm>
            </p:grpSpPr>
            <p:sp>
              <p:nvSpPr>
                <p:cNvPr id="185358" name="TextBox 32">
                  <a:extLst>
                    <a:ext uri="{FF2B5EF4-FFF2-40B4-BE49-F238E27FC236}">
                      <a16:creationId xmlns:a16="http://schemas.microsoft.com/office/drawing/2014/main" id="{57E065E5-BBA4-2C9F-89DA-3CEE549E4F05}"/>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B799DF39-9291-43E0-9EF3-BF899F0960ED}"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85359" name="TextBox 33">
                  <a:extLst>
                    <a:ext uri="{FF2B5EF4-FFF2-40B4-BE49-F238E27FC236}">
                      <a16:creationId xmlns:a16="http://schemas.microsoft.com/office/drawing/2014/main" id="{46130CAB-47DB-4304-95A4-E516DF9FD60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85353" name="Group 27">
              <a:extLst>
                <a:ext uri="{FF2B5EF4-FFF2-40B4-BE49-F238E27FC236}">
                  <a16:creationId xmlns:a16="http://schemas.microsoft.com/office/drawing/2014/main" id="{84234BC9-6981-C162-BAA9-EC54FAD526D2}"/>
                </a:ext>
              </a:extLst>
            </p:cNvPr>
            <p:cNvGrpSpPr>
              <a:grpSpLocks/>
            </p:cNvGrpSpPr>
            <p:nvPr/>
          </p:nvGrpSpPr>
          <p:grpSpPr bwMode="auto">
            <a:xfrm>
              <a:off x="200590" y="843937"/>
              <a:ext cx="1035539" cy="458298"/>
              <a:chOff x="224691" y="1351963"/>
              <a:chExt cx="1035539" cy="458298"/>
            </a:xfrm>
          </p:grpSpPr>
          <p:sp>
            <p:nvSpPr>
              <p:cNvPr id="185354" name="TextBox 28">
                <a:extLst>
                  <a:ext uri="{FF2B5EF4-FFF2-40B4-BE49-F238E27FC236}">
                    <a16:creationId xmlns:a16="http://schemas.microsoft.com/office/drawing/2014/main" id="{2A617D35-C105-D4BD-D2B6-4D28C0E2F7D4}"/>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85355" name="TextBox 29">
                <a:extLst>
                  <a:ext uri="{FF2B5EF4-FFF2-40B4-BE49-F238E27FC236}">
                    <a16:creationId xmlns:a16="http://schemas.microsoft.com/office/drawing/2014/main" id="{DB85F92A-9FDC-8D55-CB2C-5B4A9143002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85348" name="Titolo 1">
            <a:extLst>
              <a:ext uri="{FF2B5EF4-FFF2-40B4-BE49-F238E27FC236}">
                <a16:creationId xmlns:a16="http://schemas.microsoft.com/office/drawing/2014/main" id="{FC22DF23-6AD2-18F5-CA43-5A818AA5F7D6}"/>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85349" name="Rettangolo 1">
            <a:extLst>
              <a:ext uri="{FF2B5EF4-FFF2-40B4-BE49-F238E27FC236}">
                <a16:creationId xmlns:a16="http://schemas.microsoft.com/office/drawing/2014/main" id="{5F7932ED-301D-5BC4-A5A8-6050059C0EEF}"/>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85350" name="Titolo 1">
            <a:extLst>
              <a:ext uri="{FF2B5EF4-FFF2-40B4-BE49-F238E27FC236}">
                <a16:creationId xmlns:a16="http://schemas.microsoft.com/office/drawing/2014/main" id="{5781D750-3F47-B3C1-12B9-23752DABEB5D}"/>
              </a:ext>
            </a:extLst>
          </p:cNvPr>
          <p:cNvSpPr txBox="1">
            <a:spLocks/>
          </p:cNvSpPr>
          <p:nvPr/>
        </p:nvSpPr>
        <p:spPr bwMode="auto">
          <a:xfrm>
            <a:off x="405606" y="-1444626"/>
            <a:ext cx="7839075" cy="487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just">
              <a:lnSpc>
                <a:spcPct val="200000"/>
              </a:lnSpc>
              <a:spcBef>
                <a:spcPct val="0"/>
              </a:spcBef>
              <a:buFontTx/>
              <a:buNone/>
            </a:pPr>
            <a:r>
              <a:rPr lang="it-IT" altLang="it-IT" sz="1800" b="1" dirty="0">
                <a:solidFill>
                  <a:srgbClr val="FF0000"/>
                </a:solidFill>
                <a:cs typeface="Times New Roman" panose="02020603050405020304" pitchFamily="18" charset="0"/>
              </a:rPr>
              <a:t>                        </a:t>
            </a:r>
            <a:endParaRPr lang="it-IT" altLang="it-IT" sz="1600" b="1" dirty="0">
              <a:solidFill>
                <a:srgbClr val="FF0000"/>
              </a:solidFill>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ctr">
              <a:lnSpc>
                <a:spcPct val="200000"/>
              </a:lnSpc>
              <a:spcBef>
                <a:spcPct val="0"/>
              </a:spcBef>
              <a:buFontTx/>
              <a:buNone/>
            </a:pPr>
            <a:endPar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200000"/>
              </a:lnSpc>
              <a:spcBef>
                <a:spcPct val="0"/>
              </a:spcBef>
              <a:buFontTx/>
              <a:buNone/>
            </a:pPr>
            <a:endPar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a:t>
            </a:r>
          </a:p>
          <a:p>
            <a:pPr>
              <a:lnSpc>
                <a:spcPct val="20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 La società oggetto di </a:t>
            </a:r>
            <a:r>
              <a:rPr lang="it-IT" altLang="it-IT" sz="1800" dirty="0" err="1">
                <a:latin typeface="Cambria" panose="02040503050406030204" pitchFamily="18" charset="0"/>
                <a:ea typeface="Cambria" panose="02040503050406030204" pitchFamily="18" charset="0"/>
                <a:cs typeface="Times New Roman" panose="02020603050405020304" pitchFamily="18" charset="0"/>
              </a:rPr>
              <a:t>revsione</a:t>
            </a:r>
            <a:r>
              <a:rPr lang="it-IT" altLang="it-IT" sz="1800" dirty="0">
                <a:latin typeface="Cambria" panose="02040503050406030204" pitchFamily="18" charset="0"/>
                <a:ea typeface="Cambria" panose="02040503050406030204" pitchFamily="18" charset="0"/>
                <a:cs typeface="Times New Roman" panose="02020603050405020304" pitchFamily="18" charset="0"/>
              </a:rPr>
              <a:t> ha un calcolo della Tariffa oraria di 41 € avendo riversato sul calcolo un maggior valore di energia e al riguardo il Revisore considera la </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differenza “</a:t>
            </a:r>
            <a:r>
              <a:rPr lang="it-IT" altLang="it-IT" sz="1800" b="1" dirty="0" err="1">
                <a:latin typeface="Cambria" panose="02040503050406030204" pitchFamily="18" charset="0"/>
                <a:ea typeface="Cambria" panose="02040503050406030204" pitchFamily="18" charset="0"/>
                <a:cs typeface="Times New Roman" panose="02020603050405020304" pitchFamily="18" charset="0"/>
              </a:rPr>
              <a:t>not</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 </a:t>
            </a:r>
            <a:r>
              <a:rPr lang="it-IT" altLang="it-IT" sz="1800" b="1" dirty="0" err="1">
                <a:latin typeface="Cambria" panose="02040503050406030204" pitchFamily="18" charset="0"/>
                <a:ea typeface="Cambria" panose="02040503050406030204" pitchFamily="18" charset="0"/>
                <a:cs typeface="Times New Roman" panose="02020603050405020304" pitchFamily="18" charset="0"/>
              </a:rPr>
              <a:t>material</a:t>
            </a:r>
            <a:r>
              <a:rPr lang="it-IT" altLang="it-IT" sz="1800" b="1" dirty="0">
                <a:latin typeface="Cambria" panose="02040503050406030204" pitchFamily="18" charset="0"/>
                <a:ea typeface="Cambria" panose="02040503050406030204" pitchFamily="18" charset="0"/>
                <a:cs typeface="Times New Roman" panose="02020603050405020304" pitchFamily="18" charset="0"/>
              </a:rPr>
              <a:t>”</a:t>
            </a:r>
            <a:r>
              <a:rPr lang="it-IT" altLang="it-IT" sz="1800" dirty="0">
                <a:latin typeface="Cambria" panose="02040503050406030204" pitchFamily="18" charset="0"/>
                <a:ea typeface="Cambria" panose="02040503050406030204" pitchFamily="18" charset="0"/>
                <a:cs typeface="Times New Roman" panose="02020603050405020304" pitchFamily="18" charset="0"/>
              </a:rPr>
              <a:t> e convalida il calcolo effettuato dalla Società. </a:t>
            </a:r>
          </a:p>
          <a:p>
            <a:pPr algn="just">
              <a:lnSpc>
                <a:spcPct val="200000"/>
              </a:lnSpc>
              <a:spcBef>
                <a:spcPct val="0"/>
              </a:spcBef>
              <a:buFontTx/>
              <a:buNone/>
            </a:pPr>
            <a:br>
              <a:rPr lang="it-IT" altLang="it-IT" sz="1800" dirty="0">
                <a:latin typeface="Cambria" panose="02040503050406030204" pitchFamily="18" charset="0"/>
                <a:ea typeface="Cambria" panose="02040503050406030204" pitchFamily="18" charset="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pic>
        <p:nvPicPr>
          <p:cNvPr id="185351" name="Immagine 1">
            <a:extLst>
              <a:ext uri="{FF2B5EF4-FFF2-40B4-BE49-F238E27FC236}">
                <a16:creationId xmlns:a16="http://schemas.microsoft.com/office/drawing/2014/main" id="{A123D0F0-9768-3056-2A65-54CB1A4EA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918" y="3653472"/>
            <a:ext cx="3932238"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C621674-DF69-81C7-C8A4-1DF5A92254FF}"/>
              </a:ext>
            </a:extLst>
          </p:cNvPr>
          <p:cNvSpPr/>
          <p:nvPr/>
        </p:nvSpPr>
        <p:spPr>
          <a:xfrm>
            <a:off x="157163" y="287338"/>
            <a:ext cx="1347787"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87395" name="Group 25">
            <a:extLst>
              <a:ext uri="{FF2B5EF4-FFF2-40B4-BE49-F238E27FC236}">
                <a16:creationId xmlns:a16="http://schemas.microsoft.com/office/drawing/2014/main" id="{747CF0C5-7082-80AE-453E-8E46434D4B45}"/>
              </a:ext>
            </a:extLst>
          </p:cNvPr>
          <p:cNvGrpSpPr>
            <a:grpSpLocks/>
          </p:cNvGrpSpPr>
          <p:nvPr/>
        </p:nvGrpSpPr>
        <p:grpSpPr bwMode="auto">
          <a:xfrm>
            <a:off x="92074" y="212725"/>
            <a:ext cx="1255713" cy="884238"/>
            <a:chOff x="200590" y="418099"/>
            <a:chExt cx="1035539" cy="884136"/>
          </a:xfrm>
        </p:grpSpPr>
        <p:grpSp>
          <p:nvGrpSpPr>
            <p:cNvPr id="187399" name="Group 26">
              <a:extLst>
                <a:ext uri="{FF2B5EF4-FFF2-40B4-BE49-F238E27FC236}">
                  <a16:creationId xmlns:a16="http://schemas.microsoft.com/office/drawing/2014/main" id="{280210B3-8C57-B1DF-9BB2-3ADABE1C1491}"/>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15586257-53DD-5964-94B8-F897B5EAE053}"/>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87404" name="Group 31">
                <a:extLst>
                  <a:ext uri="{FF2B5EF4-FFF2-40B4-BE49-F238E27FC236}">
                    <a16:creationId xmlns:a16="http://schemas.microsoft.com/office/drawing/2014/main" id="{6469ED99-3E57-54FB-58C2-828CF2406DDA}"/>
                  </a:ext>
                </a:extLst>
              </p:cNvPr>
              <p:cNvGrpSpPr>
                <a:grpSpLocks/>
              </p:cNvGrpSpPr>
              <p:nvPr/>
            </p:nvGrpSpPr>
            <p:grpSpPr bwMode="auto">
              <a:xfrm>
                <a:off x="1604481" y="615882"/>
                <a:ext cx="886681" cy="461665"/>
                <a:chOff x="1604481" y="615882"/>
                <a:chExt cx="886681" cy="461665"/>
              </a:xfrm>
            </p:grpSpPr>
            <p:sp>
              <p:nvSpPr>
                <p:cNvPr id="187405" name="TextBox 32">
                  <a:extLst>
                    <a:ext uri="{FF2B5EF4-FFF2-40B4-BE49-F238E27FC236}">
                      <a16:creationId xmlns:a16="http://schemas.microsoft.com/office/drawing/2014/main" id="{365298AC-A688-F677-9844-0C6B230F3D0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D3DBE5A9-22D2-4826-BC66-380D62358E4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87406" name="TextBox 33">
                  <a:extLst>
                    <a:ext uri="{FF2B5EF4-FFF2-40B4-BE49-F238E27FC236}">
                      <a16:creationId xmlns:a16="http://schemas.microsoft.com/office/drawing/2014/main" id="{CDE63788-1F54-AD34-B8AF-C953B3869932}"/>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187400" name="Group 27">
              <a:extLst>
                <a:ext uri="{FF2B5EF4-FFF2-40B4-BE49-F238E27FC236}">
                  <a16:creationId xmlns:a16="http://schemas.microsoft.com/office/drawing/2014/main" id="{03AED8FC-6CC0-BA3C-C30D-7DB974542A32}"/>
                </a:ext>
              </a:extLst>
            </p:cNvPr>
            <p:cNvGrpSpPr>
              <a:grpSpLocks/>
            </p:cNvGrpSpPr>
            <p:nvPr/>
          </p:nvGrpSpPr>
          <p:grpSpPr bwMode="auto">
            <a:xfrm>
              <a:off x="200590" y="843937"/>
              <a:ext cx="1035539" cy="458298"/>
              <a:chOff x="224691" y="1351963"/>
              <a:chExt cx="1035539" cy="458298"/>
            </a:xfrm>
          </p:grpSpPr>
          <p:sp>
            <p:nvSpPr>
              <p:cNvPr id="187401" name="TextBox 28">
                <a:extLst>
                  <a:ext uri="{FF2B5EF4-FFF2-40B4-BE49-F238E27FC236}">
                    <a16:creationId xmlns:a16="http://schemas.microsoft.com/office/drawing/2014/main" id="{7D3BAE3B-6A5E-DD55-A884-5CE3355D4BD2}"/>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87402" name="TextBox 29">
                <a:extLst>
                  <a:ext uri="{FF2B5EF4-FFF2-40B4-BE49-F238E27FC236}">
                    <a16:creationId xmlns:a16="http://schemas.microsoft.com/office/drawing/2014/main" id="{FCF80715-25AC-3F1B-103B-71F382ABC2A2}"/>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87396" name="Titolo 1">
            <a:extLst>
              <a:ext uri="{FF2B5EF4-FFF2-40B4-BE49-F238E27FC236}">
                <a16:creationId xmlns:a16="http://schemas.microsoft.com/office/drawing/2014/main" id="{E0A13973-FFB0-F687-51F1-4548DCFB8F96}"/>
              </a:ext>
            </a:extLst>
          </p:cNvPr>
          <p:cNvSpPr>
            <a:spLocks noGrp="1"/>
          </p:cNvSpPr>
          <p:nvPr>
            <p:ph type="title"/>
          </p:nvPr>
        </p:nvSpPr>
        <p:spPr>
          <a:xfrm>
            <a:off x="1347788" y="-2538413"/>
            <a:ext cx="7908925" cy="11641138"/>
          </a:xfrm>
        </p:spPr>
        <p:txBody>
          <a:bodyPr/>
          <a:lstStyle/>
          <a:p>
            <a:pPr indent="179388" algn="just">
              <a:lnSpc>
                <a:spcPct val="200000"/>
              </a:lnSpc>
              <a:tabLst>
                <a:tab pos="6119813" algn="l"/>
              </a:tabLst>
            </a:pPr>
            <a:br>
              <a:rPr lang="it-IT" altLang="it-IT" sz="1800" b="1"/>
            </a:br>
            <a:endParaRPr lang="it-IT" altLang="it-IT" sz="1600"/>
          </a:p>
        </p:txBody>
      </p:sp>
      <p:sp>
        <p:nvSpPr>
          <p:cNvPr id="187397" name="Rettangolo 1">
            <a:extLst>
              <a:ext uri="{FF2B5EF4-FFF2-40B4-BE49-F238E27FC236}">
                <a16:creationId xmlns:a16="http://schemas.microsoft.com/office/drawing/2014/main" id="{531F60B6-7A3B-5166-72D6-7F7A42B82DAA}"/>
              </a:ext>
            </a:extLst>
          </p:cNvPr>
          <p:cNvSpPr>
            <a:spLocks noChangeArrowheads="1"/>
          </p:cNvSpPr>
          <p:nvPr/>
        </p:nvSpPr>
        <p:spPr bwMode="auto">
          <a:xfrm>
            <a:off x="877888" y="882650"/>
            <a:ext cx="689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a:solidFill>
                  <a:srgbClr val="FF0000"/>
                </a:solidFill>
              </a:rPr>
              <a:t>  </a:t>
            </a:r>
            <a:endParaRPr lang="it-IT" altLang="it-IT" sz="1800"/>
          </a:p>
        </p:txBody>
      </p:sp>
      <p:sp>
        <p:nvSpPr>
          <p:cNvPr id="187398" name="Titolo 1">
            <a:extLst>
              <a:ext uri="{FF2B5EF4-FFF2-40B4-BE49-F238E27FC236}">
                <a16:creationId xmlns:a16="http://schemas.microsoft.com/office/drawing/2014/main" id="{63EC941A-0125-CE72-7413-F61F7C561BB4}"/>
              </a:ext>
            </a:extLst>
          </p:cNvPr>
          <p:cNvSpPr txBox="1">
            <a:spLocks/>
          </p:cNvSpPr>
          <p:nvPr/>
        </p:nvSpPr>
        <p:spPr bwMode="auto">
          <a:xfrm>
            <a:off x="735013" y="309563"/>
            <a:ext cx="76454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indent="179388">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ctr">
              <a:lnSpc>
                <a:spcPct val="200000"/>
              </a:lnSpc>
              <a:spcBef>
                <a:spcPct val="0"/>
              </a:spcBef>
              <a:buFontTx/>
              <a:buNone/>
            </a:pPr>
            <a:endParaRPr lang="it-IT" altLang="it-IT" sz="1800" b="1" dirty="0">
              <a:solidFill>
                <a:srgbClr val="FF0000"/>
              </a:solidFill>
              <a:cs typeface="Times New Roman" panose="02020603050405020304" pitchFamily="18" charset="0"/>
            </a:endParaRPr>
          </a:p>
          <a:p>
            <a:pPr algn="just">
              <a:lnSpc>
                <a:spcPct val="200000"/>
              </a:lnSpc>
              <a:spcBef>
                <a:spcPct val="0"/>
              </a:spcBef>
              <a:buFontTx/>
              <a:buNone/>
            </a:pPr>
            <a:r>
              <a:rPr lang="it-IT" altLang="it-IT" sz="1800" b="1" dirty="0">
                <a:solidFill>
                  <a:srgbClr val="FF0000"/>
                </a:solidFill>
                <a:cs typeface="Times New Roman" panose="02020603050405020304" pitchFamily="18" charset="0"/>
              </a:rPr>
              <a:t>                        </a:t>
            </a:r>
            <a:endParaRPr lang="it-IT" altLang="it-IT" sz="1600" b="1" dirty="0">
              <a:solidFill>
                <a:srgbClr val="FF0000"/>
              </a:solidFill>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1800" dirty="0">
              <a:cs typeface="Times New Roman" panose="02020603050405020304" pitchFamily="18" charset="0"/>
            </a:endParaRPr>
          </a:p>
          <a:p>
            <a:pPr algn="just">
              <a:lnSpc>
                <a:spcPct val="200000"/>
              </a:lnSpc>
              <a:spcBef>
                <a:spcPct val="0"/>
              </a:spcBef>
              <a:buFontTx/>
              <a:buNone/>
            </a:pPr>
            <a:endParaRPr lang="it-IT" altLang="it-IT" sz="2000" b="1" dirty="0">
              <a:solidFill>
                <a:srgbClr val="FF0000"/>
              </a:solidFill>
              <a:cs typeface="Times New Roman" panose="02020603050405020304" pitchFamily="18" charset="0"/>
            </a:endParaRPr>
          </a:p>
          <a:p>
            <a:pPr algn="just">
              <a:lnSpc>
                <a:spcPct val="200000"/>
              </a:lnSpc>
              <a:spcBef>
                <a:spcPct val="0"/>
              </a:spcBef>
              <a:buFontTx/>
              <a:buNone/>
            </a:pPr>
            <a:r>
              <a:rPr lang="it-IT" altLang="it-IT" sz="2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Rimanenze finali di magazzino - Procedure di revisione </a:t>
            </a:r>
          </a:p>
          <a:p>
            <a:pPr>
              <a:lnSpc>
                <a:spcPct val="200000"/>
              </a:lnSpc>
              <a:spcBef>
                <a:spcPct val="0"/>
              </a:spcBef>
              <a:buFontTx/>
              <a:buNone/>
            </a:pPr>
            <a:r>
              <a:rPr lang="it-IT" altLang="it-IT" sz="1600" dirty="0">
                <a:latin typeface="Cambria" panose="02040503050406030204" pitchFamily="18" charset="0"/>
                <a:ea typeface="Cambria" panose="02040503050406030204" pitchFamily="18" charset="0"/>
                <a:cs typeface="Times New Roman" panose="02020603050405020304" pitchFamily="18" charset="0"/>
              </a:rPr>
              <a:t>Ricalcola tutte le valorizzazioni dei codici di semilavorato e di prodotto finito e non rileva delle differenze. </a:t>
            </a:r>
          </a:p>
          <a:p>
            <a:pPr algn="just">
              <a:lnSpc>
                <a:spcPct val="150000"/>
              </a:lnSpc>
              <a:spcBef>
                <a:spcPct val="0"/>
              </a:spcBef>
              <a:buFontTx/>
              <a:buNone/>
            </a:pPr>
            <a:r>
              <a:rPr lang="it-IT" altLang="it-IT" sz="1600" dirty="0">
                <a:latin typeface="Cambria" panose="02040503050406030204" pitchFamily="18" charset="0"/>
                <a:ea typeface="Cambria" panose="02040503050406030204" pitchFamily="18" charset="0"/>
                <a:cs typeface="Times New Roman" panose="02020603050405020304" pitchFamily="18" charset="0"/>
              </a:rPr>
              <a:t>In seguito verifica la presenza nel magazzino per singole categorie di obsolescenza e “slow </a:t>
            </a:r>
            <a:r>
              <a:rPr lang="it-IT" altLang="it-IT" sz="1600" dirty="0" err="1">
                <a:latin typeface="Cambria" panose="02040503050406030204" pitchFamily="18" charset="0"/>
                <a:ea typeface="Cambria" panose="02040503050406030204" pitchFamily="18" charset="0"/>
                <a:cs typeface="Times New Roman" panose="02020603050405020304" pitchFamily="18" charset="0"/>
              </a:rPr>
              <a:t>moving</a:t>
            </a:r>
            <a:r>
              <a:rPr lang="it-IT" altLang="it-IT" sz="1600" dirty="0">
                <a:latin typeface="Cambria" panose="02040503050406030204" pitchFamily="18" charset="0"/>
                <a:ea typeface="Cambria" panose="02040503050406030204" pitchFamily="18" charset="0"/>
                <a:cs typeface="Times New Roman" panose="02020603050405020304" pitchFamily="18" charset="0"/>
              </a:rPr>
              <a:t>” e al riguardo evidenzia che tra le materie prime ve ne sono alcune scadute e richiede una svalutazione di magazzino pari a € 10.000 inerente all’obsolescenza delle materie prime. </a:t>
            </a:r>
          </a:p>
          <a:p>
            <a:pPr algn="just">
              <a:lnSpc>
                <a:spcPct val="150000"/>
              </a:lnSpc>
              <a:spcBef>
                <a:spcPct val="0"/>
              </a:spcBef>
              <a:buFontTx/>
              <a:buNone/>
            </a:pPr>
            <a:r>
              <a:rPr lang="it-IT" altLang="it-IT" sz="1600" dirty="0">
                <a:latin typeface="Cambria" panose="02040503050406030204" pitchFamily="18" charset="0"/>
                <a:ea typeface="Cambria" panose="02040503050406030204" pitchFamily="18" charset="0"/>
                <a:cs typeface="Times New Roman" panose="02020603050405020304" pitchFamily="18" charset="0"/>
              </a:rPr>
              <a:t>Non rileva casi di slow </a:t>
            </a:r>
            <a:r>
              <a:rPr lang="it-IT" altLang="it-IT" sz="1600" dirty="0" err="1">
                <a:latin typeface="Cambria" panose="02040503050406030204" pitchFamily="18" charset="0"/>
                <a:ea typeface="Cambria" panose="02040503050406030204" pitchFamily="18" charset="0"/>
                <a:cs typeface="Times New Roman" panose="02020603050405020304" pitchFamily="18" charset="0"/>
              </a:rPr>
              <a:t>moving</a:t>
            </a:r>
            <a:r>
              <a:rPr lang="it-IT" altLang="it-IT" sz="1600" dirty="0">
                <a:latin typeface="Cambria" panose="02040503050406030204" pitchFamily="18" charset="0"/>
                <a:ea typeface="Cambria" panose="02040503050406030204" pitchFamily="18" charset="0"/>
                <a:cs typeface="Times New Roman" panose="02020603050405020304" pitchFamily="18" charset="0"/>
              </a:rPr>
              <a:t> significativo. </a:t>
            </a:r>
          </a:p>
          <a:p>
            <a:pPr algn="just">
              <a:lnSpc>
                <a:spcPct val="150000"/>
              </a:lnSpc>
              <a:spcBef>
                <a:spcPct val="0"/>
              </a:spcBef>
              <a:buFontTx/>
              <a:buNone/>
            </a:pPr>
            <a:r>
              <a:rPr lang="it-IT" altLang="it-IT" sz="1600" dirty="0">
                <a:latin typeface="Cambria" panose="02040503050406030204" pitchFamily="18" charset="0"/>
                <a:ea typeface="Cambria" panose="02040503050406030204" pitchFamily="18" charset="0"/>
                <a:cs typeface="Times New Roman" panose="02020603050405020304" pitchFamily="18" charset="0"/>
              </a:rPr>
              <a:t>Il Revisore, inoltre, a partire dai movimenti di carico e scarico del magazzino, dovrà effettuare il test di “</a:t>
            </a:r>
            <a:r>
              <a:rPr lang="it-IT" altLang="it-IT" sz="1600" dirty="0" err="1">
                <a:latin typeface="Cambria" panose="02040503050406030204" pitchFamily="18" charset="0"/>
                <a:ea typeface="Cambria" panose="02040503050406030204" pitchFamily="18" charset="0"/>
                <a:cs typeface="Times New Roman" panose="02020603050405020304" pitchFamily="18" charset="0"/>
              </a:rPr>
              <a:t>cut</a:t>
            </a:r>
            <a:r>
              <a:rPr lang="it-IT" altLang="it-IT" sz="1600" dirty="0">
                <a:latin typeface="Cambria" panose="02040503050406030204" pitchFamily="18" charset="0"/>
                <a:ea typeface="Cambria" panose="02040503050406030204" pitchFamily="18" charset="0"/>
                <a:cs typeface="Times New Roman" panose="02020603050405020304" pitchFamily="18" charset="0"/>
              </a:rPr>
              <a:t> off” relativo alla verifica del rispetto del principio di competenza economica di bilancio (correlazione costi e ricavi). </a:t>
            </a:r>
          </a:p>
          <a:p>
            <a:pPr>
              <a:lnSpc>
                <a:spcPct val="150000"/>
              </a:lnSpc>
              <a:spcBef>
                <a:spcPct val="0"/>
              </a:spcBef>
              <a:buFontTx/>
              <a:buNone/>
            </a:pPr>
            <a:r>
              <a:rPr lang="it-IT" altLang="it-IT" sz="1600" dirty="0">
                <a:latin typeface="Cambria" panose="02040503050406030204" pitchFamily="18" charset="0"/>
                <a:ea typeface="Cambria" panose="02040503050406030204" pitchFamily="18" charset="0"/>
                <a:cs typeface="Times New Roman" panose="02020603050405020304" pitchFamily="18" charset="0"/>
              </a:rPr>
              <a:t>Il Revisore inoltre provvede a verificare la corretta informativa riportata in Nota Integrativa alla voce Rimanenze finali di magazzino (Obiettivo della Revisione è Diritti e Obblighi).</a:t>
            </a: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a:p>
            <a:pPr algn="just">
              <a:lnSpc>
                <a:spcPct val="200000"/>
              </a:lnSpc>
              <a:spcBef>
                <a:spcPct val="0"/>
              </a:spcBef>
              <a:buFontTx/>
              <a:buNone/>
            </a:pP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br>
              <a:rPr lang="it-IT" altLang="it-IT" sz="1800" dirty="0">
                <a:cs typeface="Times New Roman" panose="02020603050405020304" pitchFamily="18" charset="0"/>
              </a:rPr>
            </a:br>
            <a:endParaRPr lang="it-IT" altLang="it-IT" sz="1800" dirty="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0353E8F-DA19-D120-1C04-9E38523239AC}"/>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89443" name="Group 25">
            <a:extLst>
              <a:ext uri="{FF2B5EF4-FFF2-40B4-BE49-F238E27FC236}">
                <a16:creationId xmlns:a16="http://schemas.microsoft.com/office/drawing/2014/main" id="{068E5624-7713-C1F3-0B4A-06D395C421D1}"/>
              </a:ext>
            </a:extLst>
          </p:cNvPr>
          <p:cNvGrpSpPr>
            <a:grpSpLocks/>
          </p:cNvGrpSpPr>
          <p:nvPr/>
        </p:nvGrpSpPr>
        <p:grpSpPr bwMode="auto">
          <a:xfrm>
            <a:off x="92074" y="212725"/>
            <a:ext cx="1255713" cy="884238"/>
            <a:chOff x="200590" y="418099"/>
            <a:chExt cx="1035539" cy="884136"/>
          </a:xfrm>
        </p:grpSpPr>
        <p:grpSp>
          <p:nvGrpSpPr>
            <p:cNvPr id="189472" name="Group 26">
              <a:extLst>
                <a:ext uri="{FF2B5EF4-FFF2-40B4-BE49-F238E27FC236}">
                  <a16:creationId xmlns:a16="http://schemas.microsoft.com/office/drawing/2014/main" id="{473D58F8-89C5-8BC5-0D45-95C316CFF553}"/>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C6D1699E-4C1C-DFB3-98B5-365CED6DBB97}"/>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89477" name="Group 31">
                <a:extLst>
                  <a:ext uri="{FF2B5EF4-FFF2-40B4-BE49-F238E27FC236}">
                    <a16:creationId xmlns:a16="http://schemas.microsoft.com/office/drawing/2014/main" id="{B1DD180B-040A-83F8-35E5-FA145EC83D12}"/>
                  </a:ext>
                </a:extLst>
              </p:cNvPr>
              <p:cNvGrpSpPr>
                <a:grpSpLocks/>
              </p:cNvGrpSpPr>
              <p:nvPr/>
            </p:nvGrpSpPr>
            <p:grpSpPr bwMode="auto">
              <a:xfrm>
                <a:off x="1604481" y="615882"/>
                <a:ext cx="886681" cy="461665"/>
                <a:chOff x="1604481" y="615882"/>
                <a:chExt cx="886681" cy="461665"/>
              </a:xfrm>
            </p:grpSpPr>
            <p:sp>
              <p:nvSpPr>
                <p:cNvPr id="189478" name="TextBox 32">
                  <a:extLst>
                    <a:ext uri="{FF2B5EF4-FFF2-40B4-BE49-F238E27FC236}">
                      <a16:creationId xmlns:a16="http://schemas.microsoft.com/office/drawing/2014/main" id="{B3C4F018-866E-1561-665D-C56CD1D664F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FE4F72F-B705-4185-9894-023B2E8E1EF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89479" name="TextBox 33">
                  <a:extLst>
                    <a:ext uri="{FF2B5EF4-FFF2-40B4-BE49-F238E27FC236}">
                      <a16:creationId xmlns:a16="http://schemas.microsoft.com/office/drawing/2014/main" id="{9FD5FAA2-73BA-8994-A2BB-57CBA2164BD6}"/>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189473" name="Group 27">
              <a:extLst>
                <a:ext uri="{FF2B5EF4-FFF2-40B4-BE49-F238E27FC236}">
                  <a16:creationId xmlns:a16="http://schemas.microsoft.com/office/drawing/2014/main" id="{07B45F2A-DDC4-BE10-2678-22DB637D616B}"/>
                </a:ext>
              </a:extLst>
            </p:cNvPr>
            <p:cNvGrpSpPr>
              <a:grpSpLocks/>
            </p:cNvGrpSpPr>
            <p:nvPr/>
          </p:nvGrpSpPr>
          <p:grpSpPr bwMode="auto">
            <a:xfrm>
              <a:off x="200590" y="843937"/>
              <a:ext cx="1035539" cy="458298"/>
              <a:chOff x="224691" y="1351963"/>
              <a:chExt cx="1035539" cy="458298"/>
            </a:xfrm>
          </p:grpSpPr>
          <p:sp>
            <p:nvSpPr>
              <p:cNvPr id="189474" name="TextBox 28">
                <a:extLst>
                  <a:ext uri="{FF2B5EF4-FFF2-40B4-BE49-F238E27FC236}">
                    <a16:creationId xmlns:a16="http://schemas.microsoft.com/office/drawing/2014/main" id="{F1C0755C-B49A-C2E3-D89B-0F11FB9B0D80}"/>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89475" name="TextBox 29">
                <a:extLst>
                  <a:ext uri="{FF2B5EF4-FFF2-40B4-BE49-F238E27FC236}">
                    <a16:creationId xmlns:a16="http://schemas.microsoft.com/office/drawing/2014/main" id="{D42CB2F1-E229-4EFC-15D9-B299EEF0329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89444" name="Titolo 1">
            <a:extLst>
              <a:ext uri="{FF2B5EF4-FFF2-40B4-BE49-F238E27FC236}">
                <a16:creationId xmlns:a16="http://schemas.microsoft.com/office/drawing/2014/main" id="{553CCCC9-B63C-368E-B878-6B9688215D71}"/>
              </a:ext>
            </a:extLst>
          </p:cNvPr>
          <p:cNvSpPr>
            <a:spLocks noGrp="1"/>
          </p:cNvSpPr>
          <p:nvPr>
            <p:ph type="title"/>
          </p:nvPr>
        </p:nvSpPr>
        <p:spPr>
          <a:xfrm>
            <a:off x="381000" y="1795463"/>
            <a:ext cx="8399463" cy="4672012"/>
          </a:xfrm>
        </p:spPr>
        <p:txBody>
          <a:bodyPr/>
          <a:lstStyle/>
          <a:p>
            <a:pPr algn="l">
              <a:lnSpc>
                <a:spcPct val="150000"/>
              </a:lnSpc>
            </a:pPr>
            <a:br>
              <a:rPr lang="it-IT" altLang="it-IT" sz="1800" dirty="0"/>
            </a:br>
            <a:br>
              <a:rPr lang="it-IT" altLang="it-IT" sz="1800" dirty="0"/>
            </a:br>
            <a:br>
              <a:rPr lang="it-IT" altLang="it-IT" sz="1800" dirty="0"/>
            </a:br>
            <a:endParaRPr lang="it-IT" altLang="it-IT" sz="1800" dirty="0"/>
          </a:p>
        </p:txBody>
      </p:sp>
      <p:sp>
        <p:nvSpPr>
          <p:cNvPr id="189445" name="Rettangolo 13">
            <a:extLst>
              <a:ext uri="{FF2B5EF4-FFF2-40B4-BE49-F238E27FC236}">
                <a16:creationId xmlns:a16="http://schemas.microsoft.com/office/drawing/2014/main" id="{CA617F10-D17E-80E6-8C06-8C661EB7E912}"/>
              </a:ext>
            </a:extLst>
          </p:cNvPr>
          <p:cNvSpPr>
            <a:spLocks noChangeArrowheads="1"/>
          </p:cNvSpPr>
          <p:nvPr/>
        </p:nvSpPr>
        <p:spPr bwMode="auto">
          <a:xfrm>
            <a:off x="1044011" y="1067721"/>
            <a:ext cx="689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a:t>
            </a:r>
            <a:endParaRPr lang="it-IT" altLang="it-IT" sz="2000" dirty="0">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BF663C45-7D88-694B-6B77-07BAE2FF32C5}"/>
              </a:ext>
            </a:extLst>
          </p:cNvPr>
          <p:cNvSpPr txBox="1"/>
          <p:nvPr/>
        </p:nvSpPr>
        <p:spPr>
          <a:xfrm>
            <a:off x="1347787" y="2045137"/>
            <a:ext cx="5818326" cy="2610908"/>
          </a:xfrm>
          <a:prstGeom prst="rect">
            <a:avLst/>
          </a:prstGeom>
          <a:noFill/>
        </p:spPr>
        <p:txBody>
          <a:bodyPr wrap="square">
            <a:spAutoFit/>
          </a:bodyPr>
          <a:lstStyle/>
          <a:p>
            <a:pPr>
              <a:lnSpc>
                <a:spcPct val="200000"/>
              </a:lnSpc>
            </a:pPr>
            <a:r>
              <a:rPr lang="it-IT" sz="1800" dirty="0">
                <a:latin typeface="Cambria" panose="02040503050406030204" pitchFamily="18" charset="0"/>
                <a:ea typeface="Cambria" panose="02040503050406030204" pitchFamily="18" charset="0"/>
              </a:rPr>
              <a:t>Codice Civile: art. 2424, 2424-bis, 2425-bis, -2426- 2427 </a:t>
            </a:r>
          </a:p>
          <a:p>
            <a:pPr>
              <a:lnSpc>
                <a:spcPct val="200000"/>
              </a:lnSpc>
            </a:pPr>
            <a:r>
              <a:rPr lang="it-IT" sz="1800" dirty="0">
                <a:latin typeface="Cambria" panose="02040503050406030204" pitchFamily="18" charset="0"/>
                <a:ea typeface="Cambria" panose="02040503050406030204" pitchFamily="18" charset="0"/>
              </a:rPr>
              <a:t>Principio contabile OIC n. 15 </a:t>
            </a:r>
            <a:endParaRPr lang="it-IT" sz="1600" dirty="0">
              <a:latin typeface="Cambria" panose="02040503050406030204" pitchFamily="18" charset="0"/>
              <a:ea typeface="Cambria" panose="02040503050406030204" pitchFamily="18" charset="0"/>
            </a:endParaRPr>
          </a:p>
          <a:p>
            <a:pPr>
              <a:lnSpc>
                <a:spcPct val="200000"/>
              </a:lnSpc>
            </a:pPr>
            <a:r>
              <a:rPr lang="it-IT" sz="1800" dirty="0">
                <a:latin typeface="Cambria" panose="02040503050406030204" pitchFamily="18" charset="0"/>
                <a:ea typeface="Cambria" panose="02040503050406030204" pitchFamily="18" charset="0"/>
              </a:rPr>
              <a:t>Principio internazionale IAS n. </a:t>
            </a:r>
            <a:r>
              <a:rPr lang="it-IT" sz="1600" dirty="0">
                <a:latin typeface="Cambria" panose="02040503050406030204" pitchFamily="18" charset="0"/>
                <a:ea typeface="Cambria" panose="02040503050406030204" pitchFamily="18" charset="0"/>
              </a:rPr>
              <a:t>39 e 18 </a:t>
            </a:r>
          </a:p>
          <a:p>
            <a:pPr>
              <a:lnSpc>
                <a:spcPct val="200000"/>
              </a:lnSpc>
            </a:pPr>
            <a:r>
              <a:rPr lang="it-IT" sz="1600" dirty="0">
                <a:latin typeface="Cambria" panose="02040503050406030204" pitchFamily="18" charset="0"/>
                <a:ea typeface="Cambria" panose="02040503050406030204" pitchFamily="18" charset="0"/>
              </a:rPr>
              <a:t>TUIR: art. 101 e art.106</a:t>
            </a:r>
          </a:p>
          <a:p>
            <a:pPr>
              <a:lnSpc>
                <a:spcPct val="150000"/>
              </a:lnSpc>
              <a:spcBef>
                <a:spcPct val="0"/>
              </a:spcBef>
              <a:buFontTx/>
              <a:buNone/>
            </a:pPr>
            <a:endParaRPr lang="it-IT" altLang="it-IT" sz="1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88775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0353E8F-DA19-D120-1C04-9E38523239AC}"/>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89443" name="Group 25">
            <a:extLst>
              <a:ext uri="{FF2B5EF4-FFF2-40B4-BE49-F238E27FC236}">
                <a16:creationId xmlns:a16="http://schemas.microsoft.com/office/drawing/2014/main" id="{068E5624-7713-C1F3-0B4A-06D395C421D1}"/>
              </a:ext>
            </a:extLst>
          </p:cNvPr>
          <p:cNvGrpSpPr>
            <a:grpSpLocks/>
          </p:cNvGrpSpPr>
          <p:nvPr/>
        </p:nvGrpSpPr>
        <p:grpSpPr bwMode="auto">
          <a:xfrm>
            <a:off x="92074" y="212725"/>
            <a:ext cx="1255713" cy="884238"/>
            <a:chOff x="200590" y="418099"/>
            <a:chExt cx="1035539" cy="884136"/>
          </a:xfrm>
        </p:grpSpPr>
        <p:grpSp>
          <p:nvGrpSpPr>
            <p:cNvPr id="189472" name="Group 26">
              <a:extLst>
                <a:ext uri="{FF2B5EF4-FFF2-40B4-BE49-F238E27FC236}">
                  <a16:creationId xmlns:a16="http://schemas.microsoft.com/office/drawing/2014/main" id="{473D58F8-89C5-8BC5-0D45-95C316CFF553}"/>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C6D1699E-4C1C-DFB3-98B5-365CED6DBB97}"/>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89477" name="Group 31">
                <a:extLst>
                  <a:ext uri="{FF2B5EF4-FFF2-40B4-BE49-F238E27FC236}">
                    <a16:creationId xmlns:a16="http://schemas.microsoft.com/office/drawing/2014/main" id="{B1DD180B-040A-83F8-35E5-FA145EC83D12}"/>
                  </a:ext>
                </a:extLst>
              </p:cNvPr>
              <p:cNvGrpSpPr>
                <a:grpSpLocks/>
              </p:cNvGrpSpPr>
              <p:nvPr/>
            </p:nvGrpSpPr>
            <p:grpSpPr bwMode="auto">
              <a:xfrm>
                <a:off x="1604481" y="615882"/>
                <a:ext cx="886681" cy="461665"/>
                <a:chOff x="1604481" y="615882"/>
                <a:chExt cx="886681" cy="461665"/>
              </a:xfrm>
            </p:grpSpPr>
            <p:sp>
              <p:nvSpPr>
                <p:cNvPr id="189478" name="TextBox 32">
                  <a:extLst>
                    <a:ext uri="{FF2B5EF4-FFF2-40B4-BE49-F238E27FC236}">
                      <a16:creationId xmlns:a16="http://schemas.microsoft.com/office/drawing/2014/main" id="{B3C4F018-866E-1561-665D-C56CD1D664F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FE4F72F-B705-4185-9894-023B2E8E1EF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89479" name="TextBox 33">
                  <a:extLst>
                    <a:ext uri="{FF2B5EF4-FFF2-40B4-BE49-F238E27FC236}">
                      <a16:creationId xmlns:a16="http://schemas.microsoft.com/office/drawing/2014/main" id="{9FD5FAA2-73BA-8994-A2BB-57CBA2164BD6}"/>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189473" name="Group 27">
              <a:extLst>
                <a:ext uri="{FF2B5EF4-FFF2-40B4-BE49-F238E27FC236}">
                  <a16:creationId xmlns:a16="http://schemas.microsoft.com/office/drawing/2014/main" id="{07B45F2A-DDC4-BE10-2678-22DB637D616B}"/>
                </a:ext>
              </a:extLst>
            </p:cNvPr>
            <p:cNvGrpSpPr>
              <a:grpSpLocks/>
            </p:cNvGrpSpPr>
            <p:nvPr/>
          </p:nvGrpSpPr>
          <p:grpSpPr bwMode="auto">
            <a:xfrm>
              <a:off x="200590" y="843937"/>
              <a:ext cx="1035539" cy="458298"/>
              <a:chOff x="224691" y="1351963"/>
              <a:chExt cx="1035539" cy="458298"/>
            </a:xfrm>
          </p:grpSpPr>
          <p:sp>
            <p:nvSpPr>
              <p:cNvPr id="189474" name="TextBox 28">
                <a:extLst>
                  <a:ext uri="{FF2B5EF4-FFF2-40B4-BE49-F238E27FC236}">
                    <a16:creationId xmlns:a16="http://schemas.microsoft.com/office/drawing/2014/main" id="{F1C0755C-B49A-C2E3-D89B-0F11FB9B0D80}"/>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89475" name="TextBox 29">
                <a:extLst>
                  <a:ext uri="{FF2B5EF4-FFF2-40B4-BE49-F238E27FC236}">
                    <a16:creationId xmlns:a16="http://schemas.microsoft.com/office/drawing/2014/main" id="{D42CB2F1-E229-4EFC-15D9-B299EEF0329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89444" name="Titolo 1">
            <a:extLst>
              <a:ext uri="{FF2B5EF4-FFF2-40B4-BE49-F238E27FC236}">
                <a16:creationId xmlns:a16="http://schemas.microsoft.com/office/drawing/2014/main" id="{553CCCC9-B63C-368E-B878-6B9688215D71}"/>
              </a:ext>
            </a:extLst>
          </p:cNvPr>
          <p:cNvSpPr>
            <a:spLocks noGrp="1"/>
          </p:cNvSpPr>
          <p:nvPr>
            <p:ph type="title"/>
          </p:nvPr>
        </p:nvSpPr>
        <p:spPr>
          <a:xfrm>
            <a:off x="1220870" y="2594343"/>
            <a:ext cx="6689753" cy="3873131"/>
          </a:xfrm>
        </p:spPr>
        <p:txBody>
          <a:bodyPr/>
          <a:lstStyle/>
          <a:p>
            <a:pPr algn="l">
              <a:lnSpc>
                <a:spcPct val="200000"/>
              </a:lnSpc>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Le procedure di revisione relative ai crediti sono volte ad accertare che </a:t>
            </a:r>
            <a:r>
              <a:rPr lang="it-IT" sz="1800" dirty="0">
                <a:solidFill>
                  <a:srgbClr val="000000"/>
                </a:solidFill>
                <a:effectLst/>
                <a:latin typeface="Cambria" panose="02040503050406030204" pitchFamily="18" charset="0"/>
                <a:ea typeface="Calibri" panose="020F0502020204030204" pitchFamily="34" charset="0"/>
                <a:cs typeface="Century Schoolbook" panose="02040604050505020304" pitchFamily="18" charset="0"/>
              </a:rPr>
              <a:t>nel bilancio della società siano stati contabilizzati tutti i crediti</a:t>
            </a:r>
            <a: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(completezza) e che </a:t>
            </a:r>
            <a:r>
              <a:rPr lang="it-IT" sz="1800" dirty="0">
                <a:solidFill>
                  <a:srgbClr val="000000"/>
                </a:solidFill>
                <a:effectLst/>
                <a:latin typeface="Cambria" panose="02040503050406030204" pitchFamily="18" charset="0"/>
                <a:ea typeface="Calibri" panose="020F0502020204030204" pitchFamily="34" charset="0"/>
                <a:cs typeface="Century Schoolbook" panose="02040604050505020304" pitchFamily="18" charset="0"/>
              </a:rPr>
              <a:t>i crediti esposti nel bilancio di esercizio della società esistono (esistenza) mediante le procedure di </a:t>
            </a:r>
            <a:r>
              <a:rPr lang="it-IT" sz="1800" dirty="0" err="1">
                <a:solidFill>
                  <a:srgbClr val="000000"/>
                </a:solidFill>
                <a:effectLst/>
                <a:latin typeface="Cambria" panose="02040503050406030204" pitchFamily="18" charset="0"/>
                <a:ea typeface="Calibri" panose="020F0502020204030204" pitchFamily="34" charset="0"/>
                <a:cs typeface="Century Schoolbook" panose="02040604050505020304" pitchFamily="18" charset="0"/>
              </a:rPr>
              <a:t>circolarizzazione</a:t>
            </a:r>
            <a:r>
              <a:rPr lang="it-IT" sz="1800" dirty="0">
                <a:solidFill>
                  <a:srgbClr val="000000"/>
                </a:solidFill>
                <a:effectLst/>
                <a:latin typeface="Cambria" panose="02040503050406030204" pitchFamily="18" charset="0"/>
                <a:ea typeface="Calibri" panose="020F0502020204030204" pitchFamily="34" charset="0"/>
                <a:cs typeface="Century Schoolbook" panose="02040604050505020304" pitchFamily="18" charset="0"/>
              </a:rPr>
              <a:t> dei clienti, il </a:t>
            </a:r>
            <a:r>
              <a:rPr lang="it-IT" sz="1800" dirty="0" err="1">
                <a:solidFill>
                  <a:srgbClr val="000000"/>
                </a:solidFill>
                <a:effectLst/>
                <a:latin typeface="Cambria" panose="02040503050406030204" pitchFamily="18" charset="0"/>
                <a:ea typeface="Calibri" panose="020F0502020204030204" pitchFamily="34" charset="0"/>
                <a:cs typeface="Century Schoolbook" panose="02040604050505020304" pitchFamily="18" charset="0"/>
              </a:rPr>
              <a:t>cut</a:t>
            </a:r>
            <a:r>
              <a:rPr lang="it-IT" sz="1800" dirty="0">
                <a:solidFill>
                  <a:srgbClr val="000000"/>
                </a:solidFill>
                <a:effectLst/>
                <a:latin typeface="Cambria" panose="02040503050406030204" pitchFamily="18" charset="0"/>
                <a:ea typeface="Calibri" panose="020F0502020204030204" pitchFamily="34" charset="0"/>
                <a:cs typeface="Century Schoolbook" panose="02040604050505020304" pitchFamily="18" charset="0"/>
              </a:rPr>
              <a:t> off delle vendite, l’analisi note credito, oltre alla verifica dell’iscrizione dei crediti sono iscritti al valore di presumibile realizzo</a:t>
            </a:r>
            <a:br>
              <a:rPr lang="it-IT" sz="1800" dirty="0">
                <a:solidFill>
                  <a:srgbClr val="000000"/>
                </a:solidFill>
                <a:effectLst/>
                <a:latin typeface="Century Schoolbook" panose="02040604050505020304" pitchFamily="18" charset="0"/>
                <a:ea typeface="Calibri" panose="020F0502020204030204" pitchFamily="34" charset="0"/>
                <a:cs typeface="Century Schoolbook" panose="02040604050505020304" pitchFamily="18" charset="0"/>
              </a:rPr>
            </a:br>
            <a:br>
              <a:rPr lang="it-IT" altLang="it-IT" sz="1800" dirty="0"/>
            </a:br>
            <a:br>
              <a:rPr lang="it-IT" altLang="it-IT" sz="1800" dirty="0"/>
            </a:br>
            <a:br>
              <a:rPr lang="it-IT" altLang="it-IT" sz="1800" dirty="0"/>
            </a:br>
            <a:br>
              <a:rPr lang="it-IT" altLang="it-IT" sz="1800" dirty="0"/>
            </a:br>
            <a:br>
              <a:rPr lang="it-IT" altLang="it-IT" sz="1800" dirty="0"/>
            </a:br>
            <a:br>
              <a:rPr lang="it-IT" altLang="it-IT" sz="1800" dirty="0"/>
            </a:br>
            <a:endParaRPr lang="it-IT" altLang="it-IT" sz="1800" dirty="0"/>
          </a:p>
        </p:txBody>
      </p:sp>
      <p:sp>
        <p:nvSpPr>
          <p:cNvPr id="189445" name="Rettangolo 13">
            <a:extLst>
              <a:ext uri="{FF2B5EF4-FFF2-40B4-BE49-F238E27FC236}">
                <a16:creationId xmlns:a16="http://schemas.microsoft.com/office/drawing/2014/main" id="{CA617F10-D17E-80E6-8C06-8C661EB7E912}"/>
              </a:ext>
            </a:extLst>
          </p:cNvPr>
          <p:cNvSpPr>
            <a:spLocks noChangeArrowheads="1"/>
          </p:cNvSpPr>
          <p:nvPr/>
        </p:nvSpPr>
        <p:spPr bwMode="auto">
          <a:xfrm>
            <a:off x="877888" y="1376363"/>
            <a:ext cx="6894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Crediti commerciali – Procedure di revisione</a:t>
            </a:r>
            <a:endParaRPr lang="it-IT" altLang="it-IT" sz="2400" dirty="0">
              <a:latin typeface="Cambria" panose="02040503050406030204" pitchFamily="18" charset="0"/>
              <a:ea typeface="Cambria" panose="020405030504060302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0353E8F-DA19-D120-1C04-9E38523239AC}"/>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89443" name="Group 25">
            <a:extLst>
              <a:ext uri="{FF2B5EF4-FFF2-40B4-BE49-F238E27FC236}">
                <a16:creationId xmlns:a16="http://schemas.microsoft.com/office/drawing/2014/main" id="{068E5624-7713-C1F3-0B4A-06D395C421D1}"/>
              </a:ext>
            </a:extLst>
          </p:cNvPr>
          <p:cNvGrpSpPr>
            <a:grpSpLocks/>
          </p:cNvGrpSpPr>
          <p:nvPr/>
        </p:nvGrpSpPr>
        <p:grpSpPr bwMode="auto">
          <a:xfrm>
            <a:off x="92074" y="212725"/>
            <a:ext cx="1255713" cy="884238"/>
            <a:chOff x="200590" y="418099"/>
            <a:chExt cx="1035539" cy="884136"/>
          </a:xfrm>
        </p:grpSpPr>
        <p:grpSp>
          <p:nvGrpSpPr>
            <p:cNvPr id="189472" name="Group 26">
              <a:extLst>
                <a:ext uri="{FF2B5EF4-FFF2-40B4-BE49-F238E27FC236}">
                  <a16:creationId xmlns:a16="http://schemas.microsoft.com/office/drawing/2014/main" id="{473D58F8-89C5-8BC5-0D45-95C316CFF553}"/>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C6D1699E-4C1C-DFB3-98B5-365CED6DBB97}"/>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89477" name="Group 31">
                <a:extLst>
                  <a:ext uri="{FF2B5EF4-FFF2-40B4-BE49-F238E27FC236}">
                    <a16:creationId xmlns:a16="http://schemas.microsoft.com/office/drawing/2014/main" id="{B1DD180B-040A-83F8-35E5-FA145EC83D12}"/>
                  </a:ext>
                </a:extLst>
              </p:cNvPr>
              <p:cNvGrpSpPr>
                <a:grpSpLocks/>
              </p:cNvGrpSpPr>
              <p:nvPr/>
            </p:nvGrpSpPr>
            <p:grpSpPr bwMode="auto">
              <a:xfrm>
                <a:off x="1604481" y="615882"/>
                <a:ext cx="886681" cy="461665"/>
                <a:chOff x="1604481" y="615882"/>
                <a:chExt cx="886681" cy="461665"/>
              </a:xfrm>
            </p:grpSpPr>
            <p:sp>
              <p:nvSpPr>
                <p:cNvPr id="189478" name="TextBox 32">
                  <a:extLst>
                    <a:ext uri="{FF2B5EF4-FFF2-40B4-BE49-F238E27FC236}">
                      <a16:creationId xmlns:a16="http://schemas.microsoft.com/office/drawing/2014/main" id="{B3C4F018-866E-1561-665D-C56CD1D664F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FE4F72F-B705-4185-9894-023B2E8E1EF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89479" name="TextBox 33">
                  <a:extLst>
                    <a:ext uri="{FF2B5EF4-FFF2-40B4-BE49-F238E27FC236}">
                      <a16:creationId xmlns:a16="http://schemas.microsoft.com/office/drawing/2014/main" id="{9FD5FAA2-73BA-8994-A2BB-57CBA2164BD6}"/>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189473" name="Group 27">
              <a:extLst>
                <a:ext uri="{FF2B5EF4-FFF2-40B4-BE49-F238E27FC236}">
                  <a16:creationId xmlns:a16="http://schemas.microsoft.com/office/drawing/2014/main" id="{07B45F2A-DDC4-BE10-2678-22DB637D616B}"/>
                </a:ext>
              </a:extLst>
            </p:cNvPr>
            <p:cNvGrpSpPr>
              <a:grpSpLocks/>
            </p:cNvGrpSpPr>
            <p:nvPr/>
          </p:nvGrpSpPr>
          <p:grpSpPr bwMode="auto">
            <a:xfrm>
              <a:off x="200590" y="843937"/>
              <a:ext cx="1035539" cy="458298"/>
              <a:chOff x="224691" y="1351963"/>
              <a:chExt cx="1035539" cy="458298"/>
            </a:xfrm>
          </p:grpSpPr>
          <p:sp>
            <p:nvSpPr>
              <p:cNvPr id="189474" name="TextBox 28">
                <a:extLst>
                  <a:ext uri="{FF2B5EF4-FFF2-40B4-BE49-F238E27FC236}">
                    <a16:creationId xmlns:a16="http://schemas.microsoft.com/office/drawing/2014/main" id="{F1C0755C-B49A-C2E3-D89B-0F11FB9B0D80}"/>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89475" name="TextBox 29">
                <a:extLst>
                  <a:ext uri="{FF2B5EF4-FFF2-40B4-BE49-F238E27FC236}">
                    <a16:creationId xmlns:a16="http://schemas.microsoft.com/office/drawing/2014/main" id="{D42CB2F1-E229-4EFC-15D9-B299EEF0329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89444" name="Titolo 1">
            <a:extLst>
              <a:ext uri="{FF2B5EF4-FFF2-40B4-BE49-F238E27FC236}">
                <a16:creationId xmlns:a16="http://schemas.microsoft.com/office/drawing/2014/main" id="{553CCCC9-B63C-368E-B878-6B9688215D71}"/>
              </a:ext>
            </a:extLst>
          </p:cNvPr>
          <p:cNvSpPr>
            <a:spLocks noGrp="1"/>
          </p:cNvSpPr>
          <p:nvPr>
            <p:ph type="title"/>
          </p:nvPr>
        </p:nvSpPr>
        <p:spPr>
          <a:xfrm>
            <a:off x="381000" y="1795463"/>
            <a:ext cx="8399463" cy="4672012"/>
          </a:xfrm>
        </p:spPr>
        <p:txBody>
          <a:bodyPr/>
          <a:lstStyle/>
          <a:p>
            <a:pPr algn="l">
              <a:lnSpc>
                <a:spcPct val="150000"/>
              </a:lnSpc>
            </a:pPr>
            <a:br>
              <a:rPr lang="it-IT" altLang="it-IT" sz="1800" dirty="0"/>
            </a:br>
            <a:br>
              <a:rPr lang="it-IT" altLang="it-IT" sz="1800" dirty="0"/>
            </a:br>
            <a:br>
              <a:rPr lang="it-IT" altLang="it-IT" sz="1800" dirty="0"/>
            </a:br>
            <a:br>
              <a:rPr lang="it-IT" altLang="it-IT" sz="1800" dirty="0"/>
            </a:br>
            <a:endParaRPr lang="it-IT" altLang="it-IT" sz="1800" dirty="0"/>
          </a:p>
        </p:txBody>
      </p:sp>
      <p:sp>
        <p:nvSpPr>
          <p:cNvPr id="189445" name="Rettangolo 13">
            <a:extLst>
              <a:ext uri="{FF2B5EF4-FFF2-40B4-BE49-F238E27FC236}">
                <a16:creationId xmlns:a16="http://schemas.microsoft.com/office/drawing/2014/main" id="{CA617F10-D17E-80E6-8C06-8C661EB7E912}"/>
              </a:ext>
            </a:extLst>
          </p:cNvPr>
          <p:cNvSpPr>
            <a:spLocks noChangeArrowheads="1"/>
          </p:cNvSpPr>
          <p:nvPr/>
        </p:nvSpPr>
        <p:spPr bwMode="auto">
          <a:xfrm>
            <a:off x="1044011" y="1067721"/>
            <a:ext cx="689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 - Esempio</a:t>
            </a:r>
            <a:endParaRPr lang="it-IT" altLang="it-IT" sz="2000" dirty="0">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BF663C45-7D88-694B-6B77-07BAE2FF32C5}"/>
              </a:ext>
            </a:extLst>
          </p:cNvPr>
          <p:cNvSpPr txBox="1"/>
          <p:nvPr/>
        </p:nvSpPr>
        <p:spPr>
          <a:xfrm>
            <a:off x="1347787" y="2045137"/>
            <a:ext cx="7158260" cy="2118465"/>
          </a:xfrm>
          <a:prstGeom prst="rect">
            <a:avLst/>
          </a:prstGeom>
          <a:noFill/>
        </p:spPr>
        <p:txBody>
          <a:bodyPr wrap="square">
            <a:spAutoFit/>
          </a:bodyPr>
          <a:lstStyle/>
          <a:p>
            <a:pPr>
              <a:lnSpc>
                <a:spcPct val="150000"/>
              </a:lnSpc>
              <a:spcBef>
                <a:spcPct val="0"/>
              </a:spcBef>
              <a:buFontTx/>
              <a:buNone/>
            </a:pPr>
            <a:r>
              <a:rPr lang="it-IT" altLang="it-IT" sz="1800" dirty="0">
                <a:latin typeface="Cambria" panose="02040503050406030204" pitchFamily="18" charset="0"/>
                <a:ea typeface="Cambria" panose="02040503050406030204" pitchFamily="18" charset="0"/>
                <a:cs typeface="Times New Roman" panose="02020603050405020304" pitchFamily="18" charset="0"/>
              </a:rPr>
              <a:t>La società ha iscritto credi commerciali al 31.12.2023 per Euro     </a:t>
            </a:r>
          </a:p>
          <a:p>
            <a:pPr>
              <a:lnSpc>
                <a:spcPct val="150000"/>
              </a:lnSpc>
              <a:spcBef>
                <a:spcPct val="0"/>
              </a:spcBef>
              <a:buFontTx/>
              <a:buNone/>
            </a:pPr>
            <a:r>
              <a:rPr lang="it-IT" altLang="it-IT" dirty="0">
                <a:latin typeface="Cambria" panose="02040503050406030204" pitchFamily="18" charset="0"/>
                <a:ea typeface="Cambria" panose="02040503050406030204" pitchFamily="18" charset="0"/>
                <a:cs typeface="Times New Roman" panose="02020603050405020304" pitchFamily="18" charset="0"/>
              </a:rPr>
              <a:t>La voce è così composta:</a:t>
            </a:r>
          </a:p>
          <a:p>
            <a:pPr>
              <a:lnSpc>
                <a:spcPct val="150000"/>
              </a:lnSpc>
              <a:spcBef>
                <a:spcPct val="0"/>
              </a:spcBef>
              <a:buFontTx/>
              <a:buNone/>
            </a:pPr>
            <a:endParaRPr lang="it-IT" altLang="it-IT"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Bef>
                <a:spcPct val="0"/>
              </a:spcBef>
              <a:buFontTx/>
              <a:buNone/>
            </a:pPr>
            <a:endParaRPr lang="it-IT" altLang="it-IT"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Bef>
                <a:spcPct val="0"/>
              </a:spcBef>
              <a:buFontTx/>
              <a:buNone/>
            </a:pPr>
            <a:endParaRPr lang="it-IT" altLang="it-IT" sz="1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Immagine 2">
            <a:extLst>
              <a:ext uri="{FF2B5EF4-FFF2-40B4-BE49-F238E27FC236}">
                <a16:creationId xmlns:a16="http://schemas.microsoft.com/office/drawing/2014/main" id="{9338B860-4E5C-C63B-9323-69BC86736C20}"/>
              </a:ext>
            </a:extLst>
          </p:cNvPr>
          <p:cNvPicPr>
            <a:picLocks noChangeAspect="1"/>
          </p:cNvPicPr>
          <p:nvPr/>
        </p:nvPicPr>
        <p:blipFill>
          <a:blip r:embed="rId4"/>
          <a:stretch>
            <a:fillRect/>
          </a:stretch>
        </p:blipFill>
        <p:spPr>
          <a:xfrm>
            <a:off x="1701209" y="3062178"/>
            <a:ext cx="5486399" cy="3147236"/>
          </a:xfrm>
          <a:prstGeom prst="rect">
            <a:avLst/>
          </a:prstGeom>
        </p:spPr>
      </p:pic>
    </p:spTree>
    <p:extLst>
      <p:ext uri="{BB962C8B-B14F-4D97-AF65-F5344CB8AC3E}">
        <p14:creationId xmlns:p14="http://schemas.microsoft.com/office/powerpoint/2010/main" val="2117889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4DF4888-CA6E-1B5E-9EE1-13F09D37247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3779" name="Group 25">
            <a:extLst>
              <a:ext uri="{FF2B5EF4-FFF2-40B4-BE49-F238E27FC236}">
                <a16:creationId xmlns:a16="http://schemas.microsoft.com/office/drawing/2014/main" id="{65808CE1-B09F-3869-989C-E373A28F5E35}"/>
              </a:ext>
            </a:extLst>
          </p:cNvPr>
          <p:cNvGrpSpPr>
            <a:grpSpLocks/>
          </p:cNvGrpSpPr>
          <p:nvPr/>
        </p:nvGrpSpPr>
        <p:grpSpPr bwMode="auto">
          <a:xfrm>
            <a:off x="92074" y="212725"/>
            <a:ext cx="1476843" cy="884238"/>
            <a:chOff x="200590" y="418099"/>
            <a:chExt cx="1035539" cy="884136"/>
          </a:xfrm>
        </p:grpSpPr>
        <p:grpSp>
          <p:nvGrpSpPr>
            <p:cNvPr id="203783" name="Group 26">
              <a:extLst>
                <a:ext uri="{FF2B5EF4-FFF2-40B4-BE49-F238E27FC236}">
                  <a16:creationId xmlns:a16="http://schemas.microsoft.com/office/drawing/2014/main" id="{27D0D39A-28EA-42A7-1D7E-96F94B11CAB1}"/>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C5CE985C-923C-D1A4-33EE-D3C164B2156E}"/>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03788" name="Group 31">
                <a:extLst>
                  <a:ext uri="{FF2B5EF4-FFF2-40B4-BE49-F238E27FC236}">
                    <a16:creationId xmlns:a16="http://schemas.microsoft.com/office/drawing/2014/main" id="{5DD3B8E4-505F-AD86-5A33-1192184244F6}"/>
                  </a:ext>
                </a:extLst>
              </p:cNvPr>
              <p:cNvGrpSpPr>
                <a:grpSpLocks/>
              </p:cNvGrpSpPr>
              <p:nvPr/>
            </p:nvGrpSpPr>
            <p:grpSpPr bwMode="auto">
              <a:xfrm>
                <a:off x="1604481" y="615882"/>
                <a:ext cx="886681" cy="461665"/>
                <a:chOff x="1604481" y="615882"/>
                <a:chExt cx="886681" cy="461665"/>
              </a:xfrm>
            </p:grpSpPr>
            <p:sp>
              <p:nvSpPr>
                <p:cNvPr id="203789" name="TextBox 32">
                  <a:extLst>
                    <a:ext uri="{FF2B5EF4-FFF2-40B4-BE49-F238E27FC236}">
                      <a16:creationId xmlns:a16="http://schemas.microsoft.com/office/drawing/2014/main" id="{869BF87C-1959-561C-2324-90D7CBC9B840}"/>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9E6ABAF1-030D-40B3-B6D2-EDF96D04EF9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03790" name="TextBox 33">
                  <a:extLst>
                    <a:ext uri="{FF2B5EF4-FFF2-40B4-BE49-F238E27FC236}">
                      <a16:creationId xmlns:a16="http://schemas.microsoft.com/office/drawing/2014/main" id="{EFF50400-EE10-F1FB-37E9-D8174877C13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03784" name="Group 27">
              <a:extLst>
                <a:ext uri="{FF2B5EF4-FFF2-40B4-BE49-F238E27FC236}">
                  <a16:creationId xmlns:a16="http://schemas.microsoft.com/office/drawing/2014/main" id="{44E18474-80E8-8E28-81E4-F17C0AED25B2}"/>
                </a:ext>
              </a:extLst>
            </p:cNvPr>
            <p:cNvGrpSpPr>
              <a:grpSpLocks/>
            </p:cNvGrpSpPr>
            <p:nvPr/>
          </p:nvGrpSpPr>
          <p:grpSpPr bwMode="auto">
            <a:xfrm>
              <a:off x="200590" y="843937"/>
              <a:ext cx="1035539" cy="458298"/>
              <a:chOff x="224691" y="1351963"/>
              <a:chExt cx="1035539" cy="458298"/>
            </a:xfrm>
          </p:grpSpPr>
          <p:sp>
            <p:nvSpPr>
              <p:cNvPr id="203785" name="TextBox 28">
                <a:extLst>
                  <a:ext uri="{FF2B5EF4-FFF2-40B4-BE49-F238E27FC236}">
                    <a16:creationId xmlns:a16="http://schemas.microsoft.com/office/drawing/2014/main" id="{42F282C7-A7F1-C26A-E441-2AF41F34C5B6}"/>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03786" name="TextBox 29">
                <a:extLst>
                  <a:ext uri="{FF2B5EF4-FFF2-40B4-BE49-F238E27FC236}">
                    <a16:creationId xmlns:a16="http://schemas.microsoft.com/office/drawing/2014/main" id="{3CD40B23-9AC0-CFCE-085E-12417A6317D5}"/>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03780" name="Titolo 1">
            <a:extLst>
              <a:ext uri="{FF2B5EF4-FFF2-40B4-BE49-F238E27FC236}">
                <a16:creationId xmlns:a16="http://schemas.microsoft.com/office/drawing/2014/main" id="{44D0AEE3-83BB-16AB-C4F4-9A10F7AF3C87}"/>
              </a:ext>
            </a:extLst>
          </p:cNvPr>
          <p:cNvSpPr>
            <a:spLocks noGrp="1"/>
          </p:cNvSpPr>
          <p:nvPr>
            <p:ph type="title"/>
          </p:nvPr>
        </p:nvSpPr>
        <p:spPr>
          <a:xfrm>
            <a:off x="381000" y="1416050"/>
            <a:ext cx="8343900" cy="5340350"/>
          </a:xfrm>
        </p:spPr>
        <p:txBody>
          <a:bodyPr/>
          <a:lstStyle/>
          <a:p>
            <a:br>
              <a:rPr lang="it-IT" altLang="it-IT" sz="1600" b="1" u="sng" dirty="0"/>
            </a:br>
            <a:br>
              <a:rPr lang="it-IT" altLang="it-IT" sz="1600" b="1" u="sng" dirty="0"/>
            </a:br>
            <a:br>
              <a:rPr lang="it-IT" altLang="it-IT" sz="1600" b="1" u="sng" dirty="0"/>
            </a:br>
            <a:br>
              <a:rPr lang="it-IT" altLang="it-IT" sz="1600" b="1" u="sng" dirty="0"/>
            </a:br>
            <a:br>
              <a:rPr lang="it-IT" altLang="it-IT" sz="1600" b="1" u="sng" dirty="0"/>
            </a:br>
            <a:br>
              <a:rPr lang="it-IT" altLang="it-IT" sz="1600" b="1" u="sng" dirty="0"/>
            </a:br>
            <a:br>
              <a:rPr lang="it-IT" altLang="it-IT" sz="1600" b="1" u="sng" dirty="0"/>
            </a:br>
            <a:br>
              <a:rPr lang="it-IT" altLang="it-IT" sz="1600" b="1" u="sng" dirty="0"/>
            </a:br>
            <a:br>
              <a:rPr lang="it-IT" altLang="it-IT" sz="1600" b="1" u="sng" dirty="0"/>
            </a:br>
            <a:br>
              <a:rPr lang="it-IT" altLang="it-IT" sz="1600" b="1" u="sng" dirty="0"/>
            </a:br>
            <a:br>
              <a:rPr lang="it-IT" altLang="it-IT" sz="1600" b="1" u="sng" dirty="0"/>
            </a:br>
            <a:br>
              <a:rPr lang="it-IT" altLang="it-IT" sz="1600" dirty="0"/>
            </a:br>
            <a:br>
              <a:rPr lang="it-IT" altLang="it-IT" sz="1600" dirty="0"/>
            </a:br>
            <a:br>
              <a:rPr lang="it-IT" altLang="it-IT" sz="1600" dirty="0"/>
            </a:br>
            <a:br>
              <a:rPr lang="it-IT" altLang="it-IT" sz="1600" dirty="0"/>
            </a:br>
            <a:endParaRPr lang="it-IT" altLang="it-IT" sz="1600" dirty="0"/>
          </a:p>
        </p:txBody>
      </p:sp>
      <p:sp>
        <p:nvSpPr>
          <p:cNvPr id="66565" name="Rettangolo 4">
            <a:extLst>
              <a:ext uri="{FF2B5EF4-FFF2-40B4-BE49-F238E27FC236}">
                <a16:creationId xmlns:a16="http://schemas.microsoft.com/office/drawing/2014/main" id="{B1935ADC-22B6-60D1-39CD-DC9844AACE29}"/>
              </a:ext>
            </a:extLst>
          </p:cNvPr>
          <p:cNvSpPr>
            <a:spLocks noChangeArrowheads="1"/>
          </p:cNvSpPr>
          <p:nvPr/>
        </p:nvSpPr>
        <p:spPr bwMode="auto">
          <a:xfrm>
            <a:off x="1023938" y="2276475"/>
            <a:ext cx="7186612" cy="2784475"/>
          </a:xfrm>
          <a:prstGeom prst="rect">
            <a:avLst/>
          </a:prstGeom>
          <a:noFill/>
          <a:ln>
            <a:noFill/>
          </a:ln>
        </p:spPr>
        <p:txBody>
          <a:bodyPr>
            <a:spAutoFit/>
          </a:bodyPr>
          <a:lstStyle>
            <a:lvl1pPr>
              <a:tabLst>
                <a:tab pos="6119813" algn="l"/>
              </a:tabLst>
              <a:defRPr>
                <a:solidFill>
                  <a:schemeClr val="tx1"/>
                </a:solidFill>
                <a:latin typeface="Calibri" panose="020F0502020204030204" pitchFamily="34" charset="0"/>
                <a:ea typeface="MS PGothic" panose="020B0600070205080204" pitchFamily="34" charset="-128"/>
              </a:defRPr>
            </a:lvl1pPr>
            <a:lvl2pPr marL="742950" indent="-285750">
              <a:tabLst>
                <a:tab pos="6119813" algn="l"/>
              </a:tabLst>
              <a:defRPr>
                <a:solidFill>
                  <a:schemeClr val="tx1"/>
                </a:solidFill>
                <a:latin typeface="Calibri" panose="020F0502020204030204" pitchFamily="34" charset="0"/>
                <a:ea typeface="MS PGothic" panose="020B0600070205080204" pitchFamily="34" charset="-128"/>
              </a:defRPr>
            </a:lvl2pPr>
            <a:lvl3pPr marL="1143000" indent="-228600">
              <a:tabLst>
                <a:tab pos="6119813" algn="l"/>
              </a:tabLst>
              <a:defRPr>
                <a:solidFill>
                  <a:schemeClr val="tx1"/>
                </a:solidFill>
                <a:latin typeface="Calibri" panose="020F0502020204030204" pitchFamily="34" charset="0"/>
                <a:ea typeface="MS PGothic" panose="020B0600070205080204" pitchFamily="34" charset="-128"/>
              </a:defRPr>
            </a:lvl3pPr>
            <a:lvl4pPr marL="1600200" indent="-228600">
              <a:tabLst>
                <a:tab pos="6119813" algn="l"/>
              </a:tabLst>
              <a:defRPr>
                <a:solidFill>
                  <a:schemeClr val="tx1"/>
                </a:solidFill>
                <a:latin typeface="Calibri" panose="020F0502020204030204" pitchFamily="34" charset="0"/>
                <a:ea typeface="MS PGothic" panose="020B0600070205080204" pitchFamily="34" charset="-128"/>
              </a:defRPr>
            </a:lvl4pPr>
            <a:lvl5pPr marL="2057400" indent="-228600">
              <a:tabLst>
                <a:tab pos="6119813"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6119813"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6119813"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6119813"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6119813" algn="l"/>
              </a:tabLst>
              <a:defRPr>
                <a:solidFill>
                  <a:schemeClr val="tx1"/>
                </a:solidFill>
                <a:latin typeface="Calibri" panose="020F0502020204030204" pitchFamily="34" charset="0"/>
                <a:ea typeface="MS PGothic" panose="020B0600070205080204" pitchFamily="34" charset="-128"/>
              </a:defRPr>
            </a:lvl9pPr>
          </a:lstStyle>
          <a:p>
            <a:pPr algn="just">
              <a:lnSpc>
                <a:spcPct val="200000"/>
              </a:lnSpc>
              <a:defRPr/>
            </a:pPr>
            <a:endParaRPr lang="it-IT" altLang="it-IT" dirty="0">
              <a:latin typeface="Cambria" panose="02040503050406030204" pitchFamily="18" charset="0"/>
              <a:ea typeface="Cambria" panose="02040503050406030204" pitchFamily="18" charset="0"/>
              <a:cs typeface="Times New Roman" panose="02020603050405020304" pitchFamily="18" charset="0"/>
            </a:endParaRPr>
          </a:p>
          <a:p>
            <a:pPr algn="just">
              <a:lnSpc>
                <a:spcPct val="200000"/>
              </a:lnSpc>
              <a:defRPr/>
            </a:pPr>
            <a:r>
              <a:rPr lang="it-IT" altLang="it-IT" dirty="0">
                <a:latin typeface="Cambria" panose="02040503050406030204" pitchFamily="18" charset="0"/>
                <a:ea typeface="Cambria" panose="02040503050406030204" pitchFamily="18" charset="0"/>
                <a:cs typeface="Times New Roman" panose="02020603050405020304" pitchFamily="18" charset="0"/>
              </a:rPr>
              <a:t>Il Revisore inizia ad analizzare la voce crediti commerciali verso clienti attraverso la </a:t>
            </a:r>
            <a:r>
              <a:rPr lang="it-IT" altLang="it-IT" b="1" dirty="0">
                <a:latin typeface="Cambria" panose="02040503050406030204" pitchFamily="18" charset="0"/>
                <a:ea typeface="Cambria" panose="02040503050406030204" pitchFamily="18" charset="0"/>
                <a:cs typeface="Times New Roman" panose="02020603050405020304" pitchFamily="18" charset="0"/>
              </a:rPr>
              <a:t>compilazione di una “capo-scheda”</a:t>
            </a:r>
            <a:r>
              <a:rPr lang="it-IT" altLang="it-IT" dirty="0">
                <a:latin typeface="Cambria" panose="02040503050406030204" pitchFamily="18" charset="0"/>
                <a:ea typeface="Cambria" panose="02040503050406030204" pitchFamily="18" charset="0"/>
                <a:cs typeface="Times New Roman" panose="02020603050405020304" pitchFamily="18" charset="0"/>
              </a:rPr>
              <a:t> con i dati del bilancio d’esercizio 2023 e dell’anno precedente e i dettagli dei conti dei crediti verso clienti estratti dal Bilancio di verifica (di seguito BDV). </a:t>
            </a:r>
            <a:endParaRPr lang="it-IT" altLang="it-IT" dirty="0">
              <a:latin typeface="Cambria" panose="02040503050406030204" pitchFamily="18" charset="0"/>
              <a:ea typeface="Cambria" panose="02040503050406030204" pitchFamily="18" charset="0"/>
            </a:endParaRPr>
          </a:p>
        </p:txBody>
      </p:sp>
      <p:sp>
        <p:nvSpPr>
          <p:cNvPr id="203782" name="Rettangolo 13">
            <a:extLst>
              <a:ext uri="{FF2B5EF4-FFF2-40B4-BE49-F238E27FC236}">
                <a16:creationId xmlns:a16="http://schemas.microsoft.com/office/drawing/2014/main" id="{5C2AC0D3-4C1C-ABFB-0C8C-A1691BA7522F}"/>
              </a:ext>
            </a:extLst>
          </p:cNvPr>
          <p:cNvSpPr>
            <a:spLocks noChangeArrowheads="1"/>
          </p:cNvSpPr>
          <p:nvPr/>
        </p:nvSpPr>
        <p:spPr bwMode="auto">
          <a:xfrm>
            <a:off x="738188" y="1206500"/>
            <a:ext cx="7629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 - Procedure di Revisione</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A21E0C3-2061-FB48-ACA7-70959A676B0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5827" name="Group 25">
            <a:extLst>
              <a:ext uri="{FF2B5EF4-FFF2-40B4-BE49-F238E27FC236}">
                <a16:creationId xmlns:a16="http://schemas.microsoft.com/office/drawing/2014/main" id="{0C54DB42-1935-47DC-5E0C-A4E4C319B037}"/>
              </a:ext>
            </a:extLst>
          </p:cNvPr>
          <p:cNvGrpSpPr>
            <a:grpSpLocks/>
          </p:cNvGrpSpPr>
          <p:nvPr/>
        </p:nvGrpSpPr>
        <p:grpSpPr bwMode="auto">
          <a:xfrm>
            <a:off x="92075" y="212725"/>
            <a:ext cx="1534594" cy="884238"/>
            <a:chOff x="200590" y="418099"/>
            <a:chExt cx="1035539" cy="884136"/>
          </a:xfrm>
        </p:grpSpPr>
        <p:grpSp>
          <p:nvGrpSpPr>
            <p:cNvPr id="205832" name="Group 26">
              <a:extLst>
                <a:ext uri="{FF2B5EF4-FFF2-40B4-BE49-F238E27FC236}">
                  <a16:creationId xmlns:a16="http://schemas.microsoft.com/office/drawing/2014/main" id="{2A581291-3A4F-967A-2176-E0FFC81CDA26}"/>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9B3AD0D9-EBED-6407-AD35-1B218F7ADE39}"/>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05837" name="Group 31">
                <a:extLst>
                  <a:ext uri="{FF2B5EF4-FFF2-40B4-BE49-F238E27FC236}">
                    <a16:creationId xmlns:a16="http://schemas.microsoft.com/office/drawing/2014/main" id="{CD666A79-FAF0-DD29-4803-D0090A34464E}"/>
                  </a:ext>
                </a:extLst>
              </p:cNvPr>
              <p:cNvGrpSpPr>
                <a:grpSpLocks/>
              </p:cNvGrpSpPr>
              <p:nvPr/>
            </p:nvGrpSpPr>
            <p:grpSpPr bwMode="auto">
              <a:xfrm>
                <a:off x="1604481" y="615882"/>
                <a:ext cx="886681" cy="461665"/>
                <a:chOff x="1604481" y="615882"/>
                <a:chExt cx="886681" cy="461665"/>
              </a:xfrm>
            </p:grpSpPr>
            <p:sp>
              <p:nvSpPr>
                <p:cNvPr id="205838" name="TextBox 32">
                  <a:extLst>
                    <a:ext uri="{FF2B5EF4-FFF2-40B4-BE49-F238E27FC236}">
                      <a16:creationId xmlns:a16="http://schemas.microsoft.com/office/drawing/2014/main" id="{B30C28A5-8A8A-A9A3-F0FE-485B385E3585}"/>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AA1C54EC-F442-48D0-9A8E-2DDD54628C1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69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05839" name="TextBox 33">
                  <a:extLst>
                    <a:ext uri="{FF2B5EF4-FFF2-40B4-BE49-F238E27FC236}">
                      <a16:creationId xmlns:a16="http://schemas.microsoft.com/office/drawing/2014/main" id="{3D9ED8E2-1D76-ECE2-7140-3C1A73218900}"/>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05833" name="Group 27">
              <a:extLst>
                <a:ext uri="{FF2B5EF4-FFF2-40B4-BE49-F238E27FC236}">
                  <a16:creationId xmlns:a16="http://schemas.microsoft.com/office/drawing/2014/main" id="{34242135-6151-D3B1-096C-005289F9E179}"/>
                </a:ext>
              </a:extLst>
            </p:cNvPr>
            <p:cNvGrpSpPr>
              <a:grpSpLocks/>
            </p:cNvGrpSpPr>
            <p:nvPr/>
          </p:nvGrpSpPr>
          <p:grpSpPr bwMode="auto">
            <a:xfrm>
              <a:off x="200590" y="843937"/>
              <a:ext cx="1035539" cy="458298"/>
              <a:chOff x="224691" y="1351963"/>
              <a:chExt cx="1035539" cy="458298"/>
            </a:xfrm>
          </p:grpSpPr>
          <p:sp>
            <p:nvSpPr>
              <p:cNvPr id="205834" name="TextBox 28">
                <a:extLst>
                  <a:ext uri="{FF2B5EF4-FFF2-40B4-BE49-F238E27FC236}">
                    <a16:creationId xmlns:a16="http://schemas.microsoft.com/office/drawing/2014/main" id="{5A12EC86-CA5F-8E84-75DF-260070390843}"/>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05835" name="TextBox 29">
                <a:extLst>
                  <a:ext uri="{FF2B5EF4-FFF2-40B4-BE49-F238E27FC236}">
                    <a16:creationId xmlns:a16="http://schemas.microsoft.com/office/drawing/2014/main" id="{4546B57F-3271-CFDA-8842-DAEFFF12287D}"/>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05828" name="Titolo 1">
            <a:extLst>
              <a:ext uri="{FF2B5EF4-FFF2-40B4-BE49-F238E27FC236}">
                <a16:creationId xmlns:a16="http://schemas.microsoft.com/office/drawing/2014/main" id="{F16016FB-6C57-C223-0CC2-444F042524AF}"/>
              </a:ext>
            </a:extLst>
          </p:cNvPr>
          <p:cNvSpPr>
            <a:spLocks noGrp="1"/>
          </p:cNvSpPr>
          <p:nvPr>
            <p:ph type="title"/>
          </p:nvPr>
        </p:nvSpPr>
        <p:spPr>
          <a:xfrm>
            <a:off x="381000" y="1231900"/>
            <a:ext cx="8343900" cy="5340350"/>
          </a:xfrm>
        </p:spPr>
        <p:txBody>
          <a:bodyPr/>
          <a:lstStyle/>
          <a:p>
            <a:pPr algn="r"/>
            <a:r>
              <a:rPr lang="it-IT" altLang="it-IT" sz="1600" b="1" u="sng"/>
              <a:t> </a:t>
            </a:r>
            <a:br>
              <a:rPr lang="it-IT" altLang="it-IT" sz="1600" b="1" u="sng"/>
            </a:br>
            <a:br>
              <a:rPr lang="it-IT" altLang="it-IT" sz="1600" b="1" u="sng">
                <a:solidFill>
                  <a:srgbClr val="FF0000"/>
                </a:solidFill>
                <a:cs typeface="Times New Roman" panose="02020603050405020304" pitchFamily="18" charset="0"/>
              </a:rPr>
            </a:br>
            <a:br>
              <a:rPr lang="it-IT" altLang="it-IT" sz="1600" b="1" u="sng"/>
            </a:br>
            <a:br>
              <a:rPr lang="it-IT" altLang="it-IT" sz="1600" b="1" u="sng"/>
            </a:br>
            <a:br>
              <a:rPr lang="it-IT" altLang="it-IT" sz="1600" b="1" u="sng"/>
            </a:br>
            <a:br>
              <a:rPr lang="it-IT" altLang="it-IT" sz="1600" b="1" u="sng"/>
            </a:br>
            <a:br>
              <a:rPr lang="it-IT" altLang="it-IT" sz="1600" b="1" u="sng"/>
            </a:br>
            <a:br>
              <a:rPr lang="it-IT" altLang="it-IT" sz="1600" b="1" u="sng"/>
            </a:br>
            <a:br>
              <a:rPr lang="it-IT" altLang="it-IT" sz="1600" b="1" u="sng"/>
            </a:br>
            <a:br>
              <a:rPr lang="it-IT" altLang="it-IT" sz="1600" b="1" u="sng"/>
            </a:br>
            <a:br>
              <a:rPr lang="it-IT" altLang="it-IT" sz="1600" b="1" u="sng"/>
            </a:br>
            <a:br>
              <a:rPr lang="it-IT" altLang="it-IT" sz="1600" b="1" u="sng"/>
            </a:br>
            <a:br>
              <a:rPr lang="it-IT" altLang="it-IT" sz="1600" b="1" u="sng"/>
            </a:br>
            <a:br>
              <a:rPr lang="it-IT" altLang="it-IT" sz="1600"/>
            </a:br>
            <a:br>
              <a:rPr lang="it-IT" altLang="it-IT" sz="1600"/>
            </a:br>
            <a:br>
              <a:rPr lang="it-IT" altLang="it-IT" sz="1600"/>
            </a:br>
            <a:br>
              <a:rPr lang="it-IT" altLang="it-IT" sz="1600"/>
            </a:br>
            <a:endParaRPr lang="it-IT" altLang="it-IT" sz="1600"/>
          </a:p>
        </p:txBody>
      </p:sp>
      <p:sp>
        <p:nvSpPr>
          <p:cNvPr id="205829" name="Rettangolo 4">
            <a:extLst>
              <a:ext uri="{FF2B5EF4-FFF2-40B4-BE49-F238E27FC236}">
                <a16:creationId xmlns:a16="http://schemas.microsoft.com/office/drawing/2014/main" id="{9FC6CBC3-C684-5626-0510-ACE7A946DB2E}"/>
              </a:ext>
            </a:extLst>
          </p:cNvPr>
          <p:cNvSpPr>
            <a:spLocks noChangeArrowheads="1"/>
          </p:cNvSpPr>
          <p:nvPr/>
        </p:nvSpPr>
        <p:spPr bwMode="auto">
          <a:xfrm>
            <a:off x="1181100" y="1727200"/>
            <a:ext cx="60579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611981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611981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611981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6119813" algn="l"/>
              </a:tabLst>
              <a:defRPr sz="2000">
                <a:solidFill>
                  <a:schemeClr val="tx1"/>
                </a:solidFill>
                <a:latin typeface="Calibri" panose="020F0502020204030204" pitchFamily="34" charset="0"/>
                <a:ea typeface="MS PGothic" panose="020B0600070205080204" pitchFamily="34" charset="-128"/>
              </a:defRPr>
            </a:lvl9pPr>
          </a:lstStyle>
          <a:p>
            <a:pPr>
              <a:lnSpc>
                <a:spcPct val="200000"/>
              </a:lnSpc>
              <a:spcBef>
                <a:spcPct val="0"/>
              </a:spcBef>
              <a:buFontTx/>
              <a:buNone/>
            </a:pPr>
            <a:r>
              <a:rPr lang="it-IT" altLang="it-IT" sz="1800" b="1" dirty="0"/>
              <a:t>Capo – Scheda Crediti verso clienti</a:t>
            </a:r>
            <a:endParaRPr lang="it-IT" altLang="it-IT" sz="1800" dirty="0"/>
          </a:p>
          <a:p>
            <a:pPr>
              <a:lnSpc>
                <a:spcPct val="200000"/>
              </a:lnSpc>
              <a:spcBef>
                <a:spcPct val="0"/>
              </a:spcBef>
              <a:buFontTx/>
              <a:buNone/>
            </a:pPr>
            <a:endParaRPr lang="it-IT" altLang="it-IT" sz="1800" dirty="0"/>
          </a:p>
        </p:txBody>
      </p:sp>
      <p:sp>
        <p:nvSpPr>
          <p:cNvPr id="205830" name="Rettangolo 14">
            <a:extLst>
              <a:ext uri="{FF2B5EF4-FFF2-40B4-BE49-F238E27FC236}">
                <a16:creationId xmlns:a16="http://schemas.microsoft.com/office/drawing/2014/main" id="{5D788AA9-964B-3C75-9101-F2DE4505591E}"/>
              </a:ext>
            </a:extLst>
          </p:cNvPr>
          <p:cNvSpPr>
            <a:spLocks noChangeArrowheads="1"/>
          </p:cNvSpPr>
          <p:nvPr/>
        </p:nvSpPr>
        <p:spPr bwMode="auto">
          <a:xfrm>
            <a:off x="738188" y="1206500"/>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rPr>
              <a:t>Crediti Commerciali - Procedure di Revisione</a:t>
            </a:r>
            <a:endParaRPr lang="it-IT" altLang="it-IT" sz="2000" dirty="0"/>
          </a:p>
        </p:txBody>
      </p:sp>
      <p:pic>
        <p:nvPicPr>
          <p:cNvPr id="3" name="Immagine 2">
            <a:extLst>
              <a:ext uri="{FF2B5EF4-FFF2-40B4-BE49-F238E27FC236}">
                <a16:creationId xmlns:a16="http://schemas.microsoft.com/office/drawing/2014/main" id="{D792EB1D-9BC6-CA38-6D3B-E798B562B545}"/>
              </a:ext>
            </a:extLst>
          </p:cNvPr>
          <p:cNvPicPr>
            <a:picLocks noChangeAspect="1"/>
          </p:cNvPicPr>
          <p:nvPr/>
        </p:nvPicPr>
        <p:blipFill>
          <a:blip r:embed="rId4"/>
          <a:stretch>
            <a:fillRect/>
          </a:stretch>
        </p:blipFill>
        <p:spPr>
          <a:xfrm>
            <a:off x="1096596" y="2790190"/>
            <a:ext cx="6903720" cy="24079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19BED92-87FD-2F1A-7D8C-779E2D0E9FC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7411" name="Group 25">
            <a:extLst>
              <a:ext uri="{FF2B5EF4-FFF2-40B4-BE49-F238E27FC236}">
                <a16:creationId xmlns:a16="http://schemas.microsoft.com/office/drawing/2014/main" id="{98CCCAD9-105C-229E-AB58-0337A6871C0C}"/>
              </a:ext>
            </a:extLst>
          </p:cNvPr>
          <p:cNvGrpSpPr>
            <a:grpSpLocks/>
          </p:cNvGrpSpPr>
          <p:nvPr/>
        </p:nvGrpSpPr>
        <p:grpSpPr bwMode="auto">
          <a:xfrm>
            <a:off x="92075" y="212725"/>
            <a:ext cx="1036638" cy="884238"/>
            <a:chOff x="200590" y="418099"/>
            <a:chExt cx="1035539" cy="884136"/>
          </a:xfrm>
        </p:grpSpPr>
        <p:grpSp>
          <p:nvGrpSpPr>
            <p:cNvPr id="17415" name="Group 26">
              <a:extLst>
                <a:ext uri="{FF2B5EF4-FFF2-40B4-BE49-F238E27FC236}">
                  <a16:creationId xmlns:a16="http://schemas.microsoft.com/office/drawing/2014/main" id="{586F6714-D8AD-2AA9-EFC0-0EE9919E287E}"/>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52FFB0ED-8544-0C2E-0E7A-04CADC9E557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7420" name="Group 31">
                <a:extLst>
                  <a:ext uri="{FF2B5EF4-FFF2-40B4-BE49-F238E27FC236}">
                    <a16:creationId xmlns:a16="http://schemas.microsoft.com/office/drawing/2014/main" id="{0A3B530E-351B-4328-AC3B-F7D2194DA3C3}"/>
                  </a:ext>
                </a:extLst>
              </p:cNvPr>
              <p:cNvGrpSpPr>
                <a:grpSpLocks/>
              </p:cNvGrpSpPr>
              <p:nvPr/>
            </p:nvGrpSpPr>
            <p:grpSpPr bwMode="auto">
              <a:xfrm>
                <a:off x="1604481" y="615882"/>
                <a:ext cx="886681" cy="461665"/>
                <a:chOff x="1604481" y="615882"/>
                <a:chExt cx="886681" cy="461665"/>
              </a:xfrm>
            </p:grpSpPr>
            <p:sp>
              <p:nvSpPr>
                <p:cNvPr id="17421" name="TextBox 32">
                  <a:extLst>
                    <a:ext uri="{FF2B5EF4-FFF2-40B4-BE49-F238E27FC236}">
                      <a16:creationId xmlns:a16="http://schemas.microsoft.com/office/drawing/2014/main" id="{CEB3079B-A4BD-5E3A-0B64-DA2EF93C3870}"/>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1C01840B-569B-4979-8608-FFE2EB5D1531}"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7422" name="TextBox 33">
                  <a:extLst>
                    <a:ext uri="{FF2B5EF4-FFF2-40B4-BE49-F238E27FC236}">
                      <a16:creationId xmlns:a16="http://schemas.microsoft.com/office/drawing/2014/main" id="{87B62A63-3E60-5070-DC9B-84DD40DAF439}"/>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7416" name="Group 27">
              <a:extLst>
                <a:ext uri="{FF2B5EF4-FFF2-40B4-BE49-F238E27FC236}">
                  <a16:creationId xmlns:a16="http://schemas.microsoft.com/office/drawing/2014/main" id="{4BA69C3C-53AA-BEE4-5E06-DB9E0FEE4224}"/>
                </a:ext>
              </a:extLst>
            </p:cNvPr>
            <p:cNvGrpSpPr>
              <a:grpSpLocks/>
            </p:cNvGrpSpPr>
            <p:nvPr/>
          </p:nvGrpSpPr>
          <p:grpSpPr bwMode="auto">
            <a:xfrm>
              <a:off x="200590" y="843937"/>
              <a:ext cx="1035539" cy="458298"/>
              <a:chOff x="224691" y="1351963"/>
              <a:chExt cx="1035539" cy="458298"/>
            </a:xfrm>
          </p:grpSpPr>
          <p:sp>
            <p:nvSpPr>
              <p:cNvPr id="17417" name="TextBox 28">
                <a:extLst>
                  <a:ext uri="{FF2B5EF4-FFF2-40B4-BE49-F238E27FC236}">
                    <a16:creationId xmlns:a16="http://schemas.microsoft.com/office/drawing/2014/main" id="{96925CF0-BD65-B8C6-072E-A2B0EEFB4062}"/>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7418" name="TextBox 29">
                <a:extLst>
                  <a:ext uri="{FF2B5EF4-FFF2-40B4-BE49-F238E27FC236}">
                    <a16:creationId xmlns:a16="http://schemas.microsoft.com/office/drawing/2014/main" id="{DDACC641-825D-826D-3F96-6336FA6E3889}"/>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7412" name="Titolo 1">
            <a:extLst>
              <a:ext uri="{FF2B5EF4-FFF2-40B4-BE49-F238E27FC236}">
                <a16:creationId xmlns:a16="http://schemas.microsoft.com/office/drawing/2014/main" id="{F3175F26-0EE7-1A02-29A5-49E8437E5EC6}"/>
              </a:ext>
            </a:extLst>
          </p:cNvPr>
          <p:cNvSpPr>
            <a:spLocks noGrp="1"/>
          </p:cNvSpPr>
          <p:nvPr>
            <p:ph type="title"/>
          </p:nvPr>
        </p:nvSpPr>
        <p:spPr>
          <a:xfrm>
            <a:off x="365125" y="1462088"/>
            <a:ext cx="8229600" cy="4657725"/>
          </a:xfrm>
        </p:spPr>
        <p:txBody>
          <a:bodyPr/>
          <a:lstStyle/>
          <a:p>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br>
              <a:rPr lang="it-IT" altLang="it-IT" sz="1400"/>
            </a:br>
            <a:endParaRPr lang="it-IT" altLang="it-IT" sz="3200"/>
          </a:p>
        </p:txBody>
      </p:sp>
      <p:sp>
        <p:nvSpPr>
          <p:cNvPr id="14" name="Titolo 1">
            <a:extLst>
              <a:ext uri="{FF2B5EF4-FFF2-40B4-BE49-F238E27FC236}">
                <a16:creationId xmlns:a16="http://schemas.microsoft.com/office/drawing/2014/main" id="{A1981FFB-9887-95D1-AD37-FCB4BAC83370}"/>
              </a:ext>
            </a:extLst>
          </p:cNvPr>
          <p:cNvSpPr txBox="1">
            <a:spLocks/>
          </p:cNvSpPr>
          <p:nvPr/>
        </p:nvSpPr>
        <p:spPr bwMode="auto">
          <a:xfrm>
            <a:off x="457200" y="1112838"/>
            <a:ext cx="8229600" cy="4699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altLang="it-IT" sz="2000" b="1" dirty="0">
                <a:solidFill>
                  <a:srgbClr val="FF0000"/>
                </a:solidFill>
              </a:rPr>
              <a:t>Il processo della revisione legale nel corso dell’anno</a:t>
            </a:r>
            <a:br>
              <a:rPr lang="it-IT" altLang="it-IT" sz="3600" b="1" dirty="0">
                <a:solidFill>
                  <a:srgbClr val="FF0000"/>
                </a:solidFill>
              </a:rPr>
            </a:br>
            <a:endParaRPr lang="it-IT" altLang="it-IT" sz="3600" cap="small" dirty="0">
              <a:solidFill>
                <a:srgbClr val="FF0000"/>
              </a:solidFill>
            </a:endParaRPr>
          </a:p>
        </p:txBody>
      </p:sp>
      <p:pic>
        <p:nvPicPr>
          <p:cNvPr id="17414" name="Immagine 14411">
            <a:extLst>
              <a:ext uri="{FF2B5EF4-FFF2-40B4-BE49-F238E27FC236}">
                <a16:creationId xmlns:a16="http://schemas.microsoft.com/office/drawing/2014/main" id="{B7F46EE2-35B9-40D8-DBC6-9C441C127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836738"/>
            <a:ext cx="89916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B91D702-3AA1-18E7-C0B1-060E8B7EE993}"/>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7875" name="Group 25">
            <a:extLst>
              <a:ext uri="{FF2B5EF4-FFF2-40B4-BE49-F238E27FC236}">
                <a16:creationId xmlns:a16="http://schemas.microsoft.com/office/drawing/2014/main" id="{12D411DA-18B5-F114-C8D6-4D3735357E08}"/>
              </a:ext>
            </a:extLst>
          </p:cNvPr>
          <p:cNvGrpSpPr>
            <a:grpSpLocks/>
          </p:cNvGrpSpPr>
          <p:nvPr/>
        </p:nvGrpSpPr>
        <p:grpSpPr bwMode="auto">
          <a:xfrm>
            <a:off x="92074" y="212725"/>
            <a:ext cx="1447967" cy="884238"/>
            <a:chOff x="200590" y="418099"/>
            <a:chExt cx="1035539" cy="884136"/>
          </a:xfrm>
        </p:grpSpPr>
        <p:grpSp>
          <p:nvGrpSpPr>
            <p:cNvPr id="207878" name="Group 26">
              <a:extLst>
                <a:ext uri="{FF2B5EF4-FFF2-40B4-BE49-F238E27FC236}">
                  <a16:creationId xmlns:a16="http://schemas.microsoft.com/office/drawing/2014/main" id="{86FCE389-B331-3DCC-1ED9-102B229335A7}"/>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DB160D1-60E6-08C8-C247-055A18DD1060}"/>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07883" name="Group 31">
                <a:extLst>
                  <a:ext uri="{FF2B5EF4-FFF2-40B4-BE49-F238E27FC236}">
                    <a16:creationId xmlns:a16="http://schemas.microsoft.com/office/drawing/2014/main" id="{31857DEF-F9F3-F8D8-635C-786487A7BFF1}"/>
                  </a:ext>
                </a:extLst>
              </p:cNvPr>
              <p:cNvGrpSpPr>
                <a:grpSpLocks/>
              </p:cNvGrpSpPr>
              <p:nvPr/>
            </p:nvGrpSpPr>
            <p:grpSpPr bwMode="auto">
              <a:xfrm>
                <a:off x="1604481" y="615882"/>
                <a:ext cx="886681" cy="461665"/>
                <a:chOff x="1604481" y="615882"/>
                <a:chExt cx="886681" cy="461665"/>
              </a:xfrm>
            </p:grpSpPr>
            <p:sp>
              <p:nvSpPr>
                <p:cNvPr id="207884" name="TextBox 32">
                  <a:extLst>
                    <a:ext uri="{FF2B5EF4-FFF2-40B4-BE49-F238E27FC236}">
                      <a16:creationId xmlns:a16="http://schemas.microsoft.com/office/drawing/2014/main" id="{1D5120C3-78CD-9A02-0B43-720BCE48F9B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16C3D1CE-E459-412D-887E-A36A82BFB33F}"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07885" name="TextBox 33">
                  <a:extLst>
                    <a:ext uri="{FF2B5EF4-FFF2-40B4-BE49-F238E27FC236}">
                      <a16:creationId xmlns:a16="http://schemas.microsoft.com/office/drawing/2014/main" id="{407D9BE2-F236-8D12-2313-2AF27293DD0C}"/>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07879" name="Group 27">
              <a:extLst>
                <a:ext uri="{FF2B5EF4-FFF2-40B4-BE49-F238E27FC236}">
                  <a16:creationId xmlns:a16="http://schemas.microsoft.com/office/drawing/2014/main" id="{1138F743-928C-0F26-933E-228140F5EE78}"/>
                </a:ext>
              </a:extLst>
            </p:cNvPr>
            <p:cNvGrpSpPr>
              <a:grpSpLocks/>
            </p:cNvGrpSpPr>
            <p:nvPr/>
          </p:nvGrpSpPr>
          <p:grpSpPr bwMode="auto">
            <a:xfrm>
              <a:off x="200590" y="843937"/>
              <a:ext cx="1035539" cy="458298"/>
              <a:chOff x="224691" y="1351963"/>
              <a:chExt cx="1035539" cy="458298"/>
            </a:xfrm>
          </p:grpSpPr>
          <p:sp>
            <p:nvSpPr>
              <p:cNvPr id="207880" name="TextBox 28">
                <a:extLst>
                  <a:ext uri="{FF2B5EF4-FFF2-40B4-BE49-F238E27FC236}">
                    <a16:creationId xmlns:a16="http://schemas.microsoft.com/office/drawing/2014/main" id="{4CB9DA77-B73F-4DC0-F7AE-A67F9C8B8F38}"/>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07881" name="TextBox 29">
                <a:extLst>
                  <a:ext uri="{FF2B5EF4-FFF2-40B4-BE49-F238E27FC236}">
                    <a16:creationId xmlns:a16="http://schemas.microsoft.com/office/drawing/2014/main" id="{83559539-2972-8CC7-1F57-644907F647B7}"/>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07876" name="Titolo 1">
            <a:extLst>
              <a:ext uri="{FF2B5EF4-FFF2-40B4-BE49-F238E27FC236}">
                <a16:creationId xmlns:a16="http://schemas.microsoft.com/office/drawing/2014/main" id="{587344B0-402D-8575-2D18-5237F0B528A6}"/>
              </a:ext>
            </a:extLst>
          </p:cNvPr>
          <p:cNvSpPr>
            <a:spLocks noGrp="1"/>
          </p:cNvSpPr>
          <p:nvPr>
            <p:ph type="title"/>
          </p:nvPr>
        </p:nvSpPr>
        <p:spPr>
          <a:xfrm>
            <a:off x="738188" y="1971675"/>
            <a:ext cx="7859712" cy="4632325"/>
          </a:xfrm>
        </p:spPr>
        <p:txBody>
          <a:bodyPr/>
          <a:lstStyle/>
          <a:p>
            <a:pPr algn="l">
              <a:lnSpc>
                <a:spcPct val="150000"/>
              </a:lnSpc>
            </a:pPr>
            <a:r>
              <a:rPr lang="it-IT" altLang="it-IT" sz="1800" dirty="0">
                <a:latin typeface="Cambria" panose="02040503050406030204" pitchFamily="18" charset="0"/>
                <a:ea typeface="Cambria" panose="02040503050406030204" pitchFamily="18" charset="0"/>
              </a:rPr>
              <a:t>A fronte di questa </a:t>
            </a:r>
            <a:r>
              <a:rPr lang="it-IT" altLang="it-IT" sz="1800" b="1" dirty="0">
                <a:latin typeface="Cambria" panose="02040503050406030204" pitchFamily="18" charset="0"/>
                <a:ea typeface="Cambria" panose="02040503050406030204" pitchFamily="18" charset="0"/>
              </a:rPr>
              <a:t>“capo-scheda” </a:t>
            </a:r>
            <a:r>
              <a:rPr lang="it-IT" altLang="it-IT" sz="1800" dirty="0">
                <a:latin typeface="Cambria" panose="02040503050406030204" pitchFamily="18" charset="0"/>
                <a:ea typeface="Cambria" panose="02040503050406030204" pitchFamily="18" charset="0"/>
              </a:rPr>
              <a:t>il Revisore analizza lo scostamento delle singole voci che compongono il saldo crediti verso clienti e commenta che tutti i conti riclassificati nella voce crediti verso clienti hanno subito un incremento e da una prima analisi potrebbe essere correlato all’andamento dei ricavi di vendita o ad un allungamento dei tempi di dilazione di incasso.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Inoltre la </a:t>
            </a:r>
            <a:r>
              <a:rPr lang="it-IT" altLang="it-IT" sz="1800" b="1" dirty="0">
                <a:latin typeface="Cambria" panose="02040503050406030204" pitchFamily="18" charset="0"/>
                <a:ea typeface="Cambria" panose="02040503050406030204" pitchFamily="18" charset="0"/>
              </a:rPr>
              <a:t>“capo-</a:t>
            </a:r>
            <a:r>
              <a:rPr lang="it-IT" altLang="it-IT" sz="1800" b="1" dirty="0" err="1">
                <a:latin typeface="Cambria" panose="02040503050406030204" pitchFamily="18" charset="0"/>
                <a:ea typeface="Cambria" panose="02040503050406030204" pitchFamily="18" charset="0"/>
              </a:rPr>
              <a:t>scheda”o</a:t>
            </a:r>
            <a:r>
              <a:rPr lang="it-IT" altLang="it-IT" sz="1800" b="1" dirty="0">
                <a:latin typeface="Cambria" panose="02040503050406030204" pitchFamily="18" charset="0"/>
                <a:ea typeface="Cambria" panose="02040503050406030204" pitchFamily="18" charset="0"/>
              </a:rPr>
              <a:t> “lead schedule”</a:t>
            </a:r>
            <a:r>
              <a:rPr lang="it-IT" altLang="it-IT" sz="1800" dirty="0">
                <a:latin typeface="Cambria" panose="02040503050406030204" pitchFamily="18" charset="0"/>
                <a:ea typeface="Cambria" panose="02040503050406030204" pitchFamily="18" charset="0"/>
              </a:rPr>
              <a:t> è lo strumento per quadrare i conti del bilancio di verifica con il bilancio riclassificato alla data di chiusura dell’esercizio e dell’esercizio precedente (</a:t>
            </a:r>
            <a:r>
              <a:rPr lang="it-IT" altLang="it-IT" sz="1800" b="1" dirty="0">
                <a:latin typeface="Cambria" panose="02040503050406030204" pitchFamily="18" charset="0"/>
                <a:ea typeface="Cambria" panose="02040503050406030204" pitchFamily="18" charset="0"/>
              </a:rPr>
              <a:t>Obiettivo del Revisore della Completezza e Accuratezza</a:t>
            </a:r>
            <a:r>
              <a:rPr lang="it-IT" altLang="it-IT" sz="1800" dirty="0">
                <a:latin typeface="Cambria" panose="02040503050406030204" pitchFamily="18" charset="0"/>
                <a:ea typeface="Cambria" panose="02040503050406030204" pitchFamily="18" charset="0"/>
              </a:rPr>
              <a:t>).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Il Revisore procede ad effettuare dei </a:t>
            </a:r>
            <a:r>
              <a:rPr lang="it-IT" altLang="it-IT" sz="1800" b="1" dirty="0">
                <a:latin typeface="Cambria" panose="02040503050406030204" pitchFamily="18" charset="0"/>
                <a:ea typeface="Cambria" panose="02040503050406030204" pitchFamily="18" charset="0"/>
              </a:rPr>
              <a:t>test di sostanza</a:t>
            </a:r>
            <a:r>
              <a:rPr lang="it-IT" altLang="it-IT" sz="1800" dirty="0">
                <a:latin typeface="Cambria" panose="02040503050406030204" pitchFamily="18" charset="0"/>
                <a:ea typeface="Cambria" panose="02040503050406030204" pitchFamily="18" charset="0"/>
              </a:rPr>
              <a:t>.</a:t>
            </a:r>
          </a:p>
        </p:txBody>
      </p:sp>
      <p:sp>
        <p:nvSpPr>
          <p:cNvPr id="207877" name="Rettangolo 12">
            <a:extLst>
              <a:ext uri="{FF2B5EF4-FFF2-40B4-BE49-F238E27FC236}">
                <a16:creationId xmlns:a16="http://schemas.microsoft.com/office/drawing/2014/main" id="{F867453F-470A-D264-CAC2-DFD21AC7116E}"/>
              </a:ext>
            </a:extLst>
          </p:cNvPr>
          <p:cNvSpPr>
            <a:spLocks noChangeArrowheads="1"/>
          </p:cNvSpPr>
          <p:nvPr/>
        </p:nvSpPr>
        <p:spPr bwMode="auto">
          <a:xfrm>
            <a:off x="738188" y="1450975"/>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 - Procedure di Revisione</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40C479D-5371-0F3C-CD28-D6ECF7F5BF2B}"/>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9923" name="Group 25">
            <a:extLst>
              <a:ext uri="{FF2B5EF4-FFF2-40B4-BE49-F238E27FC236}">
                <a16:creationId xmlns:a16="http://schemas.microsoft.com/office/drawing/2014/main" id="{1651F921-0CAD-3A4B-4AAA-794BB90A0D70}"/>
              </a:ext>
            </a:extLst>
          </p:cNvPr>
          <p:cNvGrpSpPr>
            <a:grpSpLocks/>
          </p:cNvGrpSpPr>
          <p:nvPr/>
        </p:nvGrpSpPr>
        <p:grpSpPr bwMode="auto">
          <a:xfrm>
            <a:off x="92074" y="212725"/>
            <a:ext cx="1647273" cy="884238"/>
            <a:chOff x="200590" y="418099"/>
            <a:chExt cx="1035539" cy="884136"/>
          </a:xfrm>
        </p:grpSpPr>
        <p:grpSp>
          <p:nvGrpSpPr>
            <p:cNvPr id="209926" name="Group 26">
              <a:extLst>
                <a:ext uri="{FF2B5EF4-FFF2-40B4-BE49-F238E27FC236}">
                  <a16:creationId xmlns:a16="http://schemas.microsoft.com/office/drawing/2014/main" id="{561C3F3D-15BF-0DE5-7647-627709CCFB37}"/>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1694EE44-0B80-F402-A538-4405F50044EB}"/>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09931" name="Group 31">
                <a:extLst>
                  <a:ext uri="{FF2B5EF4-FFF2-40B4-BE49-F238E27FC236}">
                    <a16:creationId xmlns:a16="http://schemas.microsoft.com/office/drawing/2014/main" id="{1EAD075F-4DFF-75A1-7647-9A396CFC45C5}"/>
                  </a:ext>
                </a:extLst>
              </p:cNvPr>
              <p:cNvGrpSpPr>
                <a:grpSpLocks/>
              </p:cNvGrpSpPr>
              <p:nvPr/>
            </p:nvGrpSpPr>
            <p:grpSpPr bwMode="auto">
              <a:xfrm>
                <a:off x="1604481" y="615882"/>
                <a:ext cx="886681" cy="461665"/>
                <a:chOff x="1604481" y="615882"/>
                <a:chExt cx="886681" cy="461665"/>
              </a:xfrm>
            </p:grpSpPr>
            <p:sp>
              <p:nvSpPr>
                <p:cNvPr id="209932" name="TextBox 32">
                  <a:extLst>
                    <a:ext uri="{FF2B5EF4-FFF2-40B4-BE49-F238E27FC236}">
                      <a16:creationId xmlns:a16="http://schemas.microsoft.com/office/drawing/2014/main" id="{32808F77-41FD-57C3-F19E-02CF069B8A7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339992A-EEDE-4144-BCD5-11603B2A3947}"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09933" name="TextBox 33">
                  <a:extLst>
                    <a:ext uri="{FF2B5EF4-FFF2-40B4-BE49-F238E27FC236}">
                      <a16:creationId xmlns:a16="http://schemas.microsoft.com/office/drawing/2014/main" id="{61AC4500-8374-CE96-C2F0-2C65A54B1FD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09927" name="Group 27">
              <a:extLst>
                <a:ext uri="{FF2B5EF4-FFF2-40B4-BE49-F238E27FC236}">
                  <a16:creationId xmlns:a16="http://schemas.microsoft.com/office/drawing/2014/main" id="{D1F42178-CF0A-B704-844B-29B6E295D3C8}"/>
                </a:ext>
              </a:extLst>
            </p:cNvPr>
            <p:cNvGrpSpPr>
              <a:grpSpLocks/>
            </p:cNvGrpSpPr>
            <p:nvPr/>
          </p:nvGrpSpPr>
          <p:grpSpPr bwMode="auto">
            <a:xfrm>
              <a:off x="200590" y="843937"/>
              <a:ext cx="1035539" cy="458298"/>
              <a:chOff x="224691" y="1351963"/>
              <a:chExt cx="1035539" cy="458298"/>
            </a:xfrm>
          </p:grpSpPr>
          <p:sp>
            <p:nvSpPr>
              <p:cNvPr id="209928" name="TextBox 28">
                <a:extLst>
                  <a:ext uri="{FF2B5EF4-FFF2-40B4-BE49-F238E27FC236}">
                    <a16:creationId xmlns:a16="http://schemas.microsoft.com/office/drawing/2014/main" id="{D619E1F9-776A-091F-CE78-57F2C5E0C92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09929" name="TextBox 29">
                <a:extLst>
                  <a:ext uri="{FF2B5EF4-FFF2-40B4-BE49-F238E27FC236}">
                    <a16:creationId xmlns:a16="http://schemas.microsoft.com/office/drawing/2014/main" id="{2A47C084-78A2-1044-06C4-1D20B1B16DB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30052" name="Titolo 1">
            <a:extLst>
              <a:ext uri="{FF2B5EF4-FFF2-40B4-BE49-F238E27FC236}">
                <a16:creationId xmlns:a16="http://schemas.microsoft.com/office/drawing/2014/main" id="{48D5AA3B-85D5-3BD9-4A8F-AA1A8C1C6ED5}"/>
              </a:ext>
            </a:extLst>
          </p:cNvPr>
          <p:cNvSpPr>
            <a:spLocks noGrp="1"/>
          </p:cNvSpPr>
          <p:nvPr>
            <p:ph type="title"/>
          </p:nvPr>
        </p:nvSpPr>
        <p:spPr>
          <a:xfrm>
            <a:off x="400050" y="1583519"/>
            <a:ext cx="8343900" cy="4762500"/>
          </a:xfrm>
        </p:spPr>
        <p:txBody>
          <a:bodyPr/>
          <a:lstStyle/>
          <a:p>
            <a:pPr algn="l">
              <a:lnSpc>
                <a:spcPct val="200000"/>
              </a:lnSpc>
              <a:defRPr/>
            </a:pPr>
            <a:br>
              <a:rPr lang="it-IT" altLang="it-IT" sz="1800" b="1" dirty="0">
                <a:latin typeface="Cambria" panose="02040503050406030204" pitchFamily="18" charset="0"/>
                <a:ea typeface="Cambria" panose="02040503050406030204" pitchFamily="18" charset="0"/>
              </a:rPr>
            </a:br>
            <a:r>
              <a:rPr lang="it-IT" altLang="it-IT" sz="1800" b="1" dirty="0">
                <a:solidFill>
                  <a:srgbClr val="FF0000"/>
                </a:solidFill>
                <a:latin typeface="Cambria" panose="02040503050406030204" pitchFamily="18" charset="0"/>
                <a:ea typeface="Cambria" panose="02040503050406030204" pitchFamily="18" charset="0"/>
              </a:rPr>
              <a:t>In sede di interim</a:t>
            </a:r>
            <a:r>
              <a:rPr lang="it-IT" altLang="it-IT" sz="1800" dirty="0">
                <a:solidFill>
                  <a:srgbClr val="FF0000"/>
                </a:solidFill>
                <a:latin typeface="Cambria" panose="02040503050406030204" pitchFamily="18" charset="0"/>
                <a:ea typeface="Cambria" panose="02040503050406030204" pitchFamily="18" charset="0"/>
              </a:rPr>
              <a:t> </a:t>
            </a:r>
            <a:r>
              <a:rPr lang="it-IT" altLang="it-IT" sz="1800" dirty="0">
                <a:latin typeface="Cambria" panose="02040503050406030204" pitchFamily="18" charset="0"/>
                <a:ea typeface="Cambria" panose="02040503050406030204" pitchFamily="18" charset="0"/>
              </a:rPr>
              <a:t>ha proceduto alla selezione dei clienti da “circolarizzare” o procedura di conferma esterna (</a:t>
            </a:r>
            <a:r>
              <a:rPr lang="it-IT" altLang="it-IT" sz="1800" b="1" dirty="0">
                <a:latin typeface="Cambria" panose="02040503050406030204" pitchFamily="18" charset="0"/>
                <a:ea typeface="Cambria" panose="02040503050406030204" pitchFamily="18" charset="0"/>
              </a:rPr>
              <a:t>Obiettivo del Revisore di Esistenza</a:t>
            </a:r>
            <a:r>
              <a:rPr lang="it-IT" altLang="it-IT" sz="1800" dirty="0">
                <a:latin typeface="Cambria" panose="02040503050406030204" pitchFamily="18" charset="0"/>
                <a:ea typeface="Cambria" panose="02040503050406030204" pitchFamily="18" charset="0"/>
              </a:rPr>
              <a:t>) ai sensi dell’</a:t>
            </a:r>
            <a:r>
              <a:rPr lang="it-IT" altLang="it-IT" sz="1800" b="1" dirty="0">
                <a:latin typeface="Cambria" panose="02040503050406030204" pitchFamily="18" charset="0"/>
                <a:ea typeface="Cambria" panose="02040503050406030204" pitchFamily="18" charset="0"/>
              </a:rPr>
              <a:t>ISA Italia 505</a:t>
            </a:r>
            <a:r>
              <a:rPr lang="it-IT" altLang="it-IT" sz="1800" dirty="0">
                <a:latin typeface="Cambria" panose="02040503050406030204" pitchFamily="18" charset="0"/>
                <a:ea typeface="Cambria" panose="02040503050406030204" pitchFamily="18" charset="0"/>
              </a:rPr>
              <a:t> attraverso l’uso di un partitario dei saldi clienti al fine di attestare l’esistenza e la correttezza del saldo dei singoli crediti verso clienti selezionati.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Il Revisore ha inviato le </a:t>
            </a:r>
            <a:r>
              <a:rPr lang="it-IT" altLang="it-IT" sz="1800" b="1" dirty="0">
                <a:solidFill>
                  <a:srgbClr val="FF0000"/>
                </a:solidFill>
                <a:latin typeface="Cambria" panose="02040503050406030204" pitchFamily="18" charset="0"/>
                <a:ea typeface="Cambria" panose="02040503050406030204" pitchFamily="18" charset="0"/>
              </a:rPr>
              <a:t>lettere di “circolarizzazione”</a:t>
            </a:r>
            <a:r>
              <a:rPr lang="it-IT" altLang="it-IT" sz="1800" dirty="0">
                <a:solidFill>
                  <a:srgbClr val="FF0000"/>
                </a:solidFill>
                <a:latin typeface="Cambria" panose="02040503050406030204" pitchFamily="18" charset="0"/>
                <a:ea typeface="Cambria" panose="02040503050406030204" pitchFamily="18" charset="0"/>
              </a:rPr>
              <a:t> </a:t>
            </a:r>
            <a:r>
              <a:rPr lang="it-IT" altLang="it-IT" sz="1800" dirty="0">
                <a:latin typeface="Cambria" panose="02040503050406030204" pitchFamily="18" charset="0"/>
                <a:ea typeface="Cambria" panose="02040503050406030204" pitchFamily="18" charset="0"/>
              </a:rPr>
              <a:t>ed ha selezionato i singoli saldi sulla base della significatività operativa che aveva valutato in sede di pianificazione.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Opererà delle selezioni attraverso il </a:t>
            </a:r>
            <a:r>
              <a:rPr lang="it-IT" altLang="it-IT" sz="1800" b="1" dirty="0">
                <a:solidFill>
                  <a:srgbClr val="FF0000"/>
                </a:solidFill>
                <a:latin typeface="Cambria" panose="02040503050406030204" pitchFamily="18" charset="0"/>
                <a:ea typeface="Cambria" panose="02040503050406030204" pitchFamily="18" charset="0"/>
              </a:rPr>
              <a:t>criterio ABC</a:t>
            </a:r>
            <a:r>
              <a:rPr lang="it-IT" altLang="it-IT" sz="1800" dirty="0">
                <a:solidFill>
                  <a:srgbClr val="FF0000"/>
                </a:solidFill>
                <a:latin typeface="Cambria" panose="02040503050406030204" pitchFamily="18" charset="0"/>
                <a:ea typeface="Cambria" panose="02040503050406030204" pitchFamily="18" charset="0"/>
              </a:rPr>
              <a:t> </a:t>
            </a:r>
            <a:r>
              <a:rPr lang="it-IT" altLang="it-IT" sz="1800" dirty="0">
                <a:latin typeface="Cambria" panose="02040503050406030204" pitchFamily="18" charset="0"/>
                <a:ea typeface="Cambria" panose="02040503050406030204" pitchFamily="18" charset="0"/>
              </a:rPr>
              <a:t>con i saldi superiori a € 23.940.</a:t>
            </a:r>
            <a:br>
              <a:rPr lang="it-IT" altLang="it-IT" sz="1800" dirty="0">
                <a:latin typeface="Cambria" panose="02040503050406030204" pitchFamily="18" charset="0"/>
                <a:ea typeface="Cambria" panose="02040503050406030204" pitchFamily="18" charset="0"/>
              </a:rPr>
            </a:br>
            <a:endParaRPr lang="it-IT" altLang="it-IT" sz="1800" dirty="0">
              <a:latin typeface="Cambria" panose="02040503050406030204" pitchFamily="18" charset="0"/>
              <a:ea typeface="Cambria" panose="02040503050406030204" pitchFamily="18" charset="0"/>
            </a:endParaRPr>
          </a:p>
        </p:txBody>
      </p:sp>
      <p:sp>
        <p:nvSpPr>
          <p:cNvPr id="209925" name="Rettangolo 12">
            <a:extLst>
              <a:ext uri="{FF2B5EF4-FFF2-40B4-BE49-F238E27FC236}">
                <a16:creationId xmlns:a16="http://schemas.microsoft.com/office/drawing/2014/main" id="{A6584B1F-D6A3-9755-FCE3-393F03998034}"/>
              </a:ext>
            </a:extLst>
          </p:cNvPr>
          <p:cNvSpPr>
            <a:spLocks noChangeArrowheads="1"/>
          </p:cNvSpPr>
          <p:nvPr/>
        </p:nvSpPr>
        <p:spPr bwMode="auto">
          <a:xfrm>
            <a:off x="757237" y="1114356"/>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 - Procedure di Revisione</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40C479D-5371-0F3C-CD28-D6ECF7F5BF2B}"/>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9923" name="Group 25">
            <a:extLst>
              <a:ext uri="{FF2B5EF4-FFF2-40B4-BE49-F238E27FC236}">
                <a16:creationId xmlns:a16="http://schemas.microsoft.com/office/drawing/2014/main" id="{1651F921-0CAD-3A4B-4AAA-794BB90A0D70}"/>
              </a:ext>
            </a:extLst>
          </p:cNvPr>
          <p:cNvGrpSpPr>
            <a:grpSpLocks/>
          </p:cNvGrpSpPr>
          <p:nvPr/>
        </p:nvGrpSpPr>
        <p:grpSpPr bwMode="auto">
          <a:xfrm>
            <a:off x="92074" y="212725"/>
            <a:ext cx="1647273" cy="884238"/>
            <a:chOff x="200590" y="418099"/>
            <a:chExt cx="1035539" cy="884136"/>
          </a:xfrm>
        </p:grpSpPr>
        <p:grpSp>
          <p:nvGrpSpPr>
            <p:cNvPr id="209926" name="Group 26">
              <a:extLst>
                <a:ext uri="{FF2B5EF4-FFF2-40B4-BE49-F238E27FC236}">
                  <a16:creationId xmlns:a16="http://schemas.microsoft.com/office/drawing/2014/main" id="{561C3F3D-15BF-0DE5-7647-627709CCFB37}"/>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1694EE44-0B80-F402-A538-4405F50044EB}"/>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09931" name="Group 31">
                <a:extLst>
                  <a:ext uri="{FF2B5EF4-FFF2-40B4-BE49-F238E27FC236}">
                    <a16:creationId xmlns:a16="http://schemas.microsoft.com/office/drawing/2014/main" id="{1EAD075F-4DFF-75A1-7647-9A396CFC45C5}"/>
                  </a:ext>
                </a:extLst>
              </p:cNvPr>
              <p:cNvGrpSpPr>
                <a:grpSpLocks/>
              </p:cNvGrpSpPr>
              <p:nvPr/>
            </p:nvGrpSpPr>
            <p:grpSpPr bwMode="auto">
              <a:xfrm>
                <a:off x="1604481" y="615882"/>
                <a:ext cx="886681" cy="461665"/>
                <a:chOff x="1604481" y="615882"/>
                <a:chExt cx="886681" cy="461665"/>
              </a:xfrm>
            </p:grpSpPr>
            <p:sp>
              <p:nvSpPr>
                <p:cNvPr id="209932" name="TextBox 32">
                  <a:extLst>
                    <a:ext uri="{FF2B5EF4-FFF2-40B4-BE49-F238E27FC236}">
                      <a16:creationId xmlns:a16="http://schemas.microsoft.com/office/drawing/2014/main" id="{32808F77-41FD-57C3-F19E-02CF069B8A73}"/>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339992A-EEDE-4144-BCD5-11603B2A3947}"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09933" name="TextBox 33">
                  <a:extLst>
                    <a:ext uri="{FF2B5EF4-FFF2-40B4-BE49-F238E27FC236}">
                      <a16:creationId xmlns:a16="http://schemas.microsoft.com/office/drawing/2014/main" id="{61AC4500-8374-CE96-C2F0-2C65A54B1FD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09927" name="Group 27">
              <a:extLst>
                <a:ext uri="{FF2B5EF4-FFF2-40B4-BE49-F238E27FC236}">
                  <a16:creationId xmlns:a16="http://schemas.microsoft.com/office/drawing/2014/main" id="{D1F42178-CF0A-B704-844B-29B6E295D3C8}"/>
                </a:ext>
              </a:extLst>
            </p:cNvPr>
            <p:cNvGrpSpPr>
              <a:grpSpLocks/>
            </p:cNvGrpSpPr>
            <p:nvPr/>
          </p:nvGrpSpPr>
          <p:grpSpPr bwMode="auto">
            <a:xfrm>
              <a:off x="200590" y="843937"/>
              <a:ext cx="1035539" cy="458298"/>
              <a:chOff x="224691" y="1351963"/>
              <a:chExt cx="1035539" cy="458298"/>
            </a:xfrm>
          </p:grpSpPr>
          <p:sp>
            <p:nvSpPr>
              <p:cNvPr id="209928" name="TextBox 28">
                <a:extLst>
                  <a:ext uri="{FF2B5EF4-FFF2-40B4-BE49-F238E27FC236}">
                    <a16:creationId xmlns:a16="http://schemas.microsoft.com/office/drawing/2014/main" id="{D619E1F9-776A-091F-CE78-57F2C5E0C92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09929" name="TextBox 29">
                <a:extLst>
                  <a:ext uri="{FF2B5EF4-FFF2-40B4-BE49-F238E27FC236}">
                    <a16:creationId xmlns:a16="http://schemas.microsoft.com/office/drawing/2014/main" id="{2A47C084-78A2-1044-06C4-1D20B1B16DB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30052" name="Titolo 1">
            <a:extLst>
              <a:ext uri="{FF2B5EF4-FFF2-40B4-BE49-F238E27FC236}">
                <a16:creationId xmlns:a16="http://schemas.microsoft.com/office/drawing/2014/main" id="{48D5AA3B-85D5-3BD9-4A8F-AA1A8C1C6ED5}"/>
              </a:ext>
            </a:extLst>
          </p:cNvPr>
          <p:cNvSpPr>
            <a:spLocks noGrp="1"/>
          </p:cNvSpPr>
          <p:nvPr>
            <p:ph type="title"/>
          </p:nvPr>
        </p:nvSpPr>
        <p:spPr>
          <a:xfrm>
            <a:off x="277813" y="1392238"/>
            <a:ext cx="8343900" cy="4762500"/>
          </a:xfrm>
        </p:spPr>
        <p:txBody>
          <a:bodyPr/>
          <a:lstStyle/>
          <a:p>
            <a:pPr algn="l">
              <a:lnSpc>
                <a:spcPct val="200000"/>
              </a:lnSpc>
              <a:defRPr/>
            </a:pPr>
            <a:r>
              <a:rPr lang="it-IT" altLang="it-IT" sz="1800" b="1" dirty="0">
                <a:solidFill>
                  <a:srgbClr val="FF0000"/>
                </a:solidFill>
                <a:latin typeface="Cambria" panose="02040503050406030204" pitchFamily="18" charset="0"/>
                <a:ea typeface="Cambria" panose="02040503050406030204" pitchFamily="18" charset="0"/>
              </a:rPr>
              <a:t>In sede di </a:t>
            </a:r>
            <a:r>
              <a:rPr lang="it-IT" altLang="it-IT" sz="1800" b="1" dirty="0" err="1">
                <a:solidFill>
                  <a:srgbClr val="FF0000"/>
                </a:solidFill>
                <a:latin typeface="Cambria" panose="02040503050406030204" pitchFamily="18" charset="0"/>
                <a:ea typeface="Cambria" panose="02040503050406030204" pitchFamily="18" charset="0"/>
              </a:rPr>
              <a:t>final</a:t>
            </a:r>
            <a:r>
              <a:rPr lang="it-IT" altLang="it-IT" sz="1800" dirty="0">
                <a:latin typeface="Cambria" panose="02040503050406030204" pitchFamily="18" charset="0"/>
                <a:ea typeface="Cambria" panose="02040503050406030204" pitchFamily="18" charset="0"/>
              </a:rPr>
              <a:t>, il Revisore provvederà a </a:t>
            </a:r>
            <a:r>
              <a:rPr lang="it-IT" altLang="it-IT" sz="1800" b="1" dirty="0">
                <a:latin typeface="Cambria" panose="02040503050406030204" pitchFamily="18" charset="0"/>
                <a:ea typeface="Cambria" panose="02040503050406030204" pitchFamily="18" charset="0"/>
              </a:rPr>
              <a:t>riconciliare i saldi</a:t>
            </a:r>
            <a:r>
              <a:rPr lang="it-IT" altLang="it-IT" sz="1800" dirty="0">
                <a:latin typeface="Cambria" panose="02040503050406030204" pitchFamily="18" charset="0"/>
                <a:ea typeface="Cambria" panose="02040503050406030204" pitchFamily="18" charset="0"/>
              </a:rPr>
              <a:t> e la loro stessa correttezza attraverso l’arrivo delle lettere di conferma esterna. In caso di non ricevimento della lettera di conferma esterna, il Revisore provvede ad effettuare le procedure alternative ovvero a verificare gli incassi che sono intervenuti nel 2024 dopo la fine dell’esercizio al 31.12.2023 e verificherà la corrispondenza con le fatture di vendita o attraverso ordini di vendita e se presenti anche contratti di vendita acquisendo maggiori documenti probativi ai sensi dell’</a:t>
            </a:r>
            <a:r>
              <a:rPr lang="it-IT" altLang="it-IT" sz="1800" b="1" dirty="0">
                <a:latin typeface="Cambria" panose="02040503050406030204" pitchFamily="18" charset="0"/>
                <a:ea typeface="Cambria" panose="02040503050406030204" pitchFamily="18" charset="0"/>
              </a:rPr>
              <a:t>ISA Italia n. 500</a:t>
            </a:r>
            <a:r>
              <a:rPr lang="it-IT" altLang="it-IT" sz="1800" dirty="0">
                <a:latin typeface="Cambria" panose="02040503050406030204" pitchFamily="18" charset="0"/>
                <a:ea typeface="Cambria" panose="02040503050406030204" pitchFamily="18" charset="0"/>
              </a:rPr>
              <a:t>. </a:t>
            </a:r>
            <a:br>
              <a:rPr lang="it-IT" altLang="it-IT" sz="1800" dirty="0">
                <a:latin typeface="Cambria" panose="02040503050406030204" pitchFamily="18" charset="0"/>
                <a:ea typeface="Cambria" panose="02040503050406030204" pitchFamily="18" charset="0"/>
              </a:rPr>
            </a:br>
            <a:r>
              <a:rPr lang="it-IT" altLang="it-IT" sz="1800" b="1" dirty="0">
                <a:latin typeface="Cambria" panose="02040503050406030204" pitchFamily="18" charset="0"/>
                <a:ea typeface="Cambria" panose="02040503050406030204" pitchFamily="18" charset="0"/>
              </a:rPr>
              <a:t>Il Revisore prepara e lavora la seguente carta: </a:t>
            </a:r>
            <a:endParaRPr lang="it-IT" altLang="it-IT" sz="1800" dirty="0">
              <a:latin typeface="Cambria" panose="02040503050406030204" pitchFamily="18" charset="0"/>
              <a:ea typeface="Cambria" panose="02040503050406030204" pitchFamily="18" charset="0"/>
            </a:endParaRPr>
          </a:p>
        </p:txBody>
      </p:sp>
      <p:sp>
        <p:nvSpPr>
          <p:cNvPr id="209925" name="Rettangolo 12">
            <a:extLst>
              <a:ext uri="{FF2B5EF4-FFF2-40B4-BE49-F238E27FC236}">
                <a16:creationId xmlns:a16="http://schemas.microsoft.com/office/drawing/2014/main" id="{A6584B1F-D6A3-9755-FCE3-393F03998034}"/>
              </a:ext>
            </a:extLst>
          </p:cNvPr>
          <p:cNvSpPr>
            <a:spLocks noChangeArrowheads="1"/>
          </p:cNvSpPr>
          <p:nvPr/>
        </p:nvSpPr>
        <p:spPr bwMode="auto">
          <a:xfrm>
            <a:off x="576263" y="760413"/>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 - Procedure di Revisione</a:t>
            </a:r>
            <a:endParaRPr lang="it-IT" altLang="it-IT"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0234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648B401-5272-69F5-2241-ECE94561986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11971" name="Group 25">
            <a:extLst>
              <a:ext uri="{FF2B5EF4-FFF2-40B4-BE49-F238E27FC236}">
                <a16:creationId xmlns:a16="http://schemas.microsoft.com/office/drawing/2014/main" id="{590571ED-273D-DA38-E960-6130EC93888D}"/>
              </a:ext>
            </a:extLst>
          </p:cNvPr>
          <p:cNvGrpSpPr>
            <a:grpSpLocks/>
          </p:cNvGrpSpPr>
          <p:nvPr/>
        </p:nvGrpSpPr>
        <p:grpSpPr bwMode="auto">
          <a:xfrm>
            <a:off x="92075" y="212725"/>
            <a:ext cx="1498186" cy="884238"/>
            <a:chOff x="200590" y="418099"/>
            <a:chExt cx="1035539" cy="884136"/>
          </a:xfrm>
        </p:grpSpPr>
        <p:grpSp>
          <p:nvGrpSpPr>
            <p:cNvPr id="211974" name="Group 26">
              <a:extLst>
                <a:ext uri="{FF2B5EF4-FFF2-40B4-BE49-F238E27FC236}">
                  <a16:creationId xmlns:a16="http://schemas.microsoft.com/office/drawing/2014/main" id="{20C872B4-6025-76A4-27DE-0162629DE8F0}"/>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4B88223-B71A-B4C0-F018-D4E4FC3E59C4}"/>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11979" name="Group 31">
                <a:extLst>
                  <a:ext uri="{FF2B5EF4-FFF2-40B4-BE49-F238E27FC236}">
                    <a16:creationId xmlns:a16="http://schemas.microsoft.com/office/drawing/2014/main" id="{CB774BE1-AE8C-6266-C5F3-9CFAAEFF2FDD}"/>
                  </a:ext>
                </a:extLst>
              </p:cNvPr>
              <p:cNvGrpSpPr>
                <a:grpSpLocks/>
              </p:cNvGrpSpPr>
              <p:nvPr/>
            </p:nvGrpSpPr>
            <p:grpSpPr bwMode="auto">
              <a:xfrm>
                <a:off x="1604481" y="615882"/>
                <a:ext cx="886681" cy="461665"/>
                <a:chOff x="1604481" y="615882"/>
                <a:chExt cx="886681" cy="461665"/>
              </a:xfrm>
            </p:grpSpPr>
            <p:sp>
              <p:nvSpPr>
                <p:cNvPr id="211980" name="TextBox 32">
                  <a:extLst>
                    <a:ext uri="{FF2B5EF4-FFF2-40B4-BE49-F238E27FC236}">
                      <a16:creationId xmlns:a16="http://schemas.microsoft.com/office/drawing/2014/main" id="{956995FF-6B53-6F8C-FAC0-A60B5E9F2386}"/>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DB13ECF1-68FB-4405-8BF9-6D9E4BB02F91}"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11981" name="TextBox 33">
                  <a:extLst>
                    <a:ext uri="{FF2B5EF4-FFF2-40B4-BE49-F238E27FC236}">
                      <a16:creationId xmlns:a16="http://schemas.microsoft.com/office/drawing/2014/main" id="{1C5E524D-5B26-67FD-2920-24B6D3BB594B}"/>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11975" name="Group 27">
              <a:extLst>
                <a:ext uri="{FF2B5EF4-FFF2-40B4-BE49-F238E27FC236}">
                  <a16:creationId xmlns:a16="http://schemas.microsoft.com/office/drawing/2014/main" id="{66010E24-66EF-12A6-C12B-ABF6905DBCF5}"/>
                </a:ext>
              </a:extLst>
            </p:cNvPr>
            <p:cNvGrpSpPr>
              <a:grpSpLocks/>
            </p:cNvGrpSpPr>
            <p:nvPr/>
          </p:nvGrpSpPr>
          <p:grpSpPr bwMode="auto">
            <a:xfrm>
              <a:off x="200590" y="843937"/>
              <a:ext cx="1035539" cy="458298"/>
              <a:chOff x="224691" y="1351963"/>
              <a:chExt cx="1035539" cy="458298"/>
            </a:xfrm>
          </p:grpSpPr>
          <p:sp>
            <p:nvSpPr>
              <p:cNvPr id="211976" name="TextBox 28">
                <a:extLst>
                  <a:ext uri="{FF2B5EF4-FFF2-40B4-BE49-F238E27FC236}">
                    <a16:creationId xmlns:a16="http://schemas.microsoft.com/office/drawing/2014/main" id="{76345833-8E08-83F5-26F3-CCD34F9BE9D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11977" name="TextBox 29">
                <a:extLst>
                  <a:ext uri="{FF2B5EF4-FFF2-40B4-BE49-F238E27FC236}">
                    <a16:creationId xmlns:a16="http://schemas.microsoft.com/office/drawing/2014/main" id="{41458E2E-C70B-2C66-6A6D-8E9699A42629}"/>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11972" name="Rettangolo 13">
            <a:extLst>
              <a:ext uri="{FF2B5EF4-FFF2-40B4-BE49-F238E27FC236}">
                <a16:creationId xmlns:a16="http://schemas.microsoft.com/office/drawing/2014/main" id="{4B3FA7F5-AA5F-1C70-225F-9DD30397F611}"/>
              </a:ext>
            </a:extLst>
          </p:cNvPr>
          <p:cNvSpPr>
            <a:spLocks noChangeArrowheads="1"/>
          </p:cNvSpPr>
          <p:nvPr/>
        </p:nvSpPr>
        <p:spPr bwMode="auto">
          <a:xfrm>
            <a:off x="738188" y="1206500"/>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 - Procedure di Revisione</a:t>
            </a:r>
            <a:endParaRPr lang="it-IT" altLang="it-IT" sz="2000" dirty="0">
              <a:latin typeface="Cambria" panose="02040503050406030204" pitchFamily="18" charset="0"/>
              <a:ea typeface="Cambria" panose="02040503050406030204" pitchFamily="18" charset="0"/>
            </a:endParaRPr>
          </a:p>
        </p:txBody>
      </p:sp>
      <p:pic>
        <p:nvPicPr>
          <p:cNvPr id="3" name="Immagine 2">
            <a:extLst>
              <a:ext uri="{FF2B5EF4-FFF2-40B4-BE49-F238E27FC236}">
                <a16:creationId xmlns:a16="http://schemas.microsoft.com/office/drawing/2014/main" id="{D589D440-50E7-8300-DE79-ECF37E52C056}"/>
              </a:ext>
            </a:extLst>
          </p:cNvPr>
          <p:cNvPicPr>
            <a:picLocks noChangeAspect="1"/>
          </p:cNvPicPr>
          <p:nvPr/>
        </p:nvPicPr>
        <p:blipFill>
          <a:blip r:embed="rId4"/>
          <a:stretch>
            <a:fillRect/>
          </a:stretch>
        </p:blipFill>
        <p:spPr>
          <a:xfrm>
            <a:off x="599440" y="2409923"/>
            <a:ext cx="7945120" cy="295387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2AA923F-66C9-8A26-C59E-BB53488CFECA}"/>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14019" name="Group 25">
            <a:extLst>
              <a:ext uri="{FF2B5EF4-FFF2-40B4-BE49-F238E27FC236}">
                <a16:creationId xmlns:a16="http://schemas.microsoft.com/office/drawing/2014/main" id="{A30F514A-CA95-1E86-9441-35D0EE009465}"/>
              </a:ext>
            </a:extLst>
          </p:cNvPr>
          <p:cNvGrpSpPr>
            <a:grpSpLocks/>
          </p:cNvGrpSpPr>
          <p:nvPr/>
        </p:nvGrpSpPr>
        <p:grpSpPr bwMode="auto">
          <a:xfrm>
            <a:off x="92075" y="212725"/>
            <a:ext cx="1468368" cy="884238"/>
            <a:chOff x="200590" y="418099"/>
            <a:chExt cx="1035539" cy="884136"/>
          </a:xfrm>
        </p:grpSpPr>
        <p:grpSp>
          <p:nvGrpSpPr>
            <p:cNvPr id="214022" name="Group 26">
              <a:extLst>
                <a:ext uri="{FF2B5EF4-FFF2-40B4-BE49-F238E27FC236}">
                  <a16:creationId xmlns:a16="http://schemas.microsoft.com/office/drawing/2014/main" id="{4533E7F5-C6E4-7D0E-88E0-2B7C6406EBD8}"/>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13ADD7EB-04D8-FA71-FB27-FAB796A64703}"/>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14027" name="Group 31">
                <a:extLst>
                  <a:ext uri="{FF2B5EF4-FFF2-40B4-BE49-F238E27FC236}">
                    <a16:creationId xmlns:a16="http://schemas.microsoft.com/office/drawing/2014/main" id="{BDB2FB53-628B-BB9C-F1CA-ABE32B589873}"/>
                  </a:ext>
                </a:extLst>
              </p:cNvPr>
              <p:cNvGrpSpPr>
                <a:grpSpLocks/>
              </p:cNvGrpSpPr>
              <p:nvPr/>
            </p:nvGrpSpPr>
            <p:grpSpPr bwMode="auto">
              <a:xfrm>
                <a:off x="1604481" y="615882"/>
                <a:ext cx="886681" cy="461665"/>
                <a:chOff x="1604481" y="615882"/>
                <a:chExt cx="886681" cy="461665"/>
              </a:xfrm>
            </p:grpSpPr>
            <p:sp>
              <p:nvSpPr>
                <p:cNvPr id="214028" name="TextBox 32">
                  <a:extLst>
                    <a:ext uri="{FF2B5EF4-FFF2-40B4-BE49-F238E27FC236}">
                      <a16:creationId xmlns:a16="http://schemas.microsoft.com/office/drawing/2014/main" id="{8F71826A-837D-BAD4-A1DB-024E79CA7CF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D6B5298F-116A-4C3D-B786-787D7E8F9964}"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14029" name="TextBox 33">
                  <a:extLst>
                    <a:ext uri="{FF2B5EF4-FFF2-40B4-BE49-F238E27FC236}">
                      <a16:creationId xmlns:a16="http://schemas.microsoft.com/office/drawing/2014/main" id="{F63C0600-F373-11A1-379B-EEA6D4AF1FD4}"/>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14023" name="Group 27">
              <a:extLst>
                <a:ext uri="{FF2B5EF4-FFF2-40B4-BE49-F238E27FC236}">
                  <a16:creationId xmlns:a16="http://schemas.microsoft.com/office/drawing/2014/main" id="{B66A22FC-EDD7-DA63-F4D8-EF949A93EC7F}"/>
                </a:ext>
              </a:extLst>
            </p:cNvPr>
            <p:cNvGrpSpPr>
              <a:grpSpLocks/>
            </p:cNvGrpSpPr>
            <p:nvPr/>
          </p:nvGrpSpPr>
          <p:grpSpPr bwMode="auto">
            <a:xfrm>
              <a:off x="200590" y="843937"/>
              <a:ext cx="1035539" cy="458298"/>
              <a:chOff x="224691" y="1351963"/>
              <a:chExt cx="1035539" cy="458298"/>
            </a:xfrm>
          </p:grpSpPr>
          <p:sp>
            <p:nvSpPr>
              <p:cNvPr id="214024" name="TextBox 28">
                <a:extLst>
                  <a:ext uri="{FF2B5EF4-FFF2-40B4-BE49-F238E27FC236}">
                    <a16:creationId xmlns:a16="http://schemas.microsoft.com/office/drawing/2014/main" id="{D07A7EF8-0B44-919D-0637-73C6EDF4B3FF}"/>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14025" name="TextBox 29">
                <a:extLst>
                  <a:ext uri="{FF2B5EF4-FFF2-40B4-BE49-F238E27FC236}">
                    <a16:creationId xmlns:a16="http://schemas.microsoft.com/office/drawing/2014/main" id="{C7534D58-0BF4-180A-8016-3086652496EF}"/>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14020" name="Titolo 5">
            <a:extLst>
              <a:ext uri="{FF2B5EF4-FFF2-40B4-BE49-F238E27FC236}">
                <a16:creationId xmlns:a16="http://schemas.microsoft.com/office/drawing/2014/main" id="{7CF9573F-CFB5-2C47-3674-270E16A5CAF0}"/>
              </a:ext>
            </a:extLst>
          </p:cNvPr>
          <p:cNvSpPr>
            <a:spLocks noGrp="1"/>
          </p:cNvSpPr>
          <p:nvPr>
            <p:ph type="title"/>
          </p:nvPr>
        </p:nvSpPr>
        <p:spPr>
          <a:xfrm>
            <a:off x="361950" y="1716088"/>
            <a:ext cx="8543925" cy="4922837"/>
          </a:xfrm>
        </p:spPr>
        <p:txBody>
          <a:bodyPr/>
          <a:lstStyle/>
          <a:p>
            <a:pPr algn="l"/>
            <a:r>
              <a:rPr lang="it-IT" altLang="it-IT" sz="1800" dirty="0">
                <a:latin typeface="Cambria" panose="02040503050406030204" pitchFamily="18" charset="0"/>
                <a:ea typeface="Cambria" panose="02040503050406030204" pitchFamily="18" charset="0"/>
              </a:rPr>
              <a:t>Il Revisore procede con le verifiche e analizzerà gli stanziamenti che compongono le </a:t>
            </a:r>
            <a:r>
              <a:rPr lang="it-IT" altLang="it-IT" sz="1800" b="1" dirty="0">
                <a:latin typeface="Cambria" panose="02040503050406030204" pitchFamily="18" charset="0"/>
                <a:ea typeface="Cambria" panose="02040503050406030204" pitchFamily="18" charset="0"/>
              </a:rPr>
              <a:t>fatture da emettere</a:t>
            </a:r>
            <a:r>
              <a:rPr lang="it-IT" altLang="it-IT" sz="1800" dirty="0">
                <a:latin typeface="Cambria" panose="02040503050406030204" pitchFamily="18" charset="0"/>
                <a:ea typeface="Cambria" panose="02040503050406030204" pitchFamily="18" charset="0"/>
              </a:rPr>
              <a:t> al 31.12.2023 verificando la competenza economica delle stesse e verificando che siano emesse nel corso dei primi mesi del 2024 e se siano state incassate (</a:t>
            </a:r>
            <a:r>
              <a:rPr lang="it-IT" altLang="it-IT" sz="1800" b="1" dirty="0">
                <a:solidFill>
                  <a:srgbClr val="FF0000"/>
                </a:solidFill>
                <a:latin typeface="Cambria" panose="02040503050406030204" pitchFamily="18" charset="0"/>
                <a:ea typeface="Cambria" panose="02040503050406030204" pitchFamily="18" charset="0"/>
              </a:rPr>
              <a:t>Obiettivo della Revisione è Completezza e Competenza</a:t>
            </a:r>
            <a:r>
              <a:rPr lang="it-IT" altLang="it-IT" sz="1800" dirty="0">
                <a:latin typeface="Cambria" panose="02040503050406030204" pitchFamily="18" charset="0"/>
                <a:ea typeface="Cambria" panose="02040503050406030204" pitchFamily="18" charset="0"/>
              </a:rPr>
              <a:t>).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Parimenti effettuerà una verifica sulle </a:t>
            </a:r>
            <a:r>
              <a:rPr lang="it-IT" altLang="it-IT" sz="1800" b="1" dirty="0">
                <a:latin typeface="Cambria" panose="02040503050406030204" pitchFamily="18" charset="0"/>
                <a:ea typeface="Cambria" panose="02040503050406030204" pitchFamily="18" charset="0"/>
              </a:rPr>
              <a:t>note credito da emettere</a:t>
            </a:r>
            <a:r>
              <a:rPr lang="it-IT" altLang="it-IT" sz="1800" dirty="0">
                <a:latin typeface="Cambria" panose="02040503050406030204" pitchFamily="18" charset="0"/>
                <a:ea typeface="Cambria" panose="02040503050406030204" pitchFamily="18" charset="0"/>
              </a:rPr>
              <a:t>. </a:t>
            </a: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Successivamente provvede a </a:t>
            </a:r>
            <a:r>
              <a:rPr lang="it-IT" altLang="it-IT" sz="1800" b="1" dirty="0">
                <a:latin typeface="Cambria" panose="02040503050406030204" pitchFamily="18" charset="0"/>
                <a:ea typeface="Cambria" panose="02040503050406030204" pitchFamily="18" charset="0"/>
              </a:rPr>
              <a:t>valutare l’esigibilità del credito verso clienti e l’analisi dello scaduto </a:t>
            </a:r>
            <a:r>
              <a:rPr lang="it-IT" altLang="it-IT" sz="1800" dirty="0">
                <a:latin typeface="Cambria" panose="02040503050406030204" pitchFamily="18" charset="0"/>
                <a:ea typeface="Cambria" panose="02040503050406030204" pitchFamily="18" charset="0"/>
              </a:rPr>
              <a:t>analizzando lo </a:t>
            </a:r>
            <a:r>
              <a:rPr lang="it-IT" altLang="it-IT" sz="1800" b="1" dirty="0">
                <a:latin typeface="Cambria" panose="02040503050406030204" pitchFamily="18" charset="0"/>
                <a:ea typeface="Cambria" panose="02040503050406030204" pitchFamily="18" charset="0"/>
              </a:rPr>
              <a:t>scadenziario dei clienti </a:t>
            </a:r>
            <a:r>
              <a:rPr lang="it-IT" altLang="it-IT" sz="1800" dirty="0">
                <a:latin typeface="Cambria" panose="02040503050406030204" pitchFamily="18" charset="0"/>
                <a:ea typeface="Cambria" panose="02040503050406030204" pitchFamily="18" charset="0"/>
              </a:rPr>
              <a:t>e performando nuovamente il </a:t>
            </a:r>
            <a:r>
              <a:rPr lang="it-IT" altLang="it-IT" sz="1800" b="1" dirty="0">
                <a:latin typeface="Cambria" panose="02040503050406030204" pitchFamily="18" charset="0"/>
                <a:ea typeface="Cambria" panose="02040503050406030204" pitchFamily="18" charset="0"/>
              </a:rPr>
              <a:t>calcolo del fondo svalutazione crediti </a:t>
            </a:r>
            <a:r>
              <a:rPr lang="it-IT" altLang="it-IT" sz="1800" dirty="0">
                <a:latin typeface="Cambria" panose="02040503050406030204" pitchFamily="18" charset="0"/>
                <a:ea typeface="Cambria" panose="02040503050406030204" pitchFamily="18" charset="0"/>
              </a:rPr>
              <a:t>pari a € 15.000.</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La Direzione, in base al colloquio con il Revisore commenterà lo scadenziario insieme e provvederà ad accettare la rettifica di bilancio con l’iscrizione di un accantonamento svalutazione crediti pari a €15.000 e pertanto non sarà riportato nel documento degli errori non recepiti ai sensi dell’</a:t>
            </a:r>
            <a:r>
              <a:rPr lang="it-IT" altLang="it-IT" sz="1800" b="1" dirty="0">
                <a:latin typeface="Cambria" panose="02040503050406030204" pitchFamily="18" charset="0"/>
                <a:ea typeface="Cambria" panose="02040503050406030204" pitchFamily="18" charset="0"/>
              </a:rPr>
              <a:t>ISA Italia n. 450</a:t>
            </a:r>
            <a:r>
              <a:rPr lang="it-IT" altLang="it-IT" sz="1800" dirty="0">
                <a:latin typeface="Cambria" panose="02040503050406030204" pitchFamily="18" charset="0"/>
                <a:ea typeface="Cambria" panose="02040503050406030204" pitchFamily="18" charset="0"/>
              </a:rPr>
              <a:t> e il giudizio della relazione sarà positivo in quanto la Direzione ha recepito questa scrittura di svalutazione. </a:t>
            </a: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Di seguito un </a:t>
            </a:r>
            <a:r>
              <a:rPr lang="it-IT" altLang="it-IT" sz="1800" b="1" dirty="0">
                <a:solidFill>
                  <a:srgbClr val="FF0000"/>
                </a:solidFill>
                <a:latin typeface="Cambria" panose="02040503050406030204" pitchFamily="18" charset="0"/>
                <a:ea typeface="Cambria" panose="02040503050406030204" pitchFamily="18" charset="0"/>
              </a:rPr>
              <a:t>estratto dello scadenziario clienti o “aging”</a:t>
            </a:r>
            <a:r>
              <a:rPr lang="it-IT" altLang="it-IT" sz="1800" dirty="0">
                <a:solidFill>
                  <a:srgbClr val="FF0000"/>
                </a:solidFill>
                <a:latin typeface="Cambria" panose="02040503050406030204" pitchFamily="18" charset="0"/>
                <a:ea typeface="Cambria" panose="02040503050406030204" pitchFamily="18" charset="0"/>
              </a:rPr>
              <a:t> </a:t>
            </a:r>
            <a:r>
              <a:rPr lang="it-IT" altLang="it-IT" sz="1800" dirty="0">
                <a:latin typeface="Cambria" panose="02040503050406030204" pitchFamily="18" charset="0"/>
                <a:ea typeface="Cambria" panose="02040503050406030204" pitchFamily="18" charset="0"/>
              </a:rPr>
              <a:t>alla data di intervento di febbraio 2024 (</a:t>
            </a:r>
            <a:r>
              <a:rPr lang="it-IT" altLang="it-IT" sz="1800" b="1" dirty="0">
                <a:solidFill>
                  <a:srgbClr val="FF0000"/>
                </a:solidFill>
                <a:latin typeface="Cambria" panose="02040503050406030204" pitchFamily="18" charset="0"/>
                <a:ea typeface="Cambria" panose="02040503050406030204" pitchFamily="18" charset="0"/>
              </a:rPr>
              <a:t>Obiettivo del Revisore è la Valutazione</a:t>
            </a:r>
            <a:r>
              <a:rPr lang="it-IT" altLang="it-IT" sz="1800" dirty="0">
                <a:latin typeface="Cambria" panose="02040503050406030204" pitchFamily="18" charset="0"/>
                <a:ea typeface="Cambria" panose="02040503050406030204" pitchFamily="18" charset="0"/>
              </a:rPr>
              <a:t>) con le riconciliazioni del saldo clienti al 31.12.2023 con lo scadenziario clienti e con le analisi effettuate dal Revisore. </a:t>
            </a:r>
          </a:p>
        </p:txBody>
      </p:sp>
      <p:sp>
        <p:nvSpPr>
          <p:cNvPr id="214021" name="Rettangolo 12">
            <a:extLst>
              <a:ext uri="{FF2B5EF4-FFF2-40B4-BE49-F238E27FC236}">
                <a16:creationId xmlns:a16="http://schemas.microsoft.com/office/drawing/2014/main" id="{5C265E3F-1275-2A0E-2F58-CBA92F6B70BE}"/>
              </a:ext>
            </a:extLst>
          </p:cNvPr>
          <p:cNvSpPr>
            <a:spLocks noChangeArrowheads="1"/>
          </p:cNvSpPr>
          <p:nvPr/>
        </p:nvSpPr>
        <p:spPr bwMode="auto">
          <a:xfrm>
            <a:off x="738188" y="1206500"/>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 - Procedure di Revisione</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8AB850D-3B58-83AB-9C1E-180225FBAB1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16067" name="Group 25">
            <a:extLst>
              <a:ext uri="{FF2B5EF4-FFF2-40B4-BE49-F238E27FC236}">
                <a16:creationId xmlns:a16="http://schemas.microsoft.com/office/drawing/2014/main" id="{87D61AA5-23F2-2C64-9B8F-4BFF091AC451}"/>
              </a:ext>
            </a:extLst>
          </p:cNvPr>
          <p:cNvGrpSpPr>
            <a:grpSpLocks/>
          </p:cNvGrpSpPr>
          <p:nvPr/>
        </p:nvGrpSpPr>
        <p:grpSpPr bwMode="auto">
          <a:xfrm>
            <a:off x="92075" y="212725"/>
            <a:ext cx="1518064" cy="884238"/>
            <a:chOff x="200590" y="418099"/>
            <a:chExt cx="1035539" cy="884136"/>
          </a:xfrm>
        </p:grpSpPr>
        <p:grpSp>
          <p:nvGrpSpPr>
            <p:cNvPr id="216071" name="Group 26">
              <a:extLst>
                <a:ext uri="{FF2B5EF4-FFF2-40B4-BE49-F238E27FC236}">
                  <a16:creationId xmlns:a16="http://schemas.microsoft.com/office/drawing/2014/main" id="{57ECE896-3131-3B4C-038E-608B83901803}"/>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A3740011-8A36-4EDB-6A9B-0CE65574A88A}"/>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16076" name="Group 31">
                <a:extLst>
                  <a:ext uri="{FF2B5EF4-FFF2-40B4-BE49-F238E27FC236}">
                    <a16:creationId xmlns:a16="http://schemas.microsoft.com/office/drawing/2014/main" id="{B25706CF-8CF5-F3BD-115E-BDA76EA8D4F5}"/>
                  </a:ext>
                </a:extLst>
              </p:cNvPr>
              <p:cNvGrpSpPr>
                <a:grpSpLocks/>
              </p:cNvGrpSpPr>
              <p:nvPr/>
            </p:nvGrpSpPr>
            <p:grpSpPr bwMode="auto">
              <a:xfrm>
                <a:off x="1604481" y="615882"/>
                <a:ext cx="886681" cy="461665"/>
                <a:chOff x="1604481" y="615882"/>
                <a:chExt cx="886681" cy="461665"/>
              </a:xfrm>
            </p:grpSpPr>
            <p:sp>
              <p:nvSpPr>
                <p:cNvPr id="216077" name="TextBox 32">
                  <a:extLst>
                    <a:ext uri="{FF2B5EF4-FFF2-40B4-BE49-F238E27FC236}">
                      <a16:creationId xmlns:a16="http://schemas.microsoft.com/office/drawing/2014/main" id="{4ECD7C2F-72E6-1567-CE7C-CBFD84105F89}"/>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04C1C5BD-F034-4DBD-B604-4D08089179D0}"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16078" name="TextBox 33">
                  <a:extLst>
                    <a:ext uri="{FF2B5EF4-FFF2-40B4-BE49-F238E27FC236}">
                      <a16:creationId xmlns:a16="http://schemas.microsoft.com/office/drawing/2014/main" id="{4DB55D62-30BE-AEC6-9586-BFE4963DA39E}"/>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16072" name="Group 27">
              <a:extLst>
                <a:ext uri="{FF2B5EF4-FFF2-40B4-BE49-F238E27FC236}">
                  <a16:creationId xmlns:a16="http://schemas.microsoft.com/office/drawing/2014/main" id="{A8F5A38D-F6BF-4608-A801-B24EF8456F12}"/>
                </a:ext>
              </a:extLst>
            </p:cNvPr>
            <p:cNvGrpSpPr>
              <a:grpSpLocks/>
            </p:cNvGrpSpPr>
            <p:nvPr/>
          </p:nvGrpSpPr>
          <p:grpSpPr bwMode="auto">
            <a:xfrm>
              <a:off x="200590" y="843937"/>
              <a:ext cx="1035539" cy="458298"/>
              <a:chOff x="224691" y="1351963"/>
              <a:chExt cx="1035539" cy="458298"/>
            </a:xfrm>
          </p:grpSpPr>
          <p:sp>
            <p:nvSpPr>
              <p:cNvPr id="216073" name="TextBox 28">
                <a:extLst>
                  <a:ext uri="{FF2B5EF4-FFF2-40B4-BE49-F238E27FC236}">
                    <a16:creationId xmlns:a16="http://schemas.microsoft.com/office/drawing/2014/main" id="{848EEF22-002D-7C28-37D6-629E7A563F6E}"/>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16074" name="TextBox 29">
                <a:extLst>
                  <a:ext uri="{FF2B5EF4-FFF2-40B4-BE49-F238E27FC236}">
                    <a16:creationId xmlns:a16="http://schemas.microsoft.com/office/drawing/2014/main" id="{023EDC46-9ED0-5BBE-40F5-09B6FB454738}"/>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16068" name="Rettangolo 12">
            <a:extLst>
              <a:ext uri="{FF2B5EF4-FFF2-40B4-BE49-F238E27FC236}">
                <a16:creationId xmlns:a16="http://schemas.microsoft.com/office/drawing/2014/main" id="{62878D46-A353-C0CF-B57E-4CA3F3154391}"/>
              </a:ext>
            </a:extLst>
          </p:cNvPr>
          <p:cNvSpPr>
            <a:spLocks noChangeArrowheads="1"/>
          </p:cNvSpPr>
          <p:nvPr/>
        </p:nvSpPr>
        <p:spPr bwMode="auto">
          <a:xfrm>
            <a:off x="738188" y="1206500"/>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 - Procedure di Revisione</a:t>
            </a:r>
            <a:endParaRPr lang="it-IT" altLang="it-IT" sz="2000" dirty="0">
              <a:latin typeface="Cambria" panose="02040503050406030204" pitchFamily="18" charset="0"/>
              <a:ea typeface="Cambria" panose="02040503050406030204" pitchFamily="18" charset="0"/>
            </a:endParaRPr>
          </a:p>
        </p:txBody>
      </p:sp>
      <p:sp>
        <p:nvSpPr>
          <p:cNvPr id="216069" name="Rettangolo 13">
            <a:extLst>
              <a:ext uri="{FF2B5EF4-FFF2-40B4-BE49-F238E27FC236}">
                <a16:creationId xmlns:a16="http://schemas.microsoft.com/office/drawing/2014/main" id="{9EE22005-D9C0-5C3B-7CAF-A86E86817DA2}"/>
              </a:ext>
            </a:extLst>
          </p:cNvPr>
          <p:cNvSpPr>
            <a:spLocks noChangeArrowheads="1"/>
          </p:cNvSpPr>
          <p:nvPr/>
        </p:nvSpPr>
        <p:spPr bwMode="auto">
          <a:xfrm>
            <a:off x="685800" y="1550988"/>
            <a:ext cx="782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1800" b="1" u="sng" dirty="0">
                <a:solidFill>
                  <a:srgbClr val="FF0000"/>
                </a:solidFill>
                <a:latin typeface="Cambria" panose="02040503050406030204" pitchFamily="18" charset="0"/>
                <a:ea typeface="Cambria" panose="02040503050406030204" pitchFamily="18" charset="0"/>
              </a:rPr>
              <a:t>Estratto scadenziario clienti o «aging»</a:t>
            </a:r>
            <a:endParaRPr lang="it-IT" altLang="it-IT" sz="1800" dirty="0">
              <a:latin typeface="Cambria" panose="02040503050406030204" pitchFamily="18" charset="0"/>
              <a:ea typeface="Cambria" panose="02040503050406030204" pitchFamily="18" charset="0"/>
            </a:endParaRPr>
          </a:p>
        </p:txBody>
      </p:sp>
      <p:pic>
        <p:nvPicPr>
          <p:cNvPr id="3" name="Immagine 2">
            <a:extLst>
              <a:ext uri="{FF2B5EF4-FFF2-40B4-BE49-F238E27FC236}">
                <a16:creationId xmlns:a16="http://schemas.microsoft.com/office/drawing/2014/main" id="{AAE2AC02-6F53-ACFE-15AB-79F676375FAC}"/>
              </a:ext>
            </a:extLst>
          </p:cNvPr>
          <p:cNvPicPr>
            <a:picLocks noChangeAspect="1"/>
          </p:cNvPicPr>
          <p:nvPr/>
        </p:nvPicPr>
        <p:blipFill>
          <a:blip r:embed="rId4"/>
          <a:stretch>
            <a:fillRect/>
          </a:stretch>
        </p:blipFill>
        <p:spPr>
          <a:xfrm>
            <a:off x="411955" y="2448939"/>
            <a:ext cx="8367713" cy="335569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1450A31-B606-BA20-9C2B-D93BDE2EAB35}"/>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18115" name="Group 25">
            <a:extLst>
              <a:ext uri="{FF2B5EF4-FFF2-40B4-BE49-F238E27FC236}">
                <a16:creationId xmlns:a16="http://schemas.microsoft.com/office/drawing/2014/main" id="{6A837E19-0845-8E77-539D-2C746AEEF63E}"/>
              </a:ext>
            </a:extLst>
          </p:cNvPr>
          <p:cNvGrpSpPr>
            <a:grpSpLocks/>
          </p:cNvGrpSpPr>
          <p:nvPr/>
        </p:nvGrpSpPr>
        <p:grpSpPr bwMode="auto">
          <a:xfrm>
            <a:off x="92074" y="212725"/>
            <a:ext cx="1458429" cy="884238"/>
            <a:chOff x="200590" y="418099"/>
            <a:chExt cx="1035539" cy="884136"/>
          </a:xfrm>
        </p:grpSpPr>
        <p:grpSp>
          <p:nvGrpSpPr>
            <p:cNvPr id="218118" name="Group 26">
              <a:extLst>
                <a:ext uri="{FF2B5EF4-FFF2-40B4-BE49-F238E27FC236}">
                  <a16:creationId xmlns:a16="http://schemas.microsoft.com/office/drawing/2014/main" id="{A39B8150-EE85-3E97-BB19-8A7AE7B27F9B}"/>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10340C3B-C31F-36D3-BC86-583CA5E21B3E}"/>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18123" name="Group 31">
                <a:extLst>
                  <a:ext uri="{FF2B5EF4-FFF2-40B4-BE49-F238E27FC236}">
                    <a16:creationId xmlns:a16="http://schemas.microsoft.com/office/drawing/2014/main" id="{7100F0C4-414E-595F-B0D7-B8251AD9BE91}"/>
                  </a:ext>
                </a:extLst>
              </p:cNvPr>
              <p:cNvGrpSpPr>
                <a:grpSpLocks/>
              </p:cNvGrpSpPr>
              <p:nvPr/>
            </p:nvGrpSpPr>
            <p:grpSpPr bwMode="auto">
              <a:xfrm>
                <a:off x="1604481" y="615882"/>
                <a:ext cx="886681" cy="461665"/>
                <a:chOff x="1604481" y="615882"/>
                <a:chExt cx="886681" cy="461665"/>
              </a:xfrm>
            </p:grpSpPr>
            <p:sp>
              <p:nvSpPr>
                <p:cNvPr id="218124" name="TextBox 32">
                  <a:extLst>
                    <a:ext uri="{FF2B5EF4-FFF2-40B4-BE49-F238E27FC236}">
                      <a16:creationId xmlns:a16="http://schemas.microsoft.com/office/drawing/2014/main" id="{1625C2DC-CD02-1D4F-1D8F-D8FA10F1831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E585418A-D027-4050-8DB6-4631DA9474F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76</a:t>
                  </a:fld>
                  <a:endParaRPr lang="en-US" altLang="it-IT" sz="2400" b="1" dirty="0">
                    <a:solidFill>
                      <a:srgbClr val="FFFFFF"/>
                    </a:solidFill>
                    <a:latin typeface="Arial" panose="020B0604020202020204" pitchFamily="34" charset="0"/>
                    <a:cs typeface="Arial" panose="020B0604020202020204" pitchFamily="34" charset="0"/>
                  </a:endParaRPr>
                </a:p>
              </p:txBody>
            </p:sp>
            <p:sp>
              <p:nvSpPr>
                <p:cNvPr id="218125" name="TextBox 33">
                  <a:extLst>
                    <a:ext uri="{FF2B5EF4-FFF2-40B4-BE49-F238E27FC236}">
                      <a16:creationId xmlns:a16="http://schemas.microsoft.com/office/drawing/2014/main" id="{51DCD9C5-3FC3-3590-58C6-AB664DE903DD}"/>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18119" name="Group 27">
              <a:extLst>
                <a:ext uri="{FF2B5EF4-FFF2-40B4-BE49-F238E27FC236}">
                  <a16:creationId xmlns:a16="http://schemas.microsoft.com/office/drawing/2014/main" id="{2CD5CC89-2317-7558-F17E-B549422129E6}"/>
                </a:ext>
              </a:extLst>
            </p:cNvPr>
            <p:cNvGrpSpPr>
              <a:grpSpLocks/>
            </p:cNvGrpSpPr>
            <p:nvPr/>
          </p:nvGrpSpPr>
          <p:grpSpPr bwMode="auto">
            <a:xfrm>
              <a:off x="200590" y="843937"/>
              <a:ext cx="1035539" cy="458298"/>
              <a:chOff x="224691" y="1351963"/>
              <a:chExt cx="1035539" cy="458298"/>
            </a:xfrm>
          </p:grpSpPr>
          <p:sp>
            <p:nvSpPr>
              <p:cNvPr id="218120" name="TextBox 28">
                <a:extLst>
                  <a:ext uri="{FF2B5EF4-FFF2-40B4-BE49-F238E27FC236}">
                    <a16:creationId xmlns:a16="http://schemas.microsoft.com/office/drawing/2014/main" id="{CEB1B079-B7F6-6FE9-DB06-C1DA7752B529}"/>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18121" name="TextBox 29">
                <a:extLst>
                  <a:ext uri="{FF2B5EF4-FFF2-40B4-BE49-F238E27FC236}">
                    <a16:creationId xmlns:a16="http://schemas.microsoft.com/office/drawing/2014/main" id="{01989C87-7B3E-8BD7-DC47-F9CC8E1A26D1}"/>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18116" name="Titolo 2">
            <a:extLst>
              <a:ext uri="{FF2B5EF4-FFF2-40B4-BE49-F238E27FC236}">
                <a16:creationId xmlns:a16="http://schemas.microsoft.com/office/drawing/2014/main" id="{2A22D8A2-B2B1-B88C-8816-BD2A05F52FF9}"/>
              </a:ext>
            </a:extLst>
          </p:cNvPr>
          <p:cNvSpPr>
            <a:spLocks noGrp="1"/>
          </p:cNvSpPr>
          <p:nvPr>
            <p:ph type="title"/>
          </p:nvPr>
        </p:nvSpPr>
        <p:spPr>
          <a:xfrm>
            <a:off x="738188" y="2455863"/>
            <a:ext cx="7850187" cy="2471737"/>
          </a:xfrm>
        </p:spPr>
        <p:txBody>
          <a:bodyPr/>
          <a:lstStyle/>
          <a:p>
            <a:pPr algn="l">
              <a:lnSpc>
                <a:spcPct val="150000"/>
              </a:lnSpc>
            </a:pPr>
            <a:r>
              <a:rPr lang="it-IT" altLang="it-IT" sz="1800" b="1" dirty="0">
                <a:latin typeface="Cambria" panose="02040503050406030204" pitchFamily="18" charset="0"/>
                <a:ea typeface="Cambria" panose="02040503050406030204" pitchFamily="18" charset="0"/>
              </a:rPr>
              <a:t>Riguardo il credito scaduto</a:t>
            </a:r>
            <a:r>
              <a:rPr lang="it-IT" altLang="it-IT" sz="1800" dirty="0">
                <a:latin typeface="Cambria" panose="02040503050406030204" pitchFamily="18" charset="0"/>
                <a:ea typeface="Cambria" panose="02040503050406030204" pitchFamily="18" charset="0"/>
              </a:rPr>
              <a:t>, il Revisore utilizza per raccogliere maggiori informazioni, la lettera di conferma dei crediti scaduti e cronici o su problematiche di contenziosi legali la lettera di conferma esterna da parte del legale della Società al fine di capire se siano presenti dei contenziosi con clienti, così da stanziare nel caso un fondo svalutazione crediti più capiente. </a:t>
            </a: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Il Revisore inoltre a partire dai movimenti di carico e scarico del magazzino, dovrà effettuare il </a:t>
            </a:r>
            <a:r>
              <a:rPr lang="it-IT" altLang="it-IT" sz="1800" b="1" dirty="0">
                <a:solidFill>
                  <a:srgbClr val="FF0000"/>
                </a:solidFill>
                <a:latin typeface="Cambria" panose="02040503050406030204" pitchFamily="18" charset="0"/>
                <a:ea typeface="Cambria" panose="02040503050406030204" pitchFamily="18" charset="0"/>
              </a:rPr>
              <a:t>test di “</a:t>
            </a:r>
            <a:r>
              <a:rPr lang="it-IT" altLang="it-IT" sz="1800" b="1" dirty="0" err="1">
                <a:solidFill>
                  <a:srgbClr val="FF0000"/>
                </a:solidFill>
                <a:latin typeface="Cambria" panose="02040503050406030204" pitchFamily="18" charset="0"/>
                <a:ea typeface="Cambria" panose="02040503050406030204" pitchFamily="18" charset="0"/>
              </a:rPr>
              <a:t>cut</a:t>
            </a:r>
            <a:r>
              <a:rPr lang="it-IT" altLang="it-IT" sz="1800" b="1" dirty="0">
                <a:solidFill>
                  <a:srgbClr val="FF0000"/>
                </a:solidFill>
                <a:latin typeface="Cambria" panose="02040503050406030204" pitchFamily="18" charset="0"/>
                <a:ea typeface="Cambria" panose="02040503050406030204" pitchFamily="18" charset="0"/>
              </a:rPr>
              <a:t> off”</a:t>
            </a:r>
            <a:r>
              <a:rPr lang="it-IT" altLang="it-IT" sz="1800" dirty="0">
                <a:solidFill>
                  <a:srgbClr val="FF0000"/>
                </a:solidFill>
                <a:latin typeface="Cambria" panose="02040503050406030204" pitchFamily="18" charset="0"/>
                <a:ea typeface="Cambria" panose="02040503050406030204" pitchFamily="18" charset="0"/>
              </a:rPr>
              <a:t> </a:t>
            </a:r>
            <a:r>
              <a:rPr lang="it-IT" altLang="it-IT" sz="1800" dirty="0">
                <a:latin typeface="Cambria" panose="02040503050406030204" pitchFamily="18" charset="0"/>
                <a:ea typeface="Cambria" panose="02040503050406030204" pitchFamily="18" charset="0"/>
              </a:rPr>
              <a:t>relativo alla verifica del rispetto del principio di competenza economica di bilancio (correlazione costi e ricavi).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 Il Revisore inoltre provvede alla fine del </a:t>
            </a:r>
            <a:r>
              <a:rPr lang="it-IT" altLang="it-IT" sz="1800" dirty="0" err="1">
                <a:latin typeface="Cambria" panose="02040503050406030204" pitchFamily="18" charset="0"/>
                <a:ea typeface="Cambria" panose="02040503050406030204" pitchFamily="18" charset="0"/>
              </a:rPr>
              <a:t>final</a:t>
            </a:r>
            <a:r>
              <a:rPr lang="it-IT" altLang="it-IT" sz="1800" dirty="0">
                <a:latin typeface="Cambria" panose="02040503050406030204" pitchFamily="18" charset="0"/>
                <a:ea typeface="Cambria" panose="02040503050406030204" pitchFamily="18" charset="0"/>
              </a:rPr>
              <a:t> a verificare la </a:t>
            </a:r>
            <a:r>
              <a:rPr lang="it-IT" altLang="it-IT" sz="1800" b="1" dirty="0">
                <a:solidFill>
                  <a:srgbClr val="FF0000"/>
                </a:solidFill>
                <a:latin typeface="Cambria" panose="02040503050406030204" pitchFamily="18" charset="0"/>
                <a:ea typeface="Cambria" panose="02040503050406030204" pitchFamily="18" charset="0"/>
              </a:rPr>
              <a:t>corretta informativa riportata in Nota Integrativa</a:t>
            </a:r>
            <a:r>
              <a:rPr lang="it-IT" altLang="it-IT" sz="1800" b="1" dirty="0">
                <a:latin typeface="Cambria" panose="02040503050406030204" pitchFamily="18" charset="0"/>
                <a:ea typeface="Cambria" panose="02040503050406030204" pitchFamily="18" charset="0"/>
              </a:rPr>
              <a:t> </a:t>
            </a:r>
            <a:r>
              <a:rPr lang="it-IT" altLang="it-IT" sz="1800" dirty="0">
                <a:latin typeface="Cambria" panose="02040503050406030204" pitchFamily="18" charset="0"/>
                <a:ea typeface="Cambria" panose="02040503050406030204" pitchFamily="18" charset="0"/>
              </a:rPr>
              <a:t>alla voce Crediti vs Clienti (</a:t>
            </a:r>
            <a:r>
              <a:rPr lang="it-IT" altLang="it-IT" sz="1800" b="1" dirty="0">
                <a:solidFill>
                  <a:srgbClr val="FF0000"/>
                </a:solidFill>
                <a:latin typeface="Cambria" panose="02040503050406030204" pitchFamily="18" charset="0"/>
                <a:ea typeface="Cambria" panose="02040503050406030204" pitchFamily="18" charset="0"/>
              </a:rPr>
              <a:t>Obiettivo della Revisione è Diritti e Obblighi</a:t>
            </a:r>
            <a:r>
              <a:rPr lang="it-IT" altLang="it-IT" sz="1800" dirty="0">
                <a:latin typeface="Cambria" panose="02040503050406030204" pitchFamily="18" charset="0"/>
                <a:ea typeface="Cambria" panose="02040503050406030204" pitchFamily="18" charset="0"/>
              </a:rPr>
              <a:t>).</a:t>
            </a:r>
          </a:p>
        </p:txBody>
      </p:sp>
      <p:sp>
        <p:nvSpPr>
          <p:cNvPr id="218117" name="Rettangolo 12">
            <a:extLst>
              <a:ext uri="{FF2B5EF4-FFF2-40B4-BE49-F238E27FC236}">
                <a16:creationId xmlns:a16="http://schemas.microsoft.com/office/drawing/2014/main" id="{FA240E21-B202-0367-B066-BACB0384C206}"/>
              </a:ext>
            </a:extLst>
          </p:cNvPr>
          <p:cNvSpPr>
            <a:spLocks noChangeArrowheads="1"/>
          </p:cNvSpPr>
          <p:nvPr/>
        </p:nvSpPr>
        <p:spPr bwMode="auto">
          <a:xfrm>
            <a:off x="576263" y="828675"/>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Crediti Commerciali - Procedure di Revisione</a:t>
            </a:r>
            <a:endParaRPr lang="it-IT" altLang="it-IT" sz="2000" dirty="0">
              <a:latin typeface="Cambria" panose="02040503050406030204" pitchFamily="18" charset="0"/>
              <a:ea typeface="Cambria" panose="020405030504060302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BBF18AA-FD3B-DDB6-B0C2-45ED9488F175}"/>
              </a:ext>
            </a:extLst>
          </p:cNvPr>
          <p:cNvSpPr/>
          <p:nvPr/>
        </p:nvSpPr>
        <p:spPr>
          <a:xfrm>
            <a:off x="1588" y="115888"/>
            <a:ext cx="2075690"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4259" name="Group 25">
            <a:extLst>
              <a:ext uri="{FF2B5EF4-FFF2-40B4-BE49-F238E27FC236}">
                <a16:creationId xmlns:a16="http://schemas.microsoft.com/office/drawing/2014/main" id="{60DAAA4C-05D4-238C-3B13-40CF7469B254}"/>
              </a:ext>
            </a:extLst>
          </p:cNvPr>
          <p:cNvGrpSpPr>
            <a:grpSpLocks/>
          </p:cNvGrpSpPr>
          <p:nvPr/>
        </p:nvGrpSpPr>
        <p:grpSpPr bwMode="auto">
          <a:xfrm>
            <a:off x="92074" y="212725"/>
            <a:ext cx="1418673" cy="884238"/>
            <a:chOff x="200590" y="418099"/>
            <a:chExt cx="1035539" cy="884136"/>
          </a:xfrm>
        </p:grpSpPr>
        <p:grpSp>
          <p:nvGrpSpPr>
            <p:cNvPr id="224262" name="Group 26">
              <a:extLst>
                <a:ext uri="{FF2B5EF4-FFF2-40B4-BE49-F238E27FC236}">
                  <a16:creationId xmlns:a16="http://schemas.microsoft.com/office/drawing/2014/main" id="{6A6760E0-FB8D-5E9E-E0DB-DC643BE89CFE}"/>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2DA7DEF1-5EF2-222D-873F-7F3AA8A13D5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4267" name="Group 31">
                <a:extLst>
                  <a:ext uri="{FF2B5EF4-FFF2-40B4-BE49-F238E27FC236}">
                    <a16:creationId xmlns:a16="http://schemas.microsoft.com/office/drawing/2014/main" id="{7B579981-339D-A97D-A2C9-C52298F9695C}"/>
                  </a:ext>
                </a:extLst>
              </p:cNvPr>
              <p:cNvGrpSpPr>
                <a:grpSpLocks/>
              </p:cNvGrpSpPr>
              <p:nvPr/>
            </p:nvGrpSpPr>
            <p:grpSpPr bwMode="auto">
              <a:xfrm>
                <a:off x="1604481" y="615882"/>
                <a:ext cx="886681" cy="461665"/>
                <a:chOff x="1604481" y="615882"/>
                <a:chExt cx="886681" cy="461665"/>
              </a:xfrm>
            </p:grpSpPr>
            <p:sp>
              <p:nvSpPr>
                <p:cNvPr id="224268" name="TextBox 32">
                  <a:extLst>
                    <a:ext uri="{FF2B5EF4-FFF2-40B4-BE49-F238E27FC236}">
                      <a16:creationId xmlns:a16="http://schemas.microsoft.com/office/drawing/2014/main" id="{316F58DD-A413-3012-9636-E27E9714FC0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50BEFD6F-6AD3-4722-9C7D-5FCBB6C34EE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77</a:t>
                  </a:fld>
                  <a:endParaRPr lang="en-US" altLang="it-IT" sz="2400" b="1" dirty="0">
                    <a:solidFill>
                      <a:srgbClr val="FFFFFF"/>
                    </a:solidFill>
                    <a:latin typeface="Arial" panose="020B0604020202020204" pitchFamily="34" charset="0"/>
                    <a:cs typeface="Arial" panose="020B0604020202020204" pitchFamily="34" charset="0"/>
                  </a:endParaRPr>
                </a:p>
              </p:txBody>
            </p:sp>
            <p:sp>
              <p:nvSpPr>
                <p:cNvPr id="224269" name="TextBox 33">
                  <a:extLst>
                    <a:ext uri="{FF2B5EF4-FFF2-40B4-BE49-F238E27FC236}">
                      <a16:creationId xmlns:a16="http://schemas.microsoft.com/office/drawing/2014/main" id="{0118BE26-B0AE-0F07-8D22-0B40DE6CDBD8}"/>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4263" name="Group 27">
              <a:extLst>
                <a:ext uri="{FF2B5EF4-FFF2-40B4-BE49-F238E27FC236}">
                  <a16:creationId xmlns:a16="http://schemas.microsoft.com/office/drawing/2014/main" id="{18523C05-AC9D-02FC-C8C6-382222F1F8A3}"/>
                </a:ext>
              </a:extLst>
            </p:cNvPr>
            <p:cNvGrpSpPr>
              <a:grpSpLocks/>
            </p:cNvGrpSpPr>
            <p:nvPr/>
          </p:nvGrpSpPr>
          <p:grpSpPr bwMode="auto">
            <a:xfrm>
              <a:off x="200590" y="843937"/>
              <a:ext cx="1035539" cy="458298"/>
              <a:chOff x="224691" y="1351963"/>
              <a:chExt cx="1035539" cy="458298"/>
            </a:xfrm>
          </p:grpSpPr>
          <p:sp>
            <p:nvSpPr>
              <p:cNvPr id="224264" name="TextBox 28">
                <a:extLst>
                  <a:ext uri="{FF2B5EF4-FFF2-40B4-BE49-F238E27FC236}">
                    <a16:creationId xmlns:a16="http://schemas.microsoft.com/office/drawing/2014/main" id="{CDC45230-554F-6C83-EA8A-742B43101314}"/>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4265" name="TextBox 29">
                <a:extLst>
                  <a:ext uri="{FF2B5EF4-FFF2-40B4-BE49-F238E27FC236}">
                    <a16:creationId xmlns:a16="http://schemas.microsoft.com/office/drawing/2014/main" id="{90CEF88F-1248-7FF5-94EE-B12A569612D6}"/>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4260" name="Titolo 2">
            <a:extLst>
              <a:ext uri="{FF2B5EF4-FFF2-40B4-BE49-F238E27FC236}">
                <a16:creationId xmlns:a16="http://schemas.microsoft.com/office/drawing/2014/main" id="{2C0E368A-D818-B637-53F6-79D927BF198A}"/>
              </a:ext>
            </a:extLst>
          </p:cNvPr>
          <p:cNvSpPr>
            <a:spLocks noGrp="1"/>
          </p:cNvSpPr>
          <p:nvPr>
            <p:ph type="title"/>
          </p:nvPr>
        </p:nvSpPr>
        <p:spPr>
          <a:xfrm>
            <a:off x="662910" y="1138238"/>
            <a:ext cx="8023889" cy="5575300"/>
          </a:xfrm>
        </p:spPr>
        <p:txBody>
          <a:bodyPr/>
          <a:lstStyle/>
          <a:p>
            <a:pPr algn="l">
              <a:lnSpc>
                <a:spcPct val="200000"/>
              </a:lnSpc>
            </a:pP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Codice Civile: art. 2424, 2424-bis, 2425-bis, 2426, 2427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Principio contabile OIC n. </a:t>
            </a:r>
            <a:r>
              <a:rPr lang="it-IT" sz="1600" dirty="0">
                <a:latin typeface="Cambria" panose="02040503050406030204" pitchFamily="18" charset="0"/>
                <a:ea typeface="Cambria" panose="02040503050406030204" pitchFamily="18" charset="0"/>
              </a:rPr>
              <a:t>14</a:t>
            </a:r>
            <a:br>
              <a:rPr lang="it-IT" sz="16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Principio internazionale IAS – IFRS 7</a:t>
            </a:r>
            <a:br>
              <a:rPr lang="it-IT" sz="1800" dirty="0">
                <a:latin typeface="Cambria" panose="02040503050406030204" pitchFamily="18" charset="0"/>
                <a:ea typeface="Cambria" panose="02040503050406030204" pitchFamily="18" charset="0"/>
              </a:rPr>
            </a:br>
            <a:br>
              <a:rPr lang="it-IT" sz="16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cs typeface="Times New Roman" panose="02020603050405020304" pitchFamily="18" charset="0"/>
              </a:rPr>
            </a:br>
            <a:br>
              <a:rPr lang="it-IT" altLang="it-IT" sz="1800" dirty="0">
                <a:latin typeface="Cambria" panose="02040503050406030204" pitchFamily="18" charset="0"/>
                <a:ea typeface="Cambria" panose="02040503050406030204" pitchFamily="18" charset="0"/>
                <a:cs typeface="Times New Roman" panose="02020603050405020304" pitchFamily="18" charset="0"/>
              </a:rPr>
            </a:br>
            <a:br>
              <a:rPr lang="it-IT" altLang="it-IT" sz="1800" dirty="0">
                <a:latin typeface="Cambria" panose="02040503050406030204" pitchFamily="18" charset="0"/>
                <a:ea typeface="Cambria" panose="02040503050406030204" pitchFamily="18" charset="0"/>
                <a:cs typeface="Times New Roman" panose="02020603050405020304" pitchFamily="18" charset="0"/>
              </a:rPr>
            </a:br>
            <a:br>
              <a:rPr lang="it-IT" altLang="it-IT" sz="1800" dirty="0">
                <a:latin typeface="Cambria" panose="02040503050406030204" pitchFamily="18" charset="0"/>
                <a:ea typeface="Cambria" panose="02040503050406030204" pitchFamily="18" charset="0"/>
                <a:cs typeface="Times New Roman" panose="02020603050405020304" pitchFamily="18" charset="0"/>
              </a:rPr>
            </a:br>
            <a:br>
              <a:rPr lang="it-IT" altLang="it-IT" sz="1800" dirty="0">
                <a:latin typeface="Cambria" panose="02040503050406030204" pitchFamily="18" charset="0"/>
                <a:ea typeface="Cambria" panose="02040503050406030204" pitchFamily="18" charset="0"/>
                <a:cs typeface="Times New Roman" panose="02020603050405020304" pitchFamily="18" charset="0"/>
              </a:rPr>
            </a:br>
            <a:endParaRPr lang="it-IT" altLang="it-IT" sz="1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224261" name="Rettangolo 16">
            <a:extLst>
              <a:ext uri="{FF2B5EF4-FFF2-40B4-BE49-F238E27FC236}">
                <a16:creationId xmlns:a16="http://schemas.microsoft.com/office/drawing/2014/main" id="{7E170AE0-CB5D-8C68-AE34-253D7C145059}"/>
              </a:ext>
            </a:extLst>
          </p:cNvPr>
          <p:cNvSpPr>
            <a:spLocks noChangeArrowheads="1"/>
          </p:cNvSpPr>
          <p:nvPr/>
        </p:nvSpPr>
        <p:spPr bwMode="auto">
          <a:xfrm>
            <a:off x="738188" y="1206500"/>
            <a:ext cx="762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Disponibilità liquide</a:t>
            </a:r>
            <a:endParaRPr lang="it-IT" altLang="it-IT" sz="2000" b="1" u="sng"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772152" y="1629527"/>
            <a:ext cx="7896225" cy="4948237"/>
          </a:xfrm>
        </p:spPr>
        <p:txBody>
          <a:bodyPr/>
          <a:lstStyle/>
          <a:p>
            <a:pPr algn="l"/>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Obiettivo principale delle analisi sulle disponibilità liquide di cassa e banca consiste nel verificare che i dati di bilancio siano autentici e correttamente registrati e sommati. </a:t>
            </a:r>
            <a:br>
              <a:rPr lang="it-IT" sz="1800" dirty="0">
                <a:solidFill>
                  <a:srgbClr val="000000"/>
                </a:solidFill>
                <a:effectLst/>
                <a:latin typeface="Century Schoolbook" panose="02040604050505020304" pitchFamily="18" charset="0"/>
                <a:ea typeface="Calibri" panose="020F0502020204030204" pitchFamily="34" charset="0"/>
                <a:cs typeface="Century Schoolbook" panose="02040604050505020304" pitchFamily="18" charset="0"/>
              </a:rPr>
            </a:br>
            <a: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Quanto all’autenticità, l’asserzione è soddisfatta tramite una serie di procedure che sono: le conferme dirette dalle banche (</a:t>
            </a:r>
            <a:r>
              <a:rPr lang="it-IT" sz="18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circolarizzazione</a:t>
            </a:r>
            <a: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e la conta di cassa (tenendo presente la normativa antiriciclaggio). Ovviamente, se tale verifica, come normalmente accade, viene effettuata in una data successiva a quella di chiusura dell’esercizio occorrerà effettuare il cosiddetto “roll-back” . La correttezza della e della somma è soddisfatta tramite la verifica delle riconciliazioni bancarie; le conferme dirette dalla banca (</a:t>
            </a:r>
            <a:r>
              <a:rPr lang="it-IT" sz="18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circolarizzazione</a:t>
            </a:r>
            <a: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la verifica della correttezza del </a:t>
            </a:r>
            <a:r>
              <a:rPr lang="it-IT" sz="18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cut</a:t>
            </a:r>
            <a: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-off finanziario; la verifica della conversione in euro di saldi in valuta estera. La riconciliazione bancaria, in particolare, permette di ricostruire le cause delle differenze tra le risultanze contabili ed il saldo riportato nell’estratto conto inviato dalla banca.</a:t>
            </a:r>
            <a:br>
              <a:rPr lang="it-IT" sz="1800" dirty="0">
                <a:solidFill>
                  <a:srgbClr val="000000"/>
                </a:solidFill>
                <a:effectLst/>
                <a:latin typeface="Century Schoolbook" panose="02040604050505020304" pitchFamily="18" charset="0"/>
                <a:ea typeface="Calibri" panose="020F0502020204030204" pitchFamily="34" charset="0"/>
                <a:cs typeface="Century Schoolbook" panose="02040604050505020304" pitchFamily="18" charset="0"/>
              </a:rPr>
            </a:br>
            <a:br>
              <a:rPr lang="it-IT" sz="1800" dirty="0"/>
            </a:br>
            <a:br>
              <a:rPr lang="it-IT" sz="1800" dirty="0"/>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619250"/>
            <a:ext cx="7629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b="1" u="sng" dirty="0">
                <a:solidFill>
                  <a:srgbClr val="FF0000"/>
                </a:solidFill>
                <a:latin typeface="Cambria" panose="02040503050406030204" pitchFamily="18" charset="0"/>
                <a:ea typeface="Cambria" panose="02040503050406030204" pitchFamily="18" charset="0"/>
              </a:rPr>
              <a:t>Disponibilità liquide – Procedure di revisione</a:t>
            </a:r>
            <a:endParaRPr lang="it-IT" altLang="it-IT"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22140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5B9C7E9-AB44-5F75-2D84-4EB1FE4F471E}"/>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38595" name="Group 25">
            <a:extLst>
              <a:ext uri="{FF2B5EF4-FFF2-40B4-BE49-F238E27FC236}">
                <a16:creationId xmlns:a16="http://schemas.microsoft.com/office/drawing/2014/main" id="{D2513D5A-B85C-95F0-3CCF-8848443A0D83}"/>
              </a:ext>
            </a:extLst>
          </p:cNvPr>
          <p:cNvGrpSpPr>
            <a:grpSpLocks/>
          </p:cNvGrpSpPr>
          <p:nvPr/>
        </p:nvGrpSpPr>
        <p:grpSpPr bwMode="auto">
          <a:xfrm>
            <a:off x="92075" y="212725"/>
            <a:ext cx="1518064" cy="884238"/>
            <a:chOff x="200590" y="418099"/>
            <a:chExt cx="1035539" cy="884136"/>
          </a:xfrm>
        </p:grpSpPr>
        <p:grpSp>
          <p:nvGrpSpPr>
            <p:cNvPr id="238599" name="Group 26">
              <a:extLst>
                <a:ext uri="{FF2B5EF4-FFF2-40B4-BE49-F238E27FC236}">
                  <a16:creationId xmlns:a16="http://schemas.microsoft.com/office/drawing/2014/main" id="{86612B89-9570-34AE-53C4-466A43978352}"/>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AF18A325-2E1E-2099-FCD7-57565C322F18}"/>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38604" name="Group 31">
                <a:extLst>
                  <a:ext uri="{FF2B5EF4-FFF2-40B4-BE49-F238E27FC236}">
                    <a16:creationId xmlns:a16="http://schemas.microsoft.com/office/drawing/2014/main" id="{4042BCC0-9B91-B6C4-CF66-545FCC2C68F0}"/>
                  </a:ext>
                </a:extLst>
              </p:cNvPr>
              <p:cNvGrpSpPr>
                <a:grpSpLocks/>
              </p:cNvGrpSpPr>
              <p:nvPr/>
            </p:nvGrpSpPr>
            <p:grpSpPr bwMode="auto">
              <a:xfrm>
                <a:off x="1604481" y="615882"/>
                <a:ext cx="886681" cy="461665"/>
                <a:chOff x="1604481" y="615882"/>
                <a:chExt cx="886681" cy="461665"/>
              </a:xfrm>
            </p:grpSpPr>
            <p:sp>
              <p:nvSpPr>
                <p:cNvPr id="238605" name="TextBox 32">
                  <a:extLst>
                    <a:ext uri="{FF2B5EF4-FFF2-40B4-BE49-F238E27FC236}">
                      <a16:creationId xmlns:a16="http://schemas.microsoft.com/office/drawing/2014/main" id="{D59775BA-5211-B8C7-CA16-E30A859225DE}"/>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26F5918E-DEED-4DD6-9211-B9192FA45C3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79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38606" name="TextBox 33">
                  <a:extLst>
                    <a:ext uri="{FF2B5EF4-FFF2-40B4-BE49-F238E27FC236}">
                      <a16:creationId xmlns:a16="http://schemas.microsoft.com/office/drawing/2014/main" id="{DAD724AB-502B-1B71-C3AE-5E6095FC839A}"/>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38600" name="Group 27">
              <a:extLst>
                <a:ext uri="{FF2B5EF4-FFF2-40B4-BE49-F238E27FC236}">
                  <a16:creationId xmlns:a16="http://schemas.microsoft.com/office/drawing/2014/main" id="{0894E495-7D43-828B-9D2F-7D249A331157}"/>
                </a:ext>
              </a:extLst>
            </p:cNvPr>
            <p:cNvGrpSpPr>
              <a:grpSpLocks/>
            </p:cNvGrpSpPr>
            <p:nvPr/>
          </p:nvGrpSpPr>
          <p:grpSpPr bwMode="auto">
            <a:xfrm>
              <a:off x="200590" y="843937"/>
              <a:ext cx="1035539" cy="458298"/>
              <a:chOff x="224691" y="1351963"/>
              <a:chExt cx="1035539" cy="458298"/>
            </a:xfrm>
          </p:grpSpPr>
          <p:sp>
            <p:nvSpPr>
              <p:cNvPr id="238601" name="TextBox 28">
                <a:extLst>
                  <a:ext uri="{FF2B5EF4-FFF2-40B4-BE49-F238E27FC236}">
                    <a16:creationId xmlns:a16="http://schemas.microsoft.com/office/drawing/2014/main" id="{27A14C90-7458-5714-86CF-1F4344FEAE91}"/>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38602" name="TextBox 29">
                <a:extLst>
                  <a:ext uri="{FF2B5EF4-FFF2-40B4-BE49-F238E27FC236}">
                    <a16:creationId xmlns:a16="http://schemas.microsoft.com/office/drawing/2014/main" id="{A255ED4A-9915-6F70-4D85-6BAC1E992FDC}"/>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38597" name="Rettangolo 16">
            <a:extLst>
              <a:ext uri="{FF2B5EF4-FFF2-40B4-BE49-F238E27FC236}">
                <a16:creationId xmlns:a16="http://schemas.microsoft.com/office/drawing/2014/main" id="{02BDD03E-FA51-D40D-A22F-AF7466E39EAD}"/>
              </a:ext>
            </a:extLst>
          </p:cNvPr>
          <p:cNvSpPr>
            <a:spLocks noChangeArrowheads="1"/>
          </p:cNvSpPr>
          <p:nvPr/>
        </p:nvSpPr>
        <p:spPr bwMode="auto">
          <a:xfrm>
            <a:off x="738188" y="1206500"/>
            <a:ext cx="7629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it-IT" altLang="it-IT" sz="2000" b="1" u="sng" dirty="0">
                <a:solidFill>
                  <a:srgbClr val="FF0000"/>
                </a:solidFill>
                <a:latin typeface="Cambria" panose="02040503050406030204" pitchFamily="18" charset="0"/>
                <a:ea typeface="Cambria" panose="02040503050406030204" pitchFamily="18" charset="0"/>
              </a:rPr>
              <a:t>Disponibilità liquide – Procedure di revisione</a:t>
            </a:r>
            <a:endParaRPr lang="it-IT" altLang="it-IT" sz="2000" dirty="0">
              <a:latin typeface="Cambria" panose="02040503050406030204" pitchFamily="18" charset="0"/>
              <a:ea typeface="Cambria" panose="02040503050406030204" pitchFamily="18" charset="0"/>
            </a:endParaRPr>
          </a:p>
          <a:p>
            <a:pPr algn="ctr">
              <a:spcBef>
                <a:spcPct val="0"/>
              </a:spcBef>
              <a:buFontTx/>
              <a:buNone/>
            </a:pPr>
            <a:endParaRPr lang="it-IT" altLang="it-IT" sz="2000" dirty="0"/>
          </a:p>
        </p:txBody>
      </p:sp>
      <p:sp>
        <p:nvSpPr>
          <p:cNvPr id="238598" name="CasellaDiTesto 14">
            <a:extLst>
              <a:ext uri="{FF2B5EF4-FFF2-40B4-BE49-F238E27FC236}">
                <a16:creationId xmlns:a16="http://schemas.microsoft.com/office/drawing/2014/main" id="{D926ED2F-9B26-B97C-5D5D-B8740E6BA1B4}"/>
              </a:ext>
            </a:extLst>
          </p:cNvPr>
          <p:cNvSpPr txBox="1">
            <a:spLocks noChangeArrowheads="1"/>
          </p:cNvSpPr>
          <p:nvPr/>
        </p:nvSpPr>
        <p:spPr bwMode="auto">
          <a:xfrm>
            <a:off x="352425" y="2041525"/>
            <a:ext cx="84010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dirty="0">
                <a:latin typeface="Cambria" panose="02040503050406030204" pitchFamily="18" charset="0"/>
                <a:ea typeface="Cambria" panose="02040503050406030204" pitchFamily="18" charset="0"/>
              </a:rPr>
              <a:t>L’area </a:t>
            </a:r>
            <a:r>
              <a:rPr lang="it-IT" altLang="it-IT" sz="1800" b="1" dirty="0">
                <a:latin typeface="Cambria" panose="02040503050406030204" pitchFamily="18" charset="0"/>
                <a:ea typeface="Cambria" panose="02040503050406030204" pitchFamily="18" charset="0"/>
              </a:rPr>
              <a:t>disponibilità liquide </a:t>
            </a:r>
            <a:r>
              <a:rPr lang="it-IT" altLang="it-IT" sz="1800" dirty="0">
                <a:latin typeface="Cambria" panose="02040503050406030204" pitchFamily="18" charset="0"/>
                <a:ea typeface="Cambria" panose="02040503050406030204" pitchFamily="18" charset="0"/>
              </a:rPr>
              <a:t> include la rappresentazione in bilancio delle transazioni di incassi e pagamenti ovvero reperimento di fonti di finanziamento necessarie a perseguire gli obiettivi aziendali. </a:t>
            </a:r>
            <a:br>
              <a:rPr lang="it-IT" altLang="it-IT" sz="1800" dirty="0">
                <a:latin typeface="Cambria" panose="02040503050406030204" pitchFamily="18" charset="0"/>
                <a:ea typeface="Cambria" panose="02040503050406030204" pitchFamily="18" charset="0"/>
              </a:rPr>
            </a:br>
            <a:r>
              <a:rPr lang="it-IT" altLang="it-IT" sz="1800" dirty="0">
                <a:latin typeface="Cambria" panose="02040503050406030204" pitchFamily="18" charset="0"/>
                <a:ea typeface="Cambria" panose="02040503050406030204" pitchFamily="18" charset="0"/>
              </a:rPr>
              <a:t>Le asserzioni (ciò che asseriscono gli amministratori) nella voce </a:t>
            </a:r>
            <a:r>
              <a:rPr lang="it-IT" altLang="it-IT" sz="1800" b="1" dirty="0">
                <a:latin typeface="Cambria" panose="02040503050406030204" pitchFamily="18" charset="0"/>
                <a:ea typeface="Cambria" panose="02040503050406030204" pitchFamily="18" charset="0"/>
              </a:rPr>
              <a:t>Disponibilità Liquide </a:t>
            </a:r>
            <a:r>
              <a:rPr lang="it-IT" altLang="it-IT" sz="1800" dirty="0">
                <a:latin typeface="Cambria" panose="02040503050406030204" pitchFamily="18" charset="0"/>
                <a:ea typeface="Cambria" panose="02040503050406030204" pitchFamily="18" charset="0"/>
              </a:rPr>
              <a:t>sono: </a:t>
            </a:r>
          </a:p>
          <a:p>
            <a:pPr>
              <a:spcBef>
                <a:spcPct val="0"/>
              </a:spcBef>
              <a:buFontTx/>
              <a:buNone/>
            </a:pPr>
            <a:r>
              <a:rPr lang="it-IT" altLang="it-IT" sz="1800" b="1" dirty="0">
                <a:latin typeface="Cambria" panose="02040503050406030204" pitchFamily="18" charset="0"/>
                <a:ea typeface="Cambria" panose="02040503050406030204" pitchFamily="18" charset="0"/>
              </a:rPr>
              <a:t>ESISTENZA</a:t>
            </a:r>
            <a:r>
              <a:rPr lang="it-IT" altLang="it-IT" sz="1800" dirty="0">
                <a:latin typeface="Cambria" panose="02040503050406030204" pitchFamily="18" charset="0"/>
                <a:ea typeface="Cambria" panose="02040503050406030204" pitchFamily="18" charset="0"/>
              </a:rPr>
              <a:t>: occorre accertare che le disponibilità liquide siano esistenti e di immediato realizzo; </a:t>
            </a:r>
            <a:br>
              <a:rPr lang="it-IT" altLang="it-IT" sz="1800" dirty="0">
                <a:latin typeface="Cambria" panose="02040503050406030204" pitchFamily="18" charset="0"/>
                <a:ea typeface="Cambria" panose="02040503050406030204" pitchFamily="18" charset="0"/>
              </a:rPr>
            </a:br>
            <a:br>
              <a:rPr lang="it-IT" altLang="it-IT" sz="1800" dirty="0">
                <a:latin typeface="Cambria" panose="02040503050406030204" pitchFamily="18" charset="0"/>
                <a:ea typeface="Cambria" panose="02040503050406030204" pitchFamily="18" charset="0"/>
              </a:rPr>
            </a:br>
            <a:r>
              <a:rPr lang="it-IT" altLang="it-IT" sz="1800" b="1" dirty="0">
                <a:latin typeface="Cambria" panose="02040503050406030204" pitchFamily="18" charset="0"/>
                <a:ea typeface="Cambria" panose="02040503050406030204" pitchFamily="18" charset="0"/>
              </a:rPr>
              <a:t>ACCURATEZZA / VALUTAZIONE</a:t>
            </a:r>
            <a:r>
              <a:rPr lang="it-IT" altLang="it-IT" sz="1800" dirty="0">
                <a:latin typeface="Cambria" panose="02040503050406030204" pitchFamily="18" charset="0"/>
                <a:ea typeface="Cambria" panose="02040503050406030204" pitchFamily="18" charset="0"/>
              </a:rPr>
              <a:t>: occorre accertare che siano registrate correttamente a seguito di operazioni di entrata e uscita di competenza dell’esercizio e che le disponibilità liquide siano </a:t>
            </a:r>
            <a:r>
              <a:rPr lang="it-IT" altLang="it-IT" sz="1800" b="1" dirty="0">
                <a:latin typeface="Cambria" panose="02040503050406030204" pitchFamily="18" charset="0"/>
                <a:ea typeface="Cambria" panose="02040503050406030204" pitchFamily="18" charset="0"/>
              </a:rPr>
              <a:t>espressi al valore presumibile di realizzo</a:t>
            </a:r>
            <a:r>
              <a:rPr lang="it-IT" altLang="it-IT" sz="1800" dirty="0">
                <a:latin typeface="Cambria" panose="02040503050406030204" pitchFamily="18" charset="0"/>
                <a:ea typeface="Cambria" panose="02040503050406030204" pitchFamily="18" charset="0"/>
              </a:rPr>
              <a:t> </a:t>
            </a:r>
          </a:p>
          <a:p>
            <a:pPr>
              <a:spcBef>
                <a:spcPct val="0"/>
              </a:spcBef>
              <a:buFontTx/>
              <a:buNone/>
            </a:pPr>
            <a:endParaRPr lang="it-IT" altLang="it-IT" sz="1800" dirty="0">
              <a:latin typeface="Cambria" panose="02040503050406030204" pitchFamily="18" charset="0"/>
              <a:ea typeface="Cambria" panose="02040503050406030204" pitchFamily="18" charset="0"/>
            </a:endParaRPr>
          </a:p>
          <a:p>
            <a:pPr>
              <a:spcBef>
                <a:spcPct val="0"/>
              </a:spcBef>
              <a:buFontTx/>
              <a:buNone/>
            </a:pPr>
            <a:r>
              <a:rPr lang="it-IT" altLang="it-IT" sz="1800" b="1" dirty="0">
                <a:latin typeface="Cambria" panose="02040503050406030204" pitchFamily="18" charset="0"/>
                <a:ea typeface="Cambria" panose="02040503050406030204" pitchFamily="18" charset="0"/>
              </a:rPr>
              <a:t>PRESENTAZIONE</a:t>
            </a:r>
            <a:r>
              <a:rPr lang="it-IT" altLang="it-IT" sz="1800" dirty="0">
                <a:latin typeface="Cambria" panose="02040503050406030204" pitchFamily="18" charset="0"/>
                <a:ea typeface="Cambria" panose="02040503050406030204" pitchFamily="18" charset="0"/>
              </a:rPr>
              <a:t>: occorre accertare che non siano operate compensazioni tra conti attivi e passivi e che sia fornita la corretta informativa in Nota Integrativa in accordo con l’art. 2427 c.c.. E così su eventuali garanzie concesse.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4B8ACFF-1C50-B1A0-183C-E9CE00E205E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9459" name="Group 25">
            <a:extLst>
              <a:ext uri="{FF2B5EF4-FFF2-40B4-BE49-F238E27FC236}">
                <a16:creationId xmlns:a16="http://schemas.microsoft.com/office/drawing/2014/main" id="{73622403-CC5E-2E7B-7903-FBEF4342498F}"/>
              </a:ext>
            </a:extLst>
          </p:cNvPr>
          <p:cNvGrpSpPr>
            <a:grpSpLocks/>
          </p:cNvGrpSpPr>
          <p:nvPr/>
        </p:nvGrpSpPr>
        <p:grpSpPr bwMode="auto">
          <a:xfrm>
            <a:off x="92075" y="212725"/>
            <a:ext cx="1036638" cy="884238"/>
            <a:chOff x="200590" y="418099"/>
            <a:chExt cx="1035539" cy="884136"/>
          </a:xfrm>
        </p:grpSpPr>
        <p:grpSp>
          <p:nvGrpSpPr>
            <p:cNvPr id="19462" name="Group 26">
              <a:extLst>
                <a:ext uri="{FF2B5EF4-FFF2-40B4-BE49-F238E27FC236}">
                  <a16:creationId xmlns:a16="http://schemas.microsoft.com/office/drawing/2014/main" id="{A59E97A1-34F9-81EA-A4D5-12752792D98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659D943-CF87-A4D0-991D-9408A745FA9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9467" name="Group 31">
                <a:extLst>
                  <a:ext uri="{FF2B5EF4-FFF2-40B4-BE49-F238E27FC236}">
                    <a16:creationId xmlns:a16="http://schemas.microsoft.com/office/drawing/2014/main" id="{CB59AC3A-3DC8-7EC0-B763-AA8A21E7E6CE}"/>
                  </a:ext>
                </a:extLst>
              </p:cNvPr>
              <p:cNvGrpSpPr>
                <a:grpSpLocks/>
              </p:cNvGrpSpPr>
              <p:nvPr/>
            </p:nvGrpSpPr>
            <p:grpSpPr bwMode="auto">
              <a:xfrm>
                <a:off x="1604481" y="615882"/>
                <a:ext cx="886681" cy="461665"/>
                <a:chOff x="1604481" y="615882"/>
                <a:chExt cx="886681" cy="461665"/>
              </a:xfrm>
            </p:grpSpPr>
            <p:sp>
              <p:nvSpPr>
                <p:cNvPr id="19468" name="TextBox 32">
                  <a:extLst>
                    <a:ext uri="{FF2B5EF4-FFF2-40B4-BE49-F238E27FC236}">
                      <a16:creationId xmlns:a16="http://schemas.microsoft.com/office/drawing/2014/main" id="{FF9090E1-000F-2EF6-4B7C-BCE6C4AF471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7D3A1DA-ED75-4340-A27C-39398F1BB53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9469" name="TextBox 33">
                  <a:extLst>
                    <a:ext uri="{FF2B5EF4-FFF2-40B4-BE49-F238E27FC236}">
                      <a16:creationId xmlns:a16="http://schemas.microsoft.com/office/drawing/2014/main" id="{EA607E7B-5637-F616-D5AF-5BB5A498B71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9463" name="Group 27">
              <a:extLst>
                <a:ext uri="{FF2B5EF4-FFF2-40B4-BE49-F238E27FC236}">
                  <a16:creationId xmlns:a16="http://schemas.microsoft.com/office/drawing/2014/main" id="{70C02331-CCF5-D71F-5CEE-9A14C305E13F}"/>
                </a:ext>
              </a:extLst>
            </p:cNvPr>
            <p:cNvGrpSpPr>
              <a:grpSpLocks/>
            </p:cNvGrpSpPr>
            <p:nvPr/>
          </p:nvGrpSpPr>
          <p:grpSpPr bwMode="auto">
            <a:xfrm>
              <a:off x="200590" y="843937"/>
              <a:ext cx="1035539" cy="458298"/>
              <a:chOff x="224691" y="1351963"/>
              <a:chExt cx="1035539" cy="458298"/>
            </a:xfrm>
          </p:grpSpPr>
          <p:sp>
            <p:nvSpPr>
              <p:cNvPr id="19464" name="TextBox 28">
                <a:extLst>
                  <a:ext uri="{FF2B5EF4-FFF2-40B4-BE49-F238E27FC236}">
                    <a16:creationId xmlns:a16="http://schemas.microsoft.com/office/drawing/2014/main" id="{9C05DB70-74FF-746C-8A9F-1C7630A9E74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9465" name="TextBox 29">
                <a:extLst>
                  <a:ext uri="{FF2B5EF4-FFF2-40B4-BE49-F238E27FC236}">
                    <a16:creationId xmlns:a16="http://schemas.microsoft.com/office/drawing/2014/main" id="{E5DDF7CA-F7BC-0FC8-737B-FDBA2A98FCB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9460" name="Titolo 1">
            <a:extLst>
              <a:ext uri="{FF2B5EF4-FFF2-40B4-BE49-F238E27FC236}">
                <a16:creationId xmlns:a16="http://schemas.microsoft.com/office/drawing/2014/main" id="{6B64C564-C38E-8868-7F64-62F3D96E51A6}"/>
              </a:ext>
            </a:extLst>
          </p:cNvPr>
          <p:cNvSpPr>
            <a:spLocks noGrp="1"/>
          </p:cNvSpPr>
          <p:nvPr>
            <p:ph type="title"/>
          </p:nvPr>
        </p:nvSpPr>
        <p:spPr>
          <a:xfrm>
            <a:off x="457200" y="1462088"/>
            <a:ext cx="8137525" cy="5183187"/>
          </a:xfrm>
        </p:spPr>
        <p:txBody>
          <a:bodyPr/>
          <a:lstStyle/>
          <a:p>
            <a:pPr marL="270510" marR="662940" algn="l">
              <a:lnSpc>
                <a:spcPct val="150000"/>
              </a:lnSpc>
              <a:spcBef>
                <a:spcPts val="1200"/>
              </a:spcBef>
              <a:spcAft>
                <a:spcPts val="0"/>
              </a:spcAft>
            </a:pPr>
            <a:br>
              <a:rPr lang="it-IT" altLang="it-IT" sz="1400" dirty="0"/>
            </a:br>
            <a:r>
              <a:rPr lang="it-IT" altLang="it-IT" sz="1400" dirty="0"/>
              <a:t>l</a:t>
            </a: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r>
              <a:rPr lang="it-IT" sz="1400" dirty="0">
                <a:effectLst/>
                <a:latin typeface="Cambria" panose="02040503050406030204" pitchFamily="18" charset="0"/>
                <a:ea typeface="Cambria" panose="02040503050406030204" pitchFamily="18" charset="0"/>
                <a:cs typeface="Cambria" panose="02040503050406030204" pitchFamily="18" charset="0"/>
              </a:rPr>
              <a:t>La revisione legale deve concentrarsi sugli aspetti più importanti e significativi che riguardano l’attendibilità del bilancio, considerando che la revisione legale è un processo che ha un numero di ore limitate per lo svolgimento delle attività e dunque è necessario avere un valore soglia che possa condurre le singole verifiche.</a:t>
            </a: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dirty="0">
                <a:effectLst/>
                <a:latin typeface="Cambria" panose="02040503050406030204" pitchFamily="18" charset="0"/>
                <a:ea typeface="Cambria" panose="02040503050406030204" pitchFamily="18" charset="0"/>
                <a:cs typeface="Cambria" panose="02040503050406030204" pitchFamily="18" charset="0"/>
              </a:rPr>
              <a:t>La significatività rappresenta la soglia sopra la quale un errore, o la somma di più errori non recepiti nel bilancio della società porta il Revisore ad emettere un giudizio con modifiche per eccezioni o negativo sul bilancio o una dichiarazione con modifiche per impossibilità ad esprimere un giudizio sul bilancio della società.</a:t>
            </a:r>
            <a:br>
              <a:rPr lang="it-IT" sz="1400" dirty="0">
                <a:effectLst/>
                <a:latin typeface="Cambria" panose="02040503050406030204" pitchFamily="18" charset="0"/>
                <a:ea typeface="Cambria" panose="02040503050406030204" pitchFamily="18" charset="0"/>
                <a:cs typeface="Cambria" panose="02040503050406030204" pitchFamily="18" charset="0"/>
              </a:rPr>
            </a:br>
            <a:r>
              <a:rPr lang="it-IT" sz="1400" dirty="0">
                <a:effectLst/>
                <a:latin typeface="Cambria" panose="02040503050406030204" pitchFamily="18" charset="0"/>
                <a:ea typeface="Cambria" panose="02040503050406030204" pitchFamily="18" charset="0"/>
                <a:cs typeface="Cambria" panose="02040503050406030204" pitchFamily="18" charset="0"/>
              </a:rPr>
              <a:t>Nella fase di pianificazione del lavoro, il Revisore definisce un livello di significatività accettabile al fine di rilevare errori quantitativamente significativi. E’ necessario considerare sia gli importi (errori quantitativi) che la natura (qualità) degli errori. Il Revisore deve considerare la possibilità di tanti errori di piccolo importo che nel loro insieme possono influenzare significativamente il bilancio. La significatività deve essere considerata in sede di pianificazione della revisione legale dei conti ovvero quando si determina la natura, la tempistica e l’ampiezza delle procedure di revisione e in sede di valutazione degli effetti degli errori. </a:t>
            </a: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20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endParaRPr lang="it-IT" altLang="it-IT" sz="3200" dirty="0"/>
          </a:p>
        </p:txBody>
      </p:sp>
      <p:sp>
        <p:nvSpPr>
          <p:cNvPr id="14" name="Titolo 1">
            <a:extLst>
              <a:ext uri="{FF2B5EF4-FFF2-40B4-BE49-F238E27FC236}">
                <a16:creationId xmlns:a16="http://schemas.microsoft.com/office/drawing/2014/main" id="{6E29ED5F-9BB4-910B-948E-0E1B74E25D7D}"/>
              </a:ext>
            </a:extLst>
          </p:cNvPr>
          <p:cNvSpPr txBox="1">
            <a:spLocks/>
          </p:cNvSpPr>
          <p:nvPr/>
        </p:nvSpPr>
        <p:spPr bwMode="auto">
          <a:xfrm>
            <a:off x="457200" y="946150"/>
            <a:ext cx="8229600" cy="4699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sz="1800" b="1" dirty="0">
                <a:solidFill>
                  <a:srgbClr val="FF0000"/>
                </a:solidFill>
                <a:effectLst/>
                <a:latin typeface="Georgia" panose="02040502050405020303" pitchFamily="18" charset="0"/>
                <a:ea typeface="Cambria" panose="02040503050406030204" pitchFamily="18" charset="0"/>
                <a:cs typeface="Cambria" panose="02040503050406030204" pitchFamily="18" charset="0"/>
              </a:rPr>
              <a:t>Il calcolo della significatività</a:t>
            </a:r>
            <a:br>
              <a:rPr lang="it-IT" altLang="it-IT" sz="3600" b="1" dirty="0">
                <a:solidFill>
                  <a:srgbClr val="FF0000"/>
                </a:solidFill>
              </a:rPr>
            </a:br>
            <a:endParaRPr lang="it-IT" altLang="it-IT" sz="3600" cap="small" dirty="0">
              <a:solidFill>
                <a:srgbClr val="FF0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94A4477-BFF5-DD2C-3CD0-D526B2AEBE06}"/>
              </a:ext>
            </a:extLst>
          </p:cNvPr>
          <p:cNvSpPr/>
          <p:nvPr/>
        </p:nvSpPr>
        <p:spPr>
          <a:xfrm>
            <a:off x="57910" y="36164"/>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40643" name="Group 25">
            <a:extLst>
              <a:ext uri="{FF2B5EF4-FFF2-40B4-BE49-F238E27FC236}">
                <a16:creationId xmlns:a16="http://schemas.microsoft.com/office/drawing/2014/main" id="{F5B89E59-53A0-4792-C7B1-8449A4AE186F}"/>
              </a:ext>
            </a:extLst>
          </p:cNvPr>
          <p:cNvGrpSpPr>
            <a:grpSpLocks/>
          </p:cNvGrpSpPr>
          <p:nvPr/>
        </p:nvGrpSpPr>
        <p:grpSpPr bwMode="auto">
          <a:xfrm>
            <a:off x="92074" y="212725"/>
            <a:ext cx="1597577" cy="884238"/>
            <a:chOff x="200590" y="418099"/>
            <a:chExt cx="1035539" cy="884136"/>
          </a:xfrm>
        </p:grpSpPr>
        <p:grpSp>
          <p:nvGrpSpPr>
            <p:cNvPr id="240647" name="Group 26">
              <a:extLst>
                <a:ext uri="{FF2B5EF4-FFF2-40B4-BE49-F238E27FC236}">
                  <a16:creationId xmlns:a16="http://schemas.microsoft.com/office/drawing/2014/main" id="{CFBBC657-D97D-3695-19AC-9420C123FCC2}"/>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32E2595F-3DDC-CB17-5625-6EF3BE7A6AB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40652" name="Group 31">
                <a:extLst>
                  <a:ext uri="{FF2B5EF4-FFF2-40B4-BE49-F238E27FC236}">
                    <a16:creationId xmlns:a16="http://schemas.microsoft.com/office/drawing/2014/main" id="{3B21BCEE-4A83-3870-8404-320E9CD4DE35}"/>
                  </a:ext>
                </a:extLst>
              </p:cNvPr>
              <p:cNvGrpSpPr>
                <a:grpSpLocks/>
              </p:cNvGrpSpPr>
              <p:nvPr/>
            </p:nvGrpSpPr>
            <p:grpSpPr bwMode="auto">
              <a:xfrm>
                <a:off x="1604481" y="615882"/>
                <a:ext cx="886681" cy="461665"/>
                <a:chOff x="1604481" y="615882"/>
                <a:chExt cx="886681" cy="461665"/>
              </a:xfrm>
            </p:grpSpPr>
            <p:sp>
              <p:nvSpPr>
                <p:cNvPr id="240653" name="TextBox 32">
                  <a:extLst>
                    <a:ext uri="{FF2B5EF4-FFF2-40B4-BE49-F238E27FC236}">
                      <a16:creationId xmlns:a16="http://schemas.microsoft.com/office/drawing/2014/main" id="{BA723314-C494-3571-B036-73E31EF1E8B7}"/>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02DAF74-B2BB-4B15-89EB-2147BBC7FD53}"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40654" name="TextBox 33">
                  <a:extLst>
                    <a:ext uri="{FF2B5EF4-FFF2-40B4-BE49-F238E27FC236}">
                      <a16:creationId xmlns:a16="http://schemas.microsoft.com/office/drawing/2014/main" id="{033DC384-2845-D4D6-7748-B7AA5A2568A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dirty="0">
                      <a:solidFill>
                        <a:schemeClr val="bg1"/>
                      </a:solidFill>
                      <a:latin typeface="Arial Narrow" panose="020B0606020202030204" pitchFamily="34" charset="0"/>
                    </a:rPr>
                    <a:t>SLIDE</a:t>
                  </a:r>
                </a:p>
              </p:txBody>
            </p:sp>
          </p:grpSp>
        </p:grpSp>
        <p:grpSp>
          <p:nvGrpSpPr>
            <p:cNvPr id="240648" name="Group 27">
              <a:extLst>
                <a:ext uri="{FF2B5EF4-FFF2-40B4-BE49-F238E27FC236}">
                  <a16:creationId xmlns:a16="http://schemas.microsoft.com/office/drawing/2014/main" id="{43417654-A9DA-BE9E-2166-BF30095440DE}"/>
                </a:ext>
              </a:extLst>
            </p:cNvPr>
            <p:cNvGrpSpPr>
              <a:grpSpLocks/>
            </p:cNvGrpSpPr>
            <p:nvPr/>
          </p:nvGrpSpPr>
          <p:grpSpPr bwMode="auto">
            <a:xfrm>
              <a:off x="200590" y="843937"/>
              <a:ext cx="1035539" cy="458298"/>
              <a:chOff x="224691" y="1351963"/>
              <a:chExt cx="1035539" cy="458298"/>
            </a:xfrm>
          </p:grpSpPr>
          <p:sp>
            <p:nvSpPr>
              <p:cNvPr id="240649" name="TextBox 28">
                <a:extLst>
                  <a:ext uri="{FF2B5EF4-FFF2-40B4-BE49-F238E27FC236}">
                    <a16:creationId xmlns:a16="http://schemas.microsoft.com/office/drawing/2014/main" id="{BEEC7A73-BB05-4030-ACA3-9D957572AFE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40650" name="TextBox 29">
                <a:extLst>
                  <a:ext uri="{FF2B5EF4-FFF2-40B4-BE49-F238E27FC236}">
                    <a16:creationId xmlns:a16="http://schemas.microsoft.com/office/drawing/2014/main" id="{86C85C9D-4FE3-2F22-FA7F-16A3AAE5C3D5}"/>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40644" name="Titolo 2">
            <a:extLst>
              <a:ext uri="{FF2B5EF4-FFF2-40B4-BE49-F238E27FC236}">
                <a16:creationId xmlns:a16="http://schemas.microsoft.com/office/drawing/2014/main" id="{535342D1-D482-FC99-DF9E-CED54B60F149}"/>
              </a:ext>
            </a:extLst>
          </p:cNvPr>
          <p:cNvSpPr>
            <a:spLocks noGrp="1"/>
          </p:cNvSpPr>
          <p:nvPr>
            <p:ph type="title"/>
          </p:nvPr>
        </p:nvSpPr>
        <p:spPr>
          <a:xfrm>
            <a:off x="790575" y="1450975"/>
            <a:ext cx="7896225" cy="3006725"/>
          </a:xfrm>
        </p:spPr>
        <p:txBody>
          <a:bodyPr/>
          <a:lstStyle/>
          <a:p>
            <a:pPr>
              <a:lnSpc>
                <a:spcPct val="150000"/>
              </a:lnSpc>
            </a:pPr>
            <a:br>
              <a:rPr lang="it-IT" altLang="it-IT" sz="1800"/>
            </a:br>
            <a:r>
              <a:rPr lang="it-IT" altLang="it-IT" sz="1800" b="1"/>
              <a:t> </a:t>
            </a:r>
            <a:br>
              <a:rPr lang="it-IT" altLang="it-IT" sz="1800"/>
            </a:br>
            <a:endParaRPr lang="it-IT" altLang="it-IT" sz="1800"/>
          </a:p>
        </p:txBody>
      </p:sp>
      <p:sp>
        <p:nvSpPr>
          <p:cNvPr id="240645" name="Rettangolo 16">
            <a:extLst>
              <a:ext uri="{FF2B5EF4-FFF2-40B4-BE49-F238E27FC236}">
                <a16:creationId xmlns:a16="http://schemas.microsoft.com/office/drawing/2014/main" id="{D42E07C1-C702-EDC0-8589-E0A084B64FF3}"/>
              </a:ext>
            </a:extLst>
          </p:cNvPr>
          <p:cNvSpPr>
            <a:spLocks noChangeArrowheads="1"/>
          </p:cNvSpPr>
          <p:nvPr/>
        </p:nvSpPr>
        <p:spPr bwMode="auto">
          <a:xfrm>
            <a:off x="738188" y="1206500"/>
            <a:ext cx="7629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it-IT" altLang="it-IT" sz="1800" b="1" u="sng" dirty="0">
              <a:solidFill>
                <a:srgbClr val="FF0000"/>
              </a:solidFill>
            </a:endParaRPr>
          </a:p>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Disponibilità liquide – Procedure di revisione</a:t>
            </a:r>
            <a:endParaRPr lang="it-IT" altLang="it-IT" sz="2000" dirty="0">
              <a:latin typeface="Cambria" panose="02040503050406030204" pitchFamily="18" charset="0"/>
              <a:ea typeface="Cambria" panose="02040503050406030204" pitchFamily="18" charset="0"/>
            </a:endParaRPr>
          </a:p>
        </p:txBody>
      </p:sp>
      <p:sp>
        <p:nvSpPr>
          <p:cNvPr id="158726" name="CasellaDiTesto 14">
            <a:extLst>
              <a:ext uri="{FF2B5EF4-FFF2-40B4-BE49-F238E27FC236}">
                <a16:creationId xmlns:a16="http://schemas.microsoft.com/office/drawing/2014/main" id="{637A1959-F931-539A-66C2-DBD064662CBF}"/>
              </a:ext>
            </a:extLst>
          </p:cNvPr>
          <p:cNvSpPr txBox="1">
            <a:spLocks noChangeArrowheads="1"/>
          </p:cNvSpPr>
          <p:nvPr/>
        </p:nvSpPr>
        <p:spPr bwMode="auto">
          <a:xfrm>
            <a:off x="352425" y="2041525"/>
            <a:ext cx="8401050" cy="3970318"/>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it-IT" altLang="it-IT" dirty="0">
                <a:latin typeface="Cambria" panose="02040503050406030204" pitchFamily="18" charset="0"/>
                <a:ea typeface="Cambria" panose="02040503050406030204" pitchFamily="18" charset="0"/>
              </a:rPr>
              <a:t>Sull’area </a:t>
            </a:r>
            <a:r>
              <a:rPr lang="it-IT" altLang="it-IT" b="1" dirty="0">
                <a:latin typeface="Cambria" panose="02040503050406030204" pitchFamily="18" charset="0"/>
                <a:ea typeface="Cambria" panose="02040503050406030204" pitchFamily="18" charset="0"/>
              </a:rPr>
              <a:t>disponibilità liquide </a:t>
            </a:r>
            <a:r>
              <a:rPr lang="it-IT" altLang="it-IT" dirty="0">
                <a:latin typeface="Cambria" panose="02040503050406030204" pitchFamily="18" charset="0"/>
                <a:ea typeface="Cambria" panose="02040503050406030204" pitchFamily="18" charset="0"/>
              </a:rPr>
              <a:t>ed in particolare il caso del </a:t>
            </a:r>
            <a:r>
              <a:rPr lang="it-IT" altLang="it-IT" b="1" dirty="0">
                <a:latin typeface="Cambria" panose="02040503050406030204" pitchFamily="18" charset="0"/>
                <a:ea typeface="Cambria" panose="02040503050406030204" pitchFamily="18" charset="0"/>
              </a:rPr>
              <a:t>cash pooling</a:t>
            </a:r>
            <a:r>
              <a:rPr lang="it-IT" altLang="it-IT" dirty="0">
                <a:latin typeface="Cambria" panose="02040503050406030204" pitchFamily="18" charset="0"/>
                <a:ea typeface="Cambria" panose="02040503050406030204" pitchFamily="18" charset="0"/>
              </a:rPr>
              <a:t> si effettuano </a:t>
            </a:r>
            <a:r>
              <a:rPr lang="it-IT" altLang="it-IT" b="1" u="sng" dirty="0">
                <a:latin typeface="Cambria" panose="02040503050406030204" pitchFamily="18" charset="0"/>
                <a:ea typeface="Cambria" panose="02040503050406030204" pitchFamily="18" charset="0"/>
              </a:rPr>
              <a:t>procedure di validità </a:t>
            </a:r>
            <a:r>
              <a:rPr lang="it-IT" altLang="it-IT" dirty="0">
                <a:latin typeface="Cambria" panose="02040503050406030204" pitchFamily="18" charset="0"/>
                <a:ea typeface="Cambria" panose="02040503050406030204" pitchFamily="18" charset="0"/>
              </a:rPr>
              <a:t>e si rimanda alla sezione dei debiti verso banche, presentandole congiuntamente. </a:t>
            </a:r>
            <a:endParaRPr lang="it-IT" altLang="it-IT" b="1" dirty="0">
              <a:latin typeface="Cambria" panose="02040503050406030204" pitchFamily="18" charset="0"/>
              <a:ea typeface="Cambria" panose="02040503050406030204" pitchFamily="18" charset="0"/>
            </a:endParaRPr>
          </a:p>
          <a:p>
            <a:pPr>
              <a:defRPr/>
            </a:pPr>
            <a:endParaRPr lang="it-IT" altLang="it-IT" b="1" dirty="0">
              <a:latin typeface="Cambria" panose="02040503050406030204" pitchFamily="18" charset="0"/>
              <a:ea typeface="Cambria" panose="02040503050406030204" pitchFamily="18" charset="0"/>
            </a:endParaRPr>
          </a:p>
          <a:p>
            <a:pPr>
              <a:defRPr/>
            </a:pPr>
            <a:r>
              <a:rPr lang="it-IT" altLang="it-IT" dirty="0">
                <a:latin typeface="Cambria" panose="02040503050406030204" pitchFamily="18" charset="0"/>
                <a:ea typeface="Cambria" panose="02040503050406030204" pitchFamily="18" charset="0"/>
              </a:rPr>
              <a:t>E’ necessario inoltre svolgere delle verifiche sul </a:t>
            </a:r>
            <a:r>
              <a:rPr lang="it-IT" altLang="it-IT" b="1" dirty="0">
                <a:latin typeface="Cambria" panose="02040503050406030204" pitchFamily="18" charset="0"/>
                <a:ea typeface="Cambria" panose="02040503050406030204" pitchFamily="18" charset="0"/>
              </a:rPr>
              <a:t>sistema di controllo interno </a:t>
            </a:r>
            <a:r>
              <a:rPr lang="it-IT" altLang="it-IT" dirty="0">
                <a:latin typeface="Cambria" panose="02040503050406030204" pitchFamily="18" charset="0"/>
                <a:ea typeface="Cambria" panose="02040503050406030204" pitchFamily="18" charset="0"/>
              </a:rPr>
              <a:t>riguardo</a:t>
            </a:r>
            <a:r>
              <a:rPr lang="it-IT" altLang="it-IT" b="1" dirty="0">
                <a:latin typeface="Cambria" panose="02040503050406030204" pitchFamily="18" charset="0"/>
                <a:ea typeface="Cambria" panose="02040503050406030204" pitchFamily="18" charset="0"/>
              </a:rPr>
              <a:t>:</a:t>
            </a:r>
          </a:p>
          <a:p>
            <a:pPr>
              <a:defRPr/>
            </a:pPr>
            <a:endParaRPr lang="it-IT" altLang="it-IT" b="1" dirty="0">
              <a:latin typeface="Cambria" panose="02040503050406030204" pitchFamily="18" charset="0"/>
              <a:ea typeface="Cambria" panose="02040503050406030204" pitchFamily="18" charset="0"/>
            </a:endParaRPr>
          </a:p>
          <a:p>
            <a:pPr marL="342900" indent="-342900">
              <a:buFontTx/>
              <a:buAutoNum type="arabicParenR"/>
              <a:defRPr/>
            </a:pPr>
            <a:r>
              <a:rPr lang="it-IT" altLang="it-IT" b="1" dirty="0">
                <a:latin typeface="Cambria" panose="02040503050406030204" pitchFamily="18" charset="0"/>
                <a:ea typeface="Cambria" panose="02040503050406030204" pitchFamily="18" charset="0"/>
              </a:rPr>
              <a:t>Riconciliazioni bancarie </a:t>
            </a:r>
            <a:r>
              <a:rPr lang="it-IT" altLang="it-IT" dirty="0">
                <a:latin typeface="Cambria" panose="02040503050406030204" pitchFamily="18" charset="0"/>
                <a:ea typeface="Cambria" panose="02040503050406030204" pitchFamily="18" charset="0"/>
              </a:rPr>
              <a:t>da predisporre mensilmente o trimestralmente al fine di verificare la corrispondenza tra il saldo della contabilità generale e il saldo dell’estratto conto bancario e tenendo in considerazione i principi contabili in materia di competenza economica e finanziaria; </a:t>
            </a:r>
          </a:p>
          <a:p>
            <a:pPr marL="342900" indent="-342900">
              <a:buFontTx/>
              <a:buAutoNum type="arabicParenR"/>
              <a:defRPr/>
            </a:pPr>
            <a:r>
              <a:rPr lang="it-IT" altLang="it-IT" b="1" dirty="0">
                <a:latin typeface="Cambria" panose="02040503050406030204" pitchFamily="18" charset="0"/>
                <a:ea typeface="Cambria" panose="02040503050406030204" pitchFamily="18" charset="0"/>
              </a:rPr>
              <a:t>Segregazione dei compiti e l’assegnazione delle deleghe e autorizzazioni</a:t>
            </a:r>
            <a:r>
              <a:rPr lang="it-IT" altLang="it-IT" dirty="0">
                <a:latin typeface="Cambria" panose="02040503050406030204" pitchFamily="18" charset="0"/>
                <a:ea typeface="Cambria" panose="02040503050406030204" pitchFamily="18" charset="0"/>
              </a:rPr>
              <a:t> ad operare sulle banche (autorizzazione ai pagamenti, chiusura o apertura di nuovi C/C o finanziamenti e la conta cassa) </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772152" y="1629527"/>
            <a:ext cx="7896225" cy="4589861"/>
          </a:xfrm>
        </p:spPr>
        <p:txBody>
          <a:bodyPr/>
          <a:lstStyle/>
          <a:p>
            <a:pPr algn="l">
              <a:lnSpc>
                <a:spcPct val="200000"/>
              </a:lnSpc>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r>
              <a:rPr lang="it-IT" sz="1800" dirty="0">
                <a:latin typeface="Cambria" panose="02040503050406030204" pitchFamily="18" charset="0"/>
                <a:ea typeface="Cambria" panose="02040503050406030204" pitchFamily="18" charset="0"/>
              </a:rPr>
              <a:t>Codice Civile: art. 2424, 2424-bis, 2425-bis, 2427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Principio contabile OIC n. 18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Principio internazionale IAS n. 1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TUIR : art. 109 </a:t>
            </a:r>
            <a:br>
              <a:rPr lang="it-IT" sz="1800" dirty="0">
                <a:latin typeface="Cambria" panose="02040503050406030204" pitchFamily="18" charset="0"/>
                <a:ea typeface="Cambria" panose="02040503050406030204" pitchFamily="18" charset="0"/>
              </a:rPr>
            </a:br>
            <a:br>
              <a:rPr lang="it-IT" sz="18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072899"/>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a:t>
            </a:r>
            <a:endParaRPr lang="it-IT" altLang="it-IT"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8576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772152" y="1629527"/>
            <a:ext cx="7896225" cy="4948237"/>
          </a:xfrm>
        </p:spPr>
        <p:txBody>
          <a:bodyPr/>
          <a:lstStyle/>
          <a:p>
            <a:pPr algn="l">
              <a:lnSpc>
                <a:spcPct val="150000"/>
              </a:lnSpc>
              <a:spcAft>
                <a:spcPts val="800"/>
              </a:spcAft>
            </a:pP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r>
              <a:rPr lang="it-IT" sz="1800" kern="100" dirty="0">
                <a:effectLst/>
                <a:latin typeface="Cambria" panose="02040503050406030204" pitchFamily="18" charset="0"/>
                <a:ea typeface="Cambria" panose="02040503050406030204" pitchFamily="18" charset="0"/>
                <a:cs typeface="Times New Roman" panose="02020603050405020304" pitchFamily="18" charset="0"/>
              </a:rPr>
              <a:t>Nella revisione del bilancio le quote di costi e ricavi che fanno riferimento a due o più esercizi assumono sempre particolare importanza. </a:t>
            </a:r>
            <a:br>
              <a:rPr lang="it-IT" sz="1800" kern="100" dirty="0">
                <a:effectLst/>
                <a:latin typeface="Cambria" panose="02040503050406030204" pitchFamily="18" charset="0"/>
                <a:ea typeface="Cambria" panose="02040503050406030204" pitchFamily="18" charset="0"/>
                <a:cs typeface="Times New Roman" panose="02020603050405020304" pitchFamily="18" charset="0"/>
              </a:rPr>
            </a:br>
            <a:r>
              <a:rPr lang="it-IT" sz="1800" dirty="0">
                <a:effectLst/>
                <a:latin typeface="Cambria" panose="02040503050406030204" pitchFamily="18" charset="0"/>
                <a:ea typeface="Cambria" panose="02040503050406030204" pitchFamily="18" charset="0"/>
                <a:cs typeface="Times New Roman" panose="02020603050405020304" pitchFamily="18" charset="0"/>
              </a:rPr>
              <a:t>L’obiettivo dell’attività di revisione delle poste “ratei e risconti” è focalizzato principalmente sul controllo della corretta applicazione del principio di competenza.</a:t>
            </a:r>
            <a:br>
              <a:rPr lang="it-IT" sz="1800" dirty="0">
                <a:effectLst/>
                <a:latin typeface="Cambria" panose="02040503050406030204" pitchFamily="18" charset="0"/>
                <a:ea typeface="Cambria" panose="02040503050406030204" pitchFamily="18" charset="0"/>
                <a:cs typeface="Times New Roman" panose="02020603050405020304" pitchFamily="18" charset="0"/>
              </a:rPr>
            </a:br>
            <a:r>
              <a:rPr lang="it-IT" sz="1800" dirty="0">
                <a:effectLst/>
                <a:latin typeface="Cambria" panose="02040503050406030204" pitchFamily="18" charset="0"/>
                <a:ea typeface="Cambria" panose="02040503050406030204" pitchFamily="18" charset="0"/>
                <a:cs typeface="Times New Roman" panose="02020603050405020304" pitchFamily="18" charset="0"/>
              </a:rPr>
              <a:t>I passaggi che si rendono necessari, per il revisore legale, al fine di analizzare la corretta imputazione degli stessi, sono i seguenti:</a:t>
            </a: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333927" y="1003608"/>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Procedure di revisione</a:t>
            </a:r>
            <a:endParaRPr lang="it-IT" altLang="it-IT"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61721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256926" y="1295540"/>
            <a:ext cx="8334450" cy="4948237"/>
          </a:xfrm>
        </p:spPr>
        <p:txBody>
          <a:bodyPr/>
          <a:lstStyle/>
          <a:p>
            <a:pPr algn="l">
              <a:spcAft>
                <a:spcPts val="800"/>
              </a:spcAft>
            </a:pP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1. Verifica della documentazione riguardante le operazioni da cui si originano i ratei e risconti, in particolare:</a:t>
            </a:r>
            <a:br>
              <a:rPr lang="it-IT" sz="1800" dirty="0">
                <a:effectLst/>
                <a:latin typeface="Cambria" panose="02040503050406030204" pitchFamily="18" charset="0"/>
                <a:ea typeface="Cambria" panose="02040503050406030204" pitchFamily="18"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a) </a:t>
            </a:r>
            <a:r>
              <a:rPr lang="it-IT" sz="1800" dirty="0">
                <a:effectLst/>
                <a:latin typeface="Cambria" panose="02040503050406030204" pitchFamily="18" charset="0"/>
                <a:ea typeface="Cambria" panose="02040503050406030204" pitchFamily="18" charset="0"/>
                <a:cs typeface="Times New Roman" panose="02020603050405020304" pitchFamily="18" charset="0"/>
              </a:rPr>
              <a:t>analisi di libri sociali, contratti in essere e tutti i documenti ritenuti utili per trarne le necessarie informazioni (anche attraverso specifiche richieste all’amministrazione);</a:t>
            </a:r>
            <a:br>
              <a:rPr lang="it-IT" sz="1800" dirty="0">
                <a:effectLst/>
                <a:latin typeface="Cambria" panose="02040503050406030204" pitchFamily="18" charset="0"/>
                <a:ea typeface="Cambria" panose="02040503050406030204" pitchFamily="18"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b) </a:t>
            </a:r>
            <a:r>
              <a:rPr lang="it-IT" sz="1800" dirty="0">
                <a:effectLst/>
                <a:latin typeface="Cambria" panose="02040503050406030204" pitchFamily="18" charset="0"/>
                <a:ea typeface="Cambria" panose="02040503050406030204" pitchFamily="18" charset="0"/>
                <a:cs typeface="Times New Roman" panose="02020603050405020304" pitchFamily="18" charset="0"/>
              </a:rPr>
              <a:t>verifica di tutti quei contratti che abbiano inizio nell’esercizio e terminino in uno successivo;</a:t>
            </a:r>
            <a:br>
              <a:rPr lang="it-IT" sz="1800" dirty="0">
                <a:effectLst/>
                <a:latin typeface="Cambria" panose="02040503050406030204" pitchFamily="18" charset="0"/>
                <a:ea typeface="Cambria" panose="02040503050406030204" pitchFamily="18"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c)</a:t>
            </a:r>
            <a:r>
              <a:rPr lang="it-IT" sz="1800" dirty="0">
                <a:effectLst/>
                <a:latin typeface="Cambria" panose="02040503050406030204" pitchFamily="18" charset="0"/>
                <a:ea typeface="Cambria" panose="02040503050406030204" pitchFamily="18" charset="0"/>
                <a:cs typeface="Times New Roman" panose="02020603050405020304" pitchFamily="18" charset="0"/>
              </a:rPr>
              <a:t> accertamento delle conferme ricevute dai creditori (esempio ratei per interessi passivi su mutui ed altro);</a:t>
            </a:r>
            <a:br>
              <a:rPr lang="it-IT" sz="1800" b="1" dirty="0">
                <a:effectLst/>
                <a:latin typeface="Cambria" panose="02040503050406030204" pitchFamily="18" charset="0"/>
                <a:ea typeface="Cambria" panose="02040503050406030204" pitchFamily="18"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d)</a:t>
            </a:r>
            <a:r>
              <a:rPr lang="it-IT" sz="1800" dirty="0">
                <a:effectLst/>
                <a:latin typeface="Cambria" panose="02040503050406030204" pitchFamily="18" charset="0"/>
                <a:ea typeface="Cambria" panose="02040503050406030204" pitchFamily="18" charset="0"/>
                <a:cs typeface="Times New Roman" panose="02020603050405020304" pitchFamily="18" charset="0"/>
              </a:rPr>
              <a:t> verifica della  corretta imputazione di corrispettivi relativi a prestazioni comuni a due o più esercizi (magari contrattualmente dovuti anticipatamente e/o posticipatamente rispetto alle prestazioni effettuate).</a:t>
            </a:r>
            <a:r>
              <a:rPr lang="it-IT" sz="18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br>
              <a:rPr lang="it-IT" sz="1800" kern="100" dirty="0">
                <a:effectLst/>
                <a:latin typeface="Cambria" panose="02040503050406030204" pitchFamily="18" charset="0"/>
                <a:ea typeface="Cambria" panose="02040503050406030204" pitchFamily="18"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333927" y="1003608"/>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Procedure di revisione</a:t>
            </a:r>
            <a:endParaRPr lang="it-IT" altLang="it-IT"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88576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256926" y="1295540"/>
            <a:ext cx="8334450" cy="4948237"/>
          </a:xfrm>
        </p:spPr>
        <p:txBody>
          <a:bodyPr/>
          <a:lstStyle/>
          <a:p>
            <a:pPr algn="l">
              <a:lnSpc>
                <a:spcPct val="150000"/>
              </a:lnSpc>
              <a:spcAft>
                <a:spcPts val="800"/>
              </a:spcAft>
            </a:pP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mbria" panose="02040503050406030204" pitchFamily="18" charset="0"/>
                <a:ea typeface="Cambria" panose="02040503050406030204" pitchFamily="18" charset="0"/>
                <a:cs typeface="Times New Roman" panose="02020603050405020304" pitchFamily="18" charset="0"/>
              </a:rPr>
            </a:br>
            <a:br>
              <a:rPr lang="it-IT" sz="1800" kern="100" dirty="0">
                <a:effectLst/>
                <a:latin typeface="Cambria" panose="02040503050406030204" pitchFamily="18" charset="0"/>
                <a:ea typeface="Cambria" panose="02040503050406030204" pitchFamily="18"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2. Analisi del metodo di calcolo e della corretta imputazione dei costi/ricavi futuri o sospesi</a:t>
            </a:r>
            <a:r>
              <a:rPr lang="it-IT" sz="1800" dirty="0">
                <a:effectLst/>
                <a:latin typeface="Cambria" panose="02040503050406030204" pitchFamily="18" charset="0"/>
                <a:ea typeface="Cambria" panose="02040503050406030204" pitchFamily="18" charset="0"/>
                <a:cs typeface="Times New Roman" panose="02020603050405020304" pitchFamily="18" charset="0"/>
              </a:rPr>
              <a:t>, e quindi:</a:t>
            </a:r>
            <a:br>
              <a:rPr lang="it-IT" sz="1800" dirty="0">
                <a:effectLst/>
                <a:latin typeface="Cambria" panose="02040503050406030204" pitchFamily="18" charset="0"/>
                <a:ea typeface="Cambria" panose="02040503050406030204" pitchFamily="18"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a) </a:t>
            </a:r>
            <a:r>
              <a:rPr lang="it-IT" sz="1800" dirty="0">
                <a:effectLst/>
                <a:latin typeface="Cambria" panose="02040503050406030204" pitchFamily="18" charset="0"/>
                <a:ea typeface="Cambria" panose="02040503050406030204" pitchFamily="18" charset="0"/>
                <a:cs typeface="Times New Roman" panose="02020603050405020304" pitchFamily="18" charset="0"/>
              </a:rPr>
              <a:t>verifica dei calcoli effettuati dall’amministrazione per la determinazione dei valori, analizzando i documenti correlati e le rilevazioni contabili ed extracontabili;</a:t>
            </a:r>
            <a:br>
              <a:rPr lang="it-IT" sz="1800" dirty="0">
                <a:effectLst/>
                <a:latin typeface="Cambria" panose="02040503050406030204" pitchFamily="18" charset="0"/>
                <a:ea typeface="Cambria" panose="02040503050406030204" pitchFamily="18"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b) </a:t>
            </a:r>
            <a:r>
              <a:rPr lang="it-IT" sz="1800" dirty="0">
                <a:effectLst/>
                <a:latin typeface="Cambria" panose="02040503050406030204" pitchFamily="18" charset="0"/>
                <a:ea typeface="Cambria" panose="02040503050406030204" pitchFamily="18" charset="0"/>
                <a:cs typeface="Times New Roman" panose="02020603050405020304" pitchFamily="18" charset="0"/>
              </a:rPr>
              <a:t>accertamento della correttezza dei valori di storno di ratei e risconti relativi al precedente esercizio;</a:t>
            </a:r>
            <a:br>
              <a:rPr lang="it-IT" sz="1800" dirty="0">
                <a:effectLst/>
                <a:latin typeface="Cambria" panose="02040503050406030204" pitchFamily="18" charset="0"/>
                <a:ea typeface="Cambria" panose="02040503050406030204" pitchFamily="18"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c) </a:t>
            </a:r>
            <a:r>
              <a:rPr lang="it-IT" sz="1800" dirty="0">
                <a:effectLst/>
                <a:latin typeface="Cambria" panose="02040503050406030204" pitchFamily="18" charset="0"/>
                <a:ea typeface="Cambria" panose="02040503050406030204" pitchFamily="18" charset="0"/>
                <a:cs typeface="Times New Roman" panose="02020603050405020304" pitchFamily="18" charset="0"/>
              </a:rPr>
              <a:t>verifica della corretta applicazione del principio della competenza economica secondo quanto riportato nei principi contabili.</a:t>
            </a:r>
            <a:br>
              <a:rPr lang="it-IT" sz="1800" kern="100" dirty="0">
                <a:effectLst/>
                <a:latin typeface="Cambria" panose="02040503050406030204" pitchFamily="18" charset="0"/>
                <a:ea typeface="Cambria" panose="02040503050406030204" pitchFamily="18"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333927" y="1003608"/>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Procedure di revisione</a:t>
            </a:r>
            <a:endParaRPr lang="it-IT" altLang="it-IT"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24491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256926" y="1295540"/>
            <a:ext cx="8334450" cy="4948237"/>
          </a:xfrm>
        </p:spPr>
        <p:txBody>
          <a:bodyPr/>
          <a:lstStyle/>
          <a:p>
            <a:pPr algn="l">
              <a:lnSpc>
                <a:spcPct val="150000"/>
              </a:lnSpc>
              <a:spcAft>
                <a:spcPts val="800"/>
              </a:spcAft>
            </a:pP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mbria" panose="02040503050406030204" pitchFamily="18" charset="0"/>
                <a:ea typeface="Cambria" panose="02040503050406030204" pitchFamily="18" charset="0"/>
                <a:cs typeface="Times New Roman" panose="02020603050405020304" pitchFamily="18" charset="0"/>
              </a:rPr>
            </a:br>
            <a:br>
              <a:rPr lang="it-IT" sz="1800" kern="100" dirty="0">
                <a:effectLst/>
                <a:latin typeface="Cambria" panose="02040503050406030204" pitchFamily="18" charset="0"/>
                <a:ea typeface="Cambria" panose="02040503050406030204" pitchFamily="18" charset="0"/>
                <a:cs typeface="Times New Roman" panose="02020603050405020304" pitchFamily="18" charset="0"/>
              </a:rPr>
            </a:br>
            <a:r>
              <a:rPr lang="it-IT" sz="1800" b="1" dirty="0">
                <a:effectLst/>
                <a:latin typeface="Cambria" panose="02040503050406030204" pitchFamily="18" charset="0"/>
                <a:ea typeface="Cambria" panose="02040503050406030204" pitchFamily="18" charset="0"/>
                <a:cs typeface="Times New Roman" panose="02020603050405020304" pitchFamily="18" charset="0"/>
              </a:rPr>
              <a:t>3. Accertamento della corretta esposizione nel bilancio d’esercizio</a:t>
            </a:r>
            <a:r>
              <a:rPr lang="it-IT" sz="1800" dirty="0">
                <a:effectLst/>
                <a:latin typeface="Cambria" panose="02040503050406030204" pitchFamily="18" charset="0"/>
                <a:ea typeface="Cambria" panose="02040503050406030204" pitchFamily="18" charset="0"/>
                <a:cs typeface="Times New Roman" panose="02020603050405020304" pitchFamily="18" charset="0"/>
              </a:rPr>
              <a:t>: in particolare occorrerà verificare l’esatta corrispondenza fra le descrizioni delle voci di bilancio ed i valori di attività/passività riportate, oltre alla verifica di assenza di compensazioni tra ratei e risconti attivi e passivi (e viceversa).</a:t>
            </a:r>
            <a:br>
              <a:rPr lang="it-IT" sz="1800" dirty="0">
                <a:effectLst/>
                <a:latin typeface="Cambria" panose="02040503050406030204" pitchFamily="18" charset="0"/>
                <a:ea typeface="Cambria" panose="02040503050406030204" pitchFamily="18" charset="0"/>
                <a:cs typeface="Times New Roman" panose="02020603050405020304" pitchFamily="18" charset="0"/>
              </a:rPr>
            </a:br>
            <a:br>
              <a:rPr lang="it-IT" sz="1800" dirty="0">
                <a:effectLst/>
                <a:latin typeface="Cambria" panose="02040503050406030204" pitchFamily="18" charset="0"/>
                <a:ea typeface="Cambria" panose="02040503050406030204" pitchFamily="18" charset="0"/>
                <a:cs typeface="Times New Roman" panose="02020603050405020304" pitchFamily="18" charset="0"/>
              </a:rPr>
            </a:br>
            <a:r>
              <a:rPr lang="it-IT" sz="1800" dirty="0">
                <a:effectLst/>
                <a:latin typeface="Cambria" panose="02040503050406030204" pitchFamily="18" charset="0"/>
                <a:ea typeface="Cambria" panose="02040503050406030204" pitchFamily="18" charset="0"/>
                <a:cs typeface="Times New Roman" panose="02020603050405020304" pitchFamily="18" charset="0"/>
              </a:rPr>
              <a:t>Inoltre è anche necessario verificare la continuità ed uniformità, rispetto all’esercizio precedente, dell’applicazione dei principi contabili considerati.</a:t>
            </a:r>
            <a:br>
              <a:rPr lang="it-IT" sz="1800" kern="100" dirty="0">
                <a:effectLst/>
                <a:latin typeface="Cambria" panose="02040503050406030204" pitchFamily="18" charset="0"/>
                <a:ea typeface="Cambria" panose="02040503050406030204" pitchFamily="18"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br>
              <a:rPr lang="it-IT" sz="1800" dirty="0">
                <a:latin typeface="Cambria" panose="02040503050406030204" pitchFamily="18" charset="0"/>
                <a:ea typeface="Cambria" panose="02040503050406030204" pitchFamily="18" charset="0"/>
              </a:rPr>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333927" y="1003608"/>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Procedure di revisione</a:t>
            </a:r>
            <a:endParaRPr lang="it-IT" altLang="it-IT"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37433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772152" y="1629527"/>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sz="1800" dirty="0">
                <a:latin typeface="Cambria" panose="02040503050406030204" pitchFamily="18" charset="0"/>
                <a:ea typeface="Cambria" panose="02040503050406030204" pitchFamily="18" charset="0"/>
              </a:rPr>
              <a:t>Il revisore andrà ad accertare la natura e l’origine dei ratei e risconti attivi e andrà a verificare la corretta rispondenza con il codice civile e i principi contabili (non confondere rateo con credito). </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Il Revisore andrà quindi a verificare che si tratti di proventi di competenza dell’esercizio esigibili in esercizi successivi o di costi sostenuti entro la chiusura dell’esercizio ma di competenza di esercizi successivi, e che si tratti di quote di costi e proventi comuni a due o più esercizi l’entità dei quali varia in ragione del tempo.</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In tale area, alcuni dei possibili fattori di rischio di errate esposizioni possono essere correlate a:</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 ricavi o costi registrati per importi non corretti;</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 errato calcolo delle competenze;</a:t>
            </a:r>
            <a:br>
              <a:rPr lang="it-IT" sz="1800" dirty="0">
                <a:latin typeface="Cambria" panose="02040503050406030204" pitchFamily="18" charset="0"/>
                <a:ea typeface="Cambria" panose="02040503050406030204" pitchFamily="18" charset="0"/>
              </a:rPr>
            </a:br>
            <a:r>
              <a:rPr lang="it-IT" sz="1800" dirty="0">
                <a:latin typeface="Cambria" panose="02040503050406030204" pitchFamily="18" charset="0"/>
                <a:ea typeface="Cambria" panose="02040503050406030204" pitchFamily="18" charset="0"/>
              </a:rPr>
              <a:t>• errate imputazioni per rendere migliore l’immagine del bilancio</a:t>
            </a:r>
            <a:br>
              <a:rPr lang="it-IT" sz="18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072899"/>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attivi – procedure di revisione</a:t>
            </a:r>
            <a:endParaRPr lang="it-IT" altLang="it-IT"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1078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821288" y="1531545"/>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957211"/>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attivi – procedure di </a:t>
            </a:r>
            <a:r>
              <a:rPr lang="it-IT" altLang="it-IT" sz="2000" b="1" u="sng" dirty="0" err="1">
                <a:solidFill>
                  <a:srgbClr val="FF0000"/>
                </a:solidFill>
                <a:latin typeface="Cambria" panose="02040503050406030204" pitchFamily="18" charset="0"/>
                <a:ea typeface="Cambria" panose="02040503050406030204" pitchFamily="18" charset="0"/>
              </a:rPr>
              <a:t>revsione</a:t>
            </a:r>
            <a:endParaRPr lang="it-IT" altLang="it-IT" sz="2000" dirty="0">
              <a:latin typeface="Cambria" panose="02040503050406030204" pitchFamily="18" charset="0"/>
              <a:ea typeface="Cambria" panose="02040503050406030204" pitchFamily="18" charset="0"/>
            </a:endParaRPr>
          </a:p>
        </p:txBody>
      </p:sp>
      <p:graphicFrame>
        <p:nvGraphicFramePr>
          <p:cNvPr id="3" name="Tabella 2">
            <a:extLst>
              <a:ext uri="{FF2B5EF4-FFF2-40B4-BE49-F238E27FC236}">
                <a16:creationId xmlns:a16="http://schemas.microsoft.com/office/drawing/2014/main" id="{FB0CB11E-05F9-84C3-7459-9287AED9BAB2}"/>
              </a:ext>
            </a:extLst>
          </p:cNvPr>
          <p:cNvGraphicFramePr>
            <a:graphicFrameLocks noGrp="1"/>
          </p:cNvGraphicFramePr>
          <p:nvPr>
            <p:extLst>
              <p:ext uri="{D42A27DB-BD31-4B8C-83A1-F6EECF244321}">
                <p14:modId xmlns:p14="http://schemas.microsoft.com/office/powerpoint/2010/main" val="2637583888"/>
              </p:ext>
            </p:extLst>
          </p:nvPr>
        </p:nvGraphicFramePr>
        <p:xfrm>
          <a:off x="1197687" y="1531544"/>
          <a:ext cx="6233016" cy="5188208"/>
        </p:xfrm>
        <a:graphic>
          <a:graphicData uri="http://schemas.openxmlformats.org/drawingml/2006/table">
            <a:tbl>
              <a:tblPr>
                <a:tableStyleId>{5C22544A-7EE6-4342-B048-85BDC9FD1C3A}</a:tableStyleId>
              </a:tblPr>
              <a:tblGrid>
                <a:gridCol w="2176331">
                  <a:extLst>
                    <a:ext uri="{9D8B030D-6E8A-4147-A177-3AD203B41FA5}">
                      <a16:colId xmlns:a16="http://schemas.microsoft.com/office/drawing/2014/main" val="2068334234"/>
                    </a:ext>
                  </a:extLst>
                </a:gridCol>
                <a:gridCol w="1549549">
                  <a:extLst>
                    <a:ext uri="{9D8B030D-6E8A-4147-A177-3AD203B41FA5}">
                      <a16:colId xmlns:a16="http://schemas.microsoft.com/office/drawing/2014/main" val="694135392"/>
                    </a:ext>
                  </a:extLst>
                </a:gridCol>
                <a:gridCol w="835712">
                  <a:extLst>
                    <a:ext uri="{9D8B030D-6E8A-4147-A177-3AD203B41FA5}">
                      <a16:colId xmlns:a16="http://schemas.microsoft.com/office/drawing/2014/main" val="849769930"/>
                    </a:ext>
                  </a:extLst>
                </a:gridCol>
                <a:gridCol w="835712">
                  <a:extLst>
                    <a:ext uri="{9D8B030D-6E8A-4147-A177-3AD203B41FA5}">
                      <a16:colId xmlns:a16="http://schemas.microsoft.com/office/drawing/2014/main" val="3387983688"/>
                    </a:ext>
                  </a:extLst>
                </a:gridCol>
                <a:gridCol w="835712">
                  <a:extLst>
                    <a:ext uri="{9D8B030D-6E8A-4147-A177-3AD203B41FA5}">
                      <a16:colId xmlns:a16="http://schemas.microsoft.com/office/drawing/2014/main" val="18687764"/>
                    </a:ext>
                  </a:extLst>
                </a:gridCol>
              </a:tblGrid>
              <a:tr h="234393">
                <a:tc rowSpan="2">
                  <a:txBody>
                    <a:bodyPr/>
                    <a:lstStyle/>
                    <a:p>
                      <a:pPr algn="l" fontAlgn="ctr"/>
                      <a:r>
                        <a:rPr lang="it-IT" sz="1000" u="none" strike="noStrike" dirty="0">
                          <a:effectLst/>
                          <a:latin typeface="Cambria" panose="02040503050406030204" pitchFamily="18" charset="0"/>
                          <a:ea typeface="Cambria" panose="02040503050406030204" pitchFamily="18" charset="0"/>
                        </a:rPr>
                        <a:t>PROGRAMMA DI VERIFICA</a:t>
                      </a: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Società</a:t>
                      </a:r>
                      <a:endParaRPr lang="it-IT" sz="1000" b="1"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F13</a:t>
                      </a:r>
                      <a:endParaRPr lang="it-IT" sz="1000" b="1"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pag. ..</a:t>
                      </a:r>
                      <a:endParaRPr lang="it-IT" sz="1000" b="1"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040133507"/>
                  </a:ext>
                </a:extLst>
              </a:tr>
              <a:tr h="141613">
                <a:tc v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Esercizio</a:t>
                      </a: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Ref</a:t>
                      </a: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Sigla</a:t>
                      </a:r>
                      <a:endParaRPr lang="it-IT" sz="1000" b="1"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Data</a:t>
                      </a:r>
                      <a:endParaRPr lang="it-IT" sz="1000" b="1"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4272543150"/>
                  </a:ext>
                </a:extLst>
              </a:tr>
              <a:tr h="395539">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1) Ottenere dalla società un elenco dei ratei e risconti attivi. Spunta- re i relativi importi in contabilità.</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925338319"/>
                  </a:ext>
                </a:extLst>
              </a:tr>
              <a:tr h="517616">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2) Effettuare un confronto con i dati dell’anno precedente (inda- </a:t>
                      </a:r>
                      <a:r>
                        <a:rPr lang="it-IT" sz="1000" u="none" strike="noStrike" dirty="0" err="1">
                          <a:effectLst/>
                          <a:latin typeface="Cambria" panose="02040503050406030204" pitchFamily="18" charset="0"/>
                          <a:ea typeface="Cambria" panose="02040503050406030204" pitchFamily="18" charset="0"/>
                        </a:rPr>
                        <a:t>gando</a:t>
                      </a:r>
                      <a:r>
                        <a:rPr lang="it-IT" sz="1000" u="none" strike="noStrike" dirty="0">
                          <a:effectLst/>
                          <a:latin typeface="Cambria" panose="02040503050406030204" pitchFamily="18" charset="0"/>
                          <a:ea typeface="Cambria" panose="02040503050406030204" pitchFamily="18" charset="0"/>
                        </a:rPr>
                        <a:t> sulle variazioni anomale o sull’assenza di quelle prevedibili).</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685006764"/>
                  </a:ext>
                </a:extLst>
              </a:tr>
              <a:tr h="512734">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3) Per gli importi significativi verificare la documentazione di </a:t>
                      </a:r>
                      <a:r>
                        <a:rPr lang="it-IT" sz="1000" u="none" strike="noStrike" dirty="0" err="1">
                          <a:effectLst/>
                          <a:latin typeface="Cambria" panose="02040503050406030204" pitchFamily="18" charset="0"/>
                          <a:ea typeface="Cambria" panose="02040503050406030204" pitchFamily="18" charset="0"/>
                        </a:rPr>
                        <a:t>sup</a:t>
                      </a:r>
                      <a:r>
                        <a:rPr lang="it-IT" sz="1000" u="none" strike="noStrike" dirty="0">
                          <a:effectLst/>
                          <a:latin typeface="Cambria" panose="02040503050406030204" pitchFamily="18" charset="0"/>
                          <a:ea typeface="Cambria" panose="02040503050406030204" pitchFamily="18" charset="0"/>
                        </a:rPr>
                        <a:t>- porto, e la correttezza matematica del calcolo.</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7921931"/>
                  </a:ext>
                </a:extLst>
              </a:tr>
              <a:tr h="253926">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4) Esaminare il conto di mastro per:</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rowSpan="3">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rowSpan="3">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rowSpan="3">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068912170"/>
                  </a:ext>
                </a:extLst>
              </a:tr>
              <a:tr h="141613">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       rilevare ed indagare poste anomale;</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194155" marR="4315" marT="4315" marB="0" anchor="ctr"/>
                </a:tc>
                <a:tc h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599411261"/>
                  </a:ext>
                </a:extLst>
              </a:tr>
              <a:tr h="351590">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       controllare la corretta contabilizzazione dei ratei e risconti d’apertura.</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194155" marR="4315" marT="4315" marB="0" anchor="ctr"/>
                </a:tc>
                <a:tc h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72399363"/>
                  </a:ext>
                </a:extLst>
              </a:tr>
              <a:tr h="390654">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5) Se del caso richiedere conferma soprattutto per gli elementi che coinvolgono più esercizi.</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927809872"/>
                  </a:ext>
                </a:extLst>
              </a:tr>
              <a:tr h="732477">
                <a:tc gridSpan="2">
                  <a:txBody>
                    <a:bodyPr/>
                    <a:lstStyle/>
                    <a:p>
                      <a:pPr algn="just" fontAlgn="ctr"/>
                      <a:r>
                        <a:rPr lang="it-IT" sz="1000" u="none" strike="noStrike" dirty="0">
                          <a:effectLst/>
                          <a:latin typeface="Cambria" panose="02040503050406030204" pitchFamily="18" charset="0"/>
                          <a:ea typeface="Cambria" panose="02040503050406030204" pitchFamily="18" charset="0"/>
                        </a:rPr>
                        <a:t>6) Redigere un breve verbale che riassuma l’ampiezza del lavoro svolto e i risultati raggiunti e se, nell’opinione di colui che ha </a:t>
                      </a:r>
                      <a:r>
                        <a:rPr lang="it-IT" sz="1000" u="none" strike="noStrike" dirty="0" err="1">
                          <a:effectLst/>
                          <a:latin typeface="Cambria" panose="02040503050406030204" pitchFamily="18" charset="0"/>
                          <a:ea typeface="Cambria" panose="02040503050406030204" pitchFamily="18" charset="0"/>
                        </a:rPr>
                        <a:t>effet</a:t>
                      </a:r>
                      <a:r>
                        <a:rPr lang="it-IT" sz="1000" u="none" strike="noStrike" dirty="0">
                          <a:effectLst/>
                          <a:latin typeface="Cambria" panose="02040503050406030204" pitchFamily="18" charset="0"/>
                          <a:ea typeface="Cambria" panose="02040503050406030204" pitchFamily="18" charset="0"/>
                        </a:rPr>
                        <a:t>- </a:t>
                      </a:r>
                      <a:r>
                        <a:rPr lang="it-IT" sz="1000" u="none" strike="noStrike" dirty="0" err="1">
                          <a:effectLst/>
                          <a:latin typeface="Cambria" panose="02040503050406030204" pitchFamily="18" charset="0"/>
                          <a:ea typeface="Cambria" panose="02040503050406030204" pitchFamily="18" charset="0"/>
                        </a:rPr>
                        <a:t>tuato</a:t>
                      </a:r>
                      <a:r>
                        <a:rPr lang="it-IT" sz="1000" u="none" strike="noStrike" dirty="0">
                          <a:effectLst/>
                          <a:latin typeface="Cambria" panose="02040503050406030204" pitchFamily="18" charset="0"/>
                          <a:ea typeface="Cambria" panose="02040503050406030204" pitchFamily="18" charset="0"/>
                        </a:rPr>
                        <a:t> la verifica, il lavoro svolto era adeguato allo scopo che con la verifica si voleva raggiungere.</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1133715565"/>
                  </a:ext>
                </a:extLst>
              </a:tr>
              <a:tr h="253926">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Esempio di ratei attivi</a:t>
                      </a: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634284873"/>
                  </a:ext>
                </a:extLst>
              </a:tr>
              <a:tr h="253926">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Interessi attivi (non su conti correnti)</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518744208"/>
                  </a:ext>
                </a:extLst>
              </a:tr>
              <a:tr h="151378">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Esempio di risconti attivi</a:t>
                      </a: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4270244715"/>
                  </a:ext>
                </a:extLst>
              </a:tr>
              <a:tr h="141613">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Affitti anticipati</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613216292"/>
                  </a:ext>
                </a:extLst>
              </a:tr>
              <a:tr h="253926">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Servizi contabili esterni</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490041875"/>
                  </a:ext>
                </a:extLst>
              </a:tr>
              <a:tr h="253926">
                <a:tc gridSpan="2">
                  <a:txBody>
                    <a:bodyPr/>
                    <a:lstStyle/>
                    <a:p>
                      <a:pPr algn="l" fontAlgn="ctr"/>
                      <a:r>
                        <a:rPr lang="it-IT" sz="1000" u="none" strike="noStrike" spc="-5" dirty="0">
                          <a:effectLst/>
                          <a:latin typeface="Cambria" panose="02040503050406030204" pitchFamily="18" charset="0"/>
                          <a:ea typeface="Cambria" panose="02040503050406030204" pitchFamily="18" charset="0"/>
                        </a:rPr>
                        <a:t>Risconto anticipo INAIL</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591181369"/>
                  </a:ext>
                </a:extLst>
              </a:tr>
              <a:tr h="141613">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Vigilanza notturna</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436792386"/>
                  </a:ext>
                </a:extLst>
              </a:tr>
            </a:tbl>
          </a:graphicData>
        </a:graphic>
      </p:graphicFrame>
    </p:spTree>
    <p:extLst>
      <p:ext uri="{BB962C8B-B14F-4D97-AF65-F5344CB8AC3E}">
        <p14:creationId xmlns:p14="http://schemas.microsoft.com/office/powerpoint/2010/main" val="13230269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altLang="it-IT" sz="1600" b="1" dirty="0"/>
              <a:t>Capo – Scheda Ratei e Risconti Attivi</a:t>
            </a: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072899"/>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attivi – procedure di revisione</a:t>
            </a:r>
            <a:endParaRPr lang="it-IT" altLang="it-IT" sz="2000" dirty="0">
              <a:latin typeface="Cambria" panose="02040503050406030204" pitchFamily="18" charset="0"/>
              <a:ea typeface="Cambria" panose="02040503050406030204" pitchFamily="18" charset="0"/>
            </a:endParaRPr>
          </a:p>
        </p:txBody>
      </p:sp>
      <p:pic>
        <p:nvPicPr>
          <p:cNvPr id="3" name="Immagine 2">
            <a:extLst>
              <a:ext uri="{FF2B5EF4-FFF2-40B4-BE49-F238E27FC236}">
                <a16:creationId xmlns:a16="http://schemas.microsoft.com/office/drawing/2014/main" id="{1C489730-D78F-834A-9E99-5B22C64EC58B}"/>
              </a:ext>
            </a:extLst>
          </p:cNvPr>
          <p:cNvPicPr>
            <a:picLocks noChangeAspect="1"/>
          </p:cNvPicPr>
          <p:nvPr/>
        </p:nvPicPr>
        <p:blipFill>
          <a:blip r:embed="rId4"/>
          <a:stretch>
            <a:fillRect/>
          </a:stretch>
        </p:blipFill>
        <p:spPr>
          <a:xfrm>
            <a:off x="471488" y="2917225"/>
            <a:ext cx="8397240" cy="2209800"/>
          </a:xfrm>
          <a:prstGeom prst="rect">
            <a:avLst/>
          </a:prstGeom>
        </p:spPr>
      </p:pic>
    </p:spTree>
    <p:extLst>
      <p:ext uri="{BB962C8B-B14F-4D97-AF65-F5344CB8AC3E}">
        <p14:creationId xmlns:p14="http://schemas.microsoft.com/office/powerpoint/2010/main" val="2510274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89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821288" y="1531545"/>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957211"/>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passivi – procedure di revisione</a:t>
            </a:r>
            <a:endParaRPr lang="it-IT" altLang="it-IT" sz="2000" dirty="0">
              <a:latin typeface="Cambria" panose="02040503050406030204" pitchFamily="18" charset="0"/>
              <a:ea typeface="Cambria" panose="02040503050406030204" pitchFamily="18" charset="0"/>
            </a:endParaRPr>
          </a:p>
        </p:txBody>
      </p:sp>
      <p:graphicFrame>
        <p:nvGraphicFramePr>
          <p:cNvPr id="3" name="Tabella 2">
            <a:extLst>
              <a:ext uri="{FF2B5EF4-FFF2-40B4-BE49-F238E27FC236}">
                <a16:creationId xmlns:a16="http://schemas.microsoft.com/office/drawing/2014/main" id="{FB0CB11E-05F9-84C3-7459-9287AED9BAB2}"/>
              </a:ext>
            </a:extLst>
          </p:cNvPr>
          <p:cNvGraphicFramePr>
            <a:graphicFrameLocks noGrp="1"/>
          </p:cNvGraphicFramePr>
          <p:nvPr>
            <p:extLst>
              <p:ext uri="{D42A27DB-BD31-4B8C-83A1-F6EECF244321}">
                <p14:modId xmlns:p14="http://schemas.microsoft.com/office/powerpoint/2010/main" val="2033319954"/>
              </p:ext>
            </p:extLst>
          </p:nvPr>
        </p:nvGraphicFramePr>
        <p:xfrm>
          <a:off x="772152" y="1441661"/>
          <a:ext cx="7282726" cy="5370999"/>
        </p:xfrm>
        <a:graphic>
          <a:graphicData uri="http://schemas.openxmlformats.org/drawingml/2006/table">
            <a:tbl>
              <a:tblPr>
                <a:tableStyleId>{5C22544A-7EE6-4342-B048-85BDC9FD1C3A}</a:tableStyleId>
              </a:tblPr>
              <a:tblGrid>
                <a:gridCol w="2542849">
                  <a:extLst>
                    <a:ext uri="{9D8B030D-6E8A-4147-A177-3AD203B41FA5}">
                      <a16:colId xmlns:a16="http://schemas.microsoft.com/office/drawing/2014/main" val="2068334234"/>
                    </a:ext>
                  </a:extLst>
                </a:gridCol>
                <a:gridCol w="3220979">
                  <a:extLst>
                    <a:ext uri="{9D8B030D-6E8A-4147-A177-3AD203B41FA5}">
                      <a16:colId xmlns:a16="http://schemas.microsoft.com/office/drawing/2014/main" val="694135392"/>
                    </a:ext>
                  </a:extLst>
                </a:gridCol>
                <a:gridCol w="335154">
                  <a:extLst>
                    <a:ext uri="{9D8B030D-6E8A-4147-A177-3AD203B41FA5}">
                      <a16:colId xmlns:a16="http://schemas.microsoft.com/office/drawing/2014/main" val="849769930"/>
                    </a:ext>
                  </a:extLst>
                </a:gridCol>
                <a:gridCol w="602178">
                  <a:extLst>
                    <a:ext uri="{9D8B030D-6E8A-4147-A177-3AD203B41FA5}">
                      <a16:colId xmlns:a16="http://schemas.microsoft.com/office/drawing/2014/main" val="3387983688"/>
                    </a:ext>
                  </a:extLst>
                </a:gridCol>
                <a:gridCol w="581566">
                  <a:extLst>
                    <a:ext uri="{9D8B030D-6E8A-4147-A177-3AD203B41FA5}">
                      <a16:colId xmlns:a16="http://schemas.microsoft.com/office/drawing/2014/main" val="18687764"/>
                    </a:ext>
                  </a:extLst>
                </a:gridCol>
              </a:tblGrid>
              <a:tr h="146945">
                <a:tc rowSpan="2">
                  <a:txBody>
                    <a:bodyPr/>
                    <a:lstStyle/>
                    <a:p>
                      <a:pPr algn="l" fontAlgn="ctr"/>
                      <a:r>
                        <a:rPr lang="it-IT" sz="1000" u="none" strike="noStrike" dirty="0">
                          <a:effectLst/>
                          <a:latin typeface="Cambria" panose="02040503050406030204" pitchFamily="18" charset="0"/>
                          <a:ea typeface="Cambria" panose="02040503050406030204" pitchFamily="18" charset="0"/>
                        </a:rPr>
                        <a:t>PROGRAMMA DI VERIFICA</a:t>
                      </a: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Società</a:t>
                      </a:r>
                      <a:endParaRPr lang="it-IT" sz="1000" b="1"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F13</a:t>
                      </a: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pag. ..</a:t>
                      </a:r>
                      <a:endParaRPr lang="it-IT" sz="1000" b="1"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040133507"/>
                  </a:ext>
                </a:extLst>
              </a:tr>
              <a:tr h="146945">
                <a:tc v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Esercizio</a:t>
                      </a: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Ref</a:t>
                      </a: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Sigla</a:t>
                      </a:r>
                      <a:endParaRPr lang="it-IT" sz="1000" b="1"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Data</a:t>
                      </a:r>
                      <a:endParaRPr lang="it-IT" sz="1000" b="1"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4272543150"/>
                  </a:ext>
                </a:extLst>
              </a:tr>
              <a:tr h="304764">
                <a:tc gridSpan="2">
                  <a:txBody>
                    <a:bodyPr/>
                    <a:lstStyle/>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Accertare che siano state rilevate per competenza le principali voci con natura di rateo passivo (quota di costi comuni a due o più esercizi, per la parte di competenza):</a:t>
                      </a: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925338319"/>
                  </a:ext>
                </a:extLst>
              </a:tr>
              <a:tr h="289843">
                <a:tc gridSpan="2">
                  <a:txBody>
                    <a:bodyPr/>
                    <a:lstStyle/>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1. utenze, spese condominiali (pagate a consuntivo)</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2. interessi passivi su finanziamenti, ecc.</a:t>
                      </a: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685006764"/>
                  </a:ext>
                </a:extLst>
              </a:tr>
              <a:tr h="308705">
                <a:tc gridSpan="2">
                  <a:txBody>
                    <a:bodyPr/>
                    <a:lstStyle/>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Accertare che siano state rilevate per competenza le principiali voci con natura di risconto passivo (quote di proventi comuni a due o più esercizi, per la parte non di competenza):</a:t>
                      </a: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7921931"/>
                  </a:ext>
                </a:extLst>
              </a:tr>
              <a:tr h="289843">
                <a:tc gridSpan="2">
                  <a:txBody>
                    <a:bodyPr/>
                    <a:lstStyle/>
                    <a:p>
                      <a:pPr algn="l"/>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1. locazioni attive,</a:t>
                      </a:r>
                    </a:p>
                    <a:p>
                      <a:pPr algn="l"/>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2. ricavi per contratti con prestazioni periodiche, ecc.</a:t>
                      </a:r>
                    </a:p>
                  </a:txBody>
                  <a:tcPr marL="4315" marR="4315" marT="4315" marB="0" anchor="ctr"/>
                </a:tc>
                <a:tc hMerge="1">
                  <a:txBody>
                    <a:bodyPr/>
                    <a:lstStyle/>
                    <a:p>
                      <a:endParaRPr lang="it-IT"/>
                    </a:p>
                  </a:txBody>
                  <a:tcPr/>
                </a:tc>
                <a:tc rowSpan="3">
                  <a:txBody>
                    <a:bodyPr/>
                    <a:lstStyle/>
                    <a:p>
                      <a:pPr algn="l" fontAlgn="ct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rowSpan="3">
                  <a:txBody>
                    <a:bodyPr/>
                    <a:lstStyle/>
                    <a:p>
                      <a:pPr algn="l" fontAlgn="ct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rowSpan="3">
                  <a:txBody>
                    <a:bodyPr/>
                    <a:lstStyle/>
                    <a:p>
                      <a:pPr algn="l" fontAlgn="ct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068912170"/>
                  </a:ext>
                </a:extLst>
              </a:tr>
              <a:tr h="146945">
                <a:tc gridSpan="2">
                  <a:txBody>
                    <a:bodyPr/>
                    <a:lstStyle/>
                    <a:p>
                      <a:pPr algn="l"/>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194155" marR="4315" marT="4315" marB="0" anchor="ctr"/>
                </a:tc>
                <a:tc h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599411261"/>
                  </a:ext>
                </a:extLst>
              </a:tr>
              <a:tr h="146945">
                <a:tc gridSpan="2">
                  <a:txBody>
                    <a:bodyPr/>
                    <a:lstStyle/>
                    <a:p>
                      <a:pPr algn="l"/>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194155" marR="4315" marT="4315" marB="0" anchor="ctr"/>
                </a:tc>
                <a:tc h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72399363"/>
                  </a:ext>
                </a:extLst>
              </a:tr>
              <a:tr h="289843">
                <a:tc gridSpan="2">
                  <a:txBody>
                    <a:bodyPr/>
                    <a:lstStyle/>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Valutare la completezza delle registrazioni in base alle informazioni</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raccolte nel corso delle verifiche periodiche (contratti, verbali </a:t>
                      </a:r>
                      <a:r>
                        <a:rPr lang="it-IT" sz="1000" u="none" strike="noStrike" kern="1200" dirty="0" err="1">
                          <a:solidFill>
                            <a:schemeClr val="dk1"/>
                          </a:solidFill>
                          <a:effectLst/>
                          <a:latin typeface="Cambria" panose="02040503050406030204" pitchFamily="18" charset="0"/>
                          <a:ea typeface="Cambria" panose="02040503050406030204" pitchFamily="18" charset="0"/>
                          <a:cs typeface="+mn-cs"/>
                        </a:rPr>
                        <a:t>CdA</a:t>
                      </a:r>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 ecc.).</a:t>
                      </a: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927809872"/>
                  </a:ext>
                </a:extLst>
              </a:tr>
              <a:tr h="404162">
                <a:tc gridSpan="2">
                  <a:txBody>
                    <a:bodyPr/>
                    <a:lstStyle/>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Per le voci significative, verificare la documentazione di supporto e</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l’accuratezza matematica degli importi</a:t>
                      </a:r>
                      <a:r>
                        <a:rPr lang="it-IT" sz="1800" b="0" i="0" u="none" strike="noStrike" kern="1200" baseline="0" dirty="0">
                          <a:solidFill>
                            <a:schemeClr val="dk1"/>
                          </a:solidFill>
                          <a:latin typeface="+mn-lt"/>
                          <a:ea typeface="+mn-ea"/>
                          <a:cs typeface="+mn-cs"/>
                        </a:rPr>
                        <a:t>.</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1133715565"/>
                  </a:ext>
                </a:extLst>
              </a:tr>
              <a:tr h="289843">
                <a:tc gridSpan="2">
                  <a:txBody>
                    <a:bodyPr/>
                    <a:lstStyle/>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Verificare la corretta classificazione e rappresentazione in bilancio, e che</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l’informativa fornita in Nota integrativa sia completa, accurata e corrisponda alle risultanze contabili.</a:t>
                      </a: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634284873"/>
                  </a:ext>
                </a:extLst>
              </a:tr>
              <a:tr h="1433032">
                <a:tc gridSpan="2">
                  <a:txBody>
                    <a:bodyPr/>
                    <a:lstStyle/>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Accertare che le poste con natura di stanziamento per costi maturati alla chiusura</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dell’esercizio siano state rilevate fra i debiti:</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x </a:t>
                      </a:r>
                      <a:r>
                        <a:rPr lang="it-IT" sz="1000" u="none" strike="noStrike" kern="1200" dirty="0" err="1">
                          <a:solidFill>
                            <a:schemeClr val="dk1"/>
                          </a:solidFill>
                          <a:effectLst/>
                          <a:latin typeface="Cambria" panose="02040503050406030204" pitchFamily="18" charset="0"/>
                          <a:ea typeface="Cambria" panose="02040503050406030204" pitchFamily="18" charset="0"/>
                          <a:cs typeface="+mn-cs"/>
                        </a:rPr>
                        <a:t>x</a:t>
                      </a:r>
                      <a:endParaRPr lang="it-IT" sz="1000" u="none" strike="noStrike" kern="1200" dirty="0">
                        <a:solidFill>
                          <a:schemeClr val="dk1"/>
                        </a:solidFill>
                        <a:effectLst/>
                        <a:latin typeface="Cambria" panose="02040503050406030204" pitchFamily="18" charset="0"/>
                        <a:ea typeface="Cambria" panose="02040503050406030204" pitchFamily="18" charset="0"/>
                        <a:cs typeface="+mn-cs"/>
                      </a:endParaRP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 stipendi e salari per straordinari e relativi contributi,</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- 13ma mensilità,</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 ferie e ROL maturati e non goduti e relativi contributi,</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 fatture da ricevere per beni o prestazioni di servizi,</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 royalties e provvigioni,</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 compensi agli organi sociali,</a:t>
                      </a:r>
                    </a:p>
                    <a:p>
                      <a:r>
                        <a:rPr lang="it-IT" sz="1000" u="none" strike="noStrike" kern="1200" dirty="0">
                          <a:solidFill>
                            <a:schemeClr val="dk1"/>
                          </a:solidFill>
                          <a:effectLst/>
                          <a:latin typeface="Cambria" panose="02040503050406030204" pitchFamily="18" charset="0"/>
                          <a:ea typeface="Cambria" panose="02040503050406030204" pitchFamily="18" charset="0"/>
                          <a:cs typeface="+mn-cs"/>
                        </a:rPr>
                        <a:t>- premi e sconti di fine anno ai clienti, </a:t>
                      </a:r>
                      <a:r>
                        <a:rPr lang="it-IT" sz="1000" u="none" strike="noStrike" kern="1200" dirty="0" err="1">
                          <a:solidFill>
                            <a:schemeClr val="dk1"/>
                          </a:solidFill>
                          <a:effectLst/>
                          <a:latin typeface="Cambria" panose="02040503050406030204" pitchFamily="18" charset="0"/>
                          <a:ea typeface="Cambria" panose="02040503050406030204" pitchFamily="18" charset="0"/>
                          <a:cs typeface="+mn-cs"/>
                        </a:rPr>
                        <a:t>ecc</a:t>
                      </a:r>
                      <a:endParaRPr lang="it-IT" sz="1000" u="none" strike="noStrike" kern="1200" dirty="0">
                        <a:solidFill>
                          <a:schemeClr val="dk1"/>
                        </a:solidFill>
                        <a:effectLst/>
                        <a:latin typeface="Cambria" panose="02040503050406030204" pitchFamily="18" charset="0"/>
                        <a:ea typeface="Cambria" panose="02040503050406030204" pitchFamily="18" charset="0"/>
                        <a:cs typeface="+mn-cs"/>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518744208"/>
                  </a:ext>
                </a:extLst>
              </a:tr>
              <a:tr h="303239">
                <a:tc gridSpan="2">
                  <a:txBody>
                    <a:bodyPr/>
                    <a:lstStyle/>
                    <a:p>
                      <a:pPr algn="l" fontAlgn="ctr"/>
                      <a:endParaRPr lang="it-IT" sz="1000" b="1"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4270244715"/>
                  </a:ext>
                </a:extLst>
              </a:tr>
              <a:tr h="146945">
                <a:tc gridSpan="2">
                  <a:txBody>
                    <a:bodyPr/>
                    <a:lstStyle/>
                    <a:p>
                      <a:pPr algn="l" fontAlgn="ct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2613216292"/>
                  </a:ext>
                </a:extLst>
              </a:tr>
              <a:tr h="152883">
                <a:tc gridSpan="2">
                  <a:txBody>
                    <a:bodyPr/>
                    <a:lstStyle/>
                    <a:p>
                      <a:pPr algn="l" fontAlgn="ct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490041875"/>
                  </a:ext>
                </a:extLst>
              </a:tr>
              <a:tr h="138370">
                <a:tc gridSpan="2">
                  <a:txBody>
                    <a:bodyPr/>
                    <a:lstStyle/>
                    <a:p>
                      <a:pPr algn="l" fontAlgn="ct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a:effectLst/>
                          <a:latin typeface="Cambria" panose="02040503050406030204" pitchFamily="18" charset="0"/>
                          <a:ea typeface="Cambria" panose="02040503050406030204" pitchFamily="18" charset="0"/>
                        </a:rPr>
                        <a:t> </a:t>
                      </a:r>
                      <a:endParaRPr lang="it-IT" sz="1000" b="0" i="0" u="none" strike="noStrike">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591181369"/>
                  </a:ext>
                </a:extLst>
              </a:tr>
              <a:tr h="146945">
                <a:tc gridSpan="2">
                  <a:txBody>
                    <a:bodyPr/>
                    <a:lstStyle/>
                    <a:p>
                      <a:pPr algn="l" fontAlgn="ctr"/>
                      <a:r>
                        <a:rPr lang="it-IT" sz="1000" u="none" strike="noStrike" dirty="0">
                          <a:effectLst/>
                          <a:latin typeface="Cambria" panose="02040503050406030204" pitchFamily="18" charset="0"/>
                          <a:ea typeface="Cambria" panose="02040503050406030204" pitchFamily="18" charset="0"/>
                        </a:rPr>
                        <a:t>Vigilanza notturna</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hMerge="1">
                  <a:txBody>
                    <a:bodyPr/>
                    <a:lstStyle/>
                    <a:p>
                      <a:endParaRPr lang="it-IT"/>
                    </a:p>
                  </a:txBody>
                  <a:tcP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tc>
                  <a:txBody>
                    <a:bodyPr/>
                    <a:lstStyle/>
                    <a:p>
                      <a:pPr algn="l" fontAlgn="ctr"/>
                      <a:r>
                        <a:rPr lang="it-IT" sz="1000" u="none" strike="noStrike" dirty="0">
                          <a:effectLst/>
                          <a:latin typeface="Cambria" panose="02040503050406030204" pitchFamily="18" charset="0"/>
                          <a:ea typeface="Cambria" panose="02040503050406030204" pitchFamily="18" charset="0"/>
                        </a:rPr>
                        <a:t> </a:t>
                      </a:r>
                      <a:endParaRPr lang="it-IT" sz="1000" b="0" i="0" u="none" strike="noStrike" dirty="0">
                        <a:solidFill>
                          <a:srgbClr val="000000"/>
                        </a:solidFill>
                        <a:effectLst/>
                        <a:latin typeface="Cambria" panose="02040503050406030204" pitchFamily="18" charset="0"/>
                        <a:ea typeface="Cambria" panose="02040503050406030204" pitchFamily="18" charset="0"/>
                      </a:endParaRPr>
                    </a:p>
                  </a:txBody>
                  <a:tcPr marL="4315" marR="4315" marT="4315" marB="0" anchor="ctr"/>
                </a:tc>
                <a:extLst>
                  <a:ext uri="{0D108BD9-81ED-4DB2-BD59-A6C34878D82A}">
                    <a16:rowId xmlns:a16="http://schemas.microsoft.com/office/drawing/2014/main" val="3436792386"/>
                  </a:ext>
                </a:extLst>
              </a:tr>
            </a:tbl>
          </a:graphicData>
        </a:graphic>
      </p:graphicFrame>
    </p:spTree>
    <p:extLst>
      <p:ext uri="{BB962C8B-B14F-4D97-AF65-F5344CB8AC3E}">
        <p14:creationId xmlns:p14="http://schemas.microsoft.com/office/powerpoint/2010/main" val="386416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4B8ACFF-1C50-B1A0-183C-E9CE00E205E6}"/>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9459" name="Group 25">
            <a:extLst>
              <a:ext uri="{FF2B5EF4-FFF2-40B4-BE49-F238E27FC236}">
                <a16:creationId xmlns:a16="http://schemas.microsoft.com/office/drawing/2014/main" id="{73622403-CC5E-2E7B-7903-FBEF4342498F}"/>
              </a:ext>
            </a:extLst>
          </p:cNvPr>
          <p:cNvGrpSpPr>
            <a:grpSpLocks/>
          </p:cNvGrpSpPr>
          <p:nvPr/>
        </p:nvGrpSpPr>
        <p:grpSpPr bwMode="auto">
          <a:xfrm>
            <a:off x="92075" y="212725"/>
            <a:ext cx="1036638" cy="884238"/>
            <a:chOff x="200590" y="418099"/>
            <a:chExt cx="1035539" cy="884136"/>
          </a:xfrm>
        </p:grpSpPr>
        <p:grpSp>
          <p:nvGrpSpPr>
            <p:cNvPr id="19462" name="Group 26">
              <a:extLst>
                <a:ext uri="{FF2B5EF4-FFF2-40B4-BE49-F238E27FC236}">
                  <a16:creationId xmlns:a16="http://schemas.microsoft.com/office/drawing/2014/main" id="{A59E97A1-34F9-81EA-A4D5-12752792D98C}"/>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8659D943-CF87-A4D0-991D-9408A745FA95}"/>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19467" name="Group 31">
                <a:extLst>
                  <a:ext uri="{FF2B5EF4-FFF2-40B4-BE49-F238E27FC236}">
                    <a16:creationId xmlns:a16="http://schemas.microsoft.com/office/drawing/2014/main" id="{CB59AC3A-3DC8-7EC0-B763-AA8A21E7E6CE}"/>
                  </a:ext>
                </a:extLst>
              </p:cNvPr>
              <p:cNvGrpSpPr>
                <a:grpSpLocks/>
              </p:cNvGrpSpPr>
              <p:nvPr/>
            </p:nvGrpSpPr>
            <p:grpSpPr bwMode="auto">
              <a:xfrm>
                <a:off x="1604481" y="615882"/>
                <a:ext cx="886681" cy="461665"/>
                <a:chOff x="1604481" y="615882"/>
                <a:chExt cx="886681" cy="461665"/>
              </a:xfrm>
            </p:grpSpPr>
            <p:sp>
              <p:nvSpPr>
                <p:cNvPr id="19468" name="TextBox 32">
                  <a:extLst>
                    <a:ext uri="{FF2B5EF4-FFF2-40B4-BE49-F238E27FC236}">
                      <a16:creationId xmlns:a16="http://schemas.microsoft.com/office/drawing/2014/main" id="{FF9090E1-000F-2EF6-4B7C-BCE6C4AF471A}"/>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C7D3A1DA-ED75-4340-A27C-39398F1BB532}"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19469" name="TextBox 33">
                  <a:extLst>
                    <a:ext uri="{FF2B5EF4-FFF2-40B4-BE49-F238E27FC236}">
                      <a16:creationId xmlns:a16="http://schemas.microsoft.com/office/drawing/2014/main" id="{EA607E7B-5637-F616-D5AF-5BB5A498B713}"/>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19463" name="Group 27">
              <a:extLst>
                <a:ext uri="{FF2B5EF4-FFF2-40B4-BE49-F238E27FC236}">
                  <a16:creationId xmlns:a16="http://schemas.microsoft.com/office/drawing/2014/main" id="{70C02331-CCF5-D71F-5CEE-9A14C305E13F}"/>
                </a:ext>
              </a:extLst>
            </p:cNvPr>
            <p:cNvGrpSpPr>
              <a:grpSpLocks/>
            </p:cNvGrpSpPr>
            <p:nvPr/>
          </p:nvGrpSpPr>
          <p:grpSpPr bwMode="auto">
            <a:xfrm>
              <a:off x="200590" y="843937"/>
              <a:ext cx="1035539" cy="458298"/>
              <a:chOff x="224691" y="1351963"/>
              <a:chExt cx="1035539" cy="458298"/>
            </a:xfrm>
          </p:grpSpPr>
          <p:sp>
            <p:nvSpPr>
              <p:cNvPr id="19464" name="TextBox 28">
                <a:extLst>
                  <a:ext uri="{FF2B5EF4-FFF2-40B4-BE49-F238E27FC236}">
                    <a16:creationId xmlns:a16="http://schemas.microsoft.com/office/drawing/2014/main" id="{9C05DB70-74FF-746C-8A9F-1C7630A9E74D}"/>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19465" name="TextBox 29">
                <a:extLst>
                  <a:ext uri="{FF2B5EF4-FFF2-40B4-BE49-F238E27FC236}">
                    <a16:creationId xmlns:a16="http://schemas.microsoft.com/office/drawing/2014/main" id="{E5DDF7CA-F7BC-0FC8-737B-FDBA2A98FCB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19460" name="Titolo 1">
            <a:extLst>
              <a:ext uri="{FF2B5EF4-FFF2-40B4-BE49-F238E27FC236}">
                <a16:creationId xmlns:a16="http://schemas.microsoft.com/office/drawing/2014/main" id="{6B64C564-C38E-8868-7F64-62F3D96E51A6}"/>
              </a:ext>
            </a:extLst>
          </p:cNvPr>
          <p:cNvSpPr>
            <a:spLocks noGrp="1"/>
          </p:cNvSpPr>
          <p:nvPr>
            <p:ph type="title"/>
          </p:nvPr>
        </p:nvSpPr>
        <p:spPr>
          <a:xfrm>
            <a:off x="457200" y="1462088"/>
            <a:ext cx="8495414" cy="5183187"/>
          </a:xfrm>
        </p:spPr>
        <p:txBody>
          <a:bodyPr/>
          <a:lstStyle/>
          <a:p>
            <a:pPr marL="270510" marR="662940" algn="l">
              <a:lnSpc>
                <a:spcPct val="150000"/>
              </a:lnSpc>
              <a:spcBef>
                <a:spcPts val="1200"/>
              </a:spcBef>
              <a:spcAft>
                <a:spcPts val="0"/>
              </a:spcAft>
            </a:pPr>
            <a:br>
              <a:rPr lang="it-IT" altLang="it-IT" sz="1400" dirty="0"/>
            </a:br>
            <a:r>
              <a:rPr lang="it-IT" altLang="it-IT" sz="1400" dirty="0"/>
              <a:t>l</a:t>
            </a: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600" dirty="0"/>
            </a:br>
            <a:br>
              <a:rPr lang="it-IT" altLang="it-IT" sz="1600" dirty="0"/>
            </a:br>
            <a:r>
              <a:rPr lang="it-IT" sz="1600" dirty="0">
                <a:effectLst/>
                <a:latin typeface="Cambria" panose="02040503050406030204" pitchFamily="18" charset="0"/>
                <a:ea typeface="Cambria" panose="02040503050406030204" pitchFamily="18" charset="0"/>
                <a:cs typeface="Cambria" panose="02040503050406030204" pitchFamily="18" charset="0"/>
              </a:rPr>
              <a:t>Si allega in fase di interim il calcolo della significatività o materialità globale a livello di bilancio d’esercizio e della significatività operativa a livello di singoli conti, classi di operazioni ed informativa e dell’errore trascurabile sulla base dei dati di bilancio d’esercizio, ultimo approvato. Le percentuali indicate sono possibili limiti di significatività e sono riferite a metodologie di revisione legale.</a:t>
            </a:r>
            <a:br>
              <a:rPr lang="it-IT" sz="1600" dirty="0">
                <a:effectLst/>
                <a:latin typeface="Cambria" panose="02040503050406030204" pitchFamily="18" charset="0"/>
                <a:ea typeface="Cambria" panose="02040503050406030204" pitchFamily="18" charset="0"/>
                <a:cs typeface="Cambria" panose="02040503050406030204" pitchFamily="18" charset="0"/>
              </a:rPr>
            </a:br>
            <a:r>
              <a:rPr lang="it-IT" sz="1600" dirty="0">
                <a:effectLst/>
                <a:latin typeface="Cambria" panose="02040503050406030204" pitchFamily="18" charset="0"/>
                <a:ea typeface="Cambria" panose="02040503050406030204" pitchFamily="18" charset="0"/>
                <a:cs typeface="Cambria" panose="02040503050406030204" pitchFamily="18" charset="0"/>
              </a:rPr>
              <a:t>Il calcolo della significatività va effettuato all’inizio del processo di revisione in fase di interim e sarà ricalcolata in fase di </a:t>
            </a:r>
            <a:r>
              <a:rPr lang="it-IT" sz="1600" dirty="0" err="1">
                <a:effectLst/>
                <a:latin typeface="Cambria" panose="02040503050406030204" pitchFamily="18" charset="0"/>
                <a:ea typeface="Cambria" panose="02040503050406030204" pitchFamily="18" charset="0"/>
                <a:cs typeface="Cambria" panose="02040503050406030204" pitchFamily="18" charset="0"/>
              </a:rPr>
              <a:t>final</a:t>
            </a:r>
            <a:r>
              <a:rPr lang="it-IT" sz="1600" dirty="0">
                <a:effectLst/>
                <a:latin typeface="Cambria" panose="02040503050406030204" pitchFamily="18" charset="0"/>
                <a:ea typeface="Cambria" panose="02040503050406030204" pitchFamily="18" charset="0"/>
                <a:cs typeface="Cambria" panose="02040503050406030204" pitchFamily="18" charset="0"/>
              </a:rPr>
              <a:t> al fine di analizzare eventuali scostamenti della stessa che potrebbero indurre ad incrementare delle verifiche se i risultati del bilancio d’esercizio che si sta revisionando si sono discostati notevolmente dall’esercizio precedente e sono negativi.</a:t>
            </a:r>
            <a:br>
              <a:rPr lang="it-IT" sz="1600" dirty="0">
                <a:effectLst/>
                <a:latin typeface="Cambria" panose="02040503050406030204" pitchFamily="18" charset="0"/>
                <a:ea typeface="Cambria" panose="02040503050406030204" pitchFamily="18" charset="0"/>
                <a:cs typeface="Cambria" panose="02040503050406030204" pitchFamily="18" charset="0"/>
              </a:rPr>
            </a:br>
            <a:r>
              <a:rPr lang="it-IT" sz="1600" dirty="0">
                <a:effectLst/>
                <a:latin typeface="Cambria" panose="02040503050406030204" pitchFamily="18" charset="0"/>
                <a:ea typeface="Cambria" panose="02040503050406030204" pitchFamily="18" charset="0"/>
                <a:cs typeface="Cambria" panose="02040503050406030204" pitchFamily="18" charset="0"/>
              </a:rPr>
              <a:t>Di seguito si esplicita il calcolo della significatività effettuato dal Revisore utilizzando i dati di bilancio relativi all’ultimo bilancio d’esercizio della società al 31.12.</a:t>
            </a:r>
            <a:r>
              <a:rPr lang="it-IT" sz="1600" dirty="0">
                <a:latin typeface="Cambria" panose="02040503050406030204" pitchFamily="18" charset="0"/>
                <a:ea typeface="Cambria" panose="02040503050406030204" pitchFamily="18" charset="0"/>
                <a:cs typeface="Cambria" panose="02040503050406030204" pitchFamily="18" charset="0"/>
              </a:rPr>
              <a:t>2022.</a:t>
            </a:r>
            <a:br>
              <a:rPr lang="it-IT" sz="1600" dirty="0">
                <a:latin typeface="Cambria" panose="02040503050406030204" pitchFamily="18" charset="0"/>
                <a:ea typeface="Cambria" panose="02040503050406030204" pitchFamily="18" charset="0"/>
                <a:cs typeface="Cambria" panose="02040503050406030204" pitchFamily="18" charset="0"/>
              </a:rPr>
            </a:br>
            <a:br>
              <a:rPr lang="it-IT" sz="16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sz="1400" dirty="0">
                <a:effectLst/>
                <a:latin typeface="Cambria" panose="02040503050406030204" pitchFamily="18" charset="0"/>
                <a:ea typeface="Cambria" panose="02040503050406030204" pitchFamily="18" charset="0"/>
                <a:cs typeface="Cambria" panose="02040503050406030204" pitchFamily="18" charset="0"/>
              </a:rPr>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20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br>
              <a:rPr lang="it-IT" altLang="it-IT" sz="1400" dirty="0"/>
            </a:br>
            <a:endParaRPr lang="it-IT" altLang="it-IT" sz="3200" dirty="0"/>
          </a:p>
        </p:txBody>
      </p:sp>
      <p:sp>
        <p:nvSpPr>
          <p:cNvPr id="14" name="Titolo 1">
            <a:extLst>
              <a:ext uri="{FF2B5EF4-FFF2-40B4-BE49-F238E27FC236}">
                <a16:creationId xmlns:a16="http://schemas.microsoft.com/office/drawing/2014/main" id="{6E29ED5F-9BB4-910B-948E-0E1B74E25D7D}"/>
              </a:ext>
            </a:extLst>
          </p:cNvPr>
          <p:cNvSpPr txBox="1">
            <a:spLocks/>
          </p:cNvSpPr>
          <p:nvPr/>
        </p:nvSpPr>
        <p:spPr bwMode="auto">
          <a:xfrm>
            <a:off x="457200" y="946150"/>
            <a:ext cx="8229600" cy="4699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altLang="it-IT" sz="2000" b="1" dirty="0">
              <a:solidFill>
                <a:srgbClr val="FF0000"/>
              </a:solidFill>
            </a:endParaRPr>
          </a:p>
          <a:p>
            <a:pPr>
              <a:defRPr/>
            </a:pPr>
            <a:endParaRPr lang="it-IT" altLang="it-IT" sz="2000" b="1" dirty="0">
              <a:solidFill>
                <a:srgbClr val="FF0000"/>
              </a:solidFill>
            </a:endParaRPr>
          </a:p>
          <a:p>
            <a:pPr>
              <a:defRPr/>
            </a:pPr>
            <a:r>
              <a:rPr lang="it-IT" sz="1800" b="1" dirty="0">
                <a:solidFill>
                  <a:srgbClr val="FF0000"/>
                </a:solidFill>
                <a:effectLst/>
                <a:latin typeface="Georgia" panose="02040502050405020303" pitchFamily="18" charset="0"/>
                <a:ea typeface="Cambria" panose="02040503050406030204" pitchFamily="18" charset="0"/>
                <a:cs typeface="Cambria" panose="02040503050406030204" pitchFamily="18" charset="0"/>
              </a:rPr>
              <a:t>Il calcolo della significatività</a:t>
            </a:r>
            <a:br>
              <a:rPr lang="it-IT" altLang="it-IT" sz="3600" b="1" dirty="0">
                <a:solidFill>
                  <a:srgbClr val="FF0000"/>
                </a:solidFill>
              </a:rPr>
            </a:br>
            <a:endParaRPr lang="it-IT" altLang="it-IT" sz="3600" cap="small" dirty="0">
              <a:solidFill>
                <a:srgbClr val="FF0000"/>
              </a:solidFill>
            </a:endParaRPr>
          </a:p>
        </p:txBody>
      </p:sp>
    </p:spTree>
    <p:extLst>
      <p:ext uri="{BB962C8B-B14F-4D97-AF65-F5344CB8AC3E}">
        <p14:creationId xmlns:p14="http://schemas.microsoft.com/office/powerpoint/2010/main" val="41948210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90</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072899"/>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passivi – procedure di revisione</a:t>
            </a:r>
            <a:endParaRPr lang="it-IT" altLang="it-IT" sz="2000" dirty="0">
              <a:latin typeface="Cambria" panose="02040503050406030204" pitchFamily="18" charset="0"/>
              <a:ea typeface="Cambria" panose="02040503050406030204" pitchFamily="18" charset="0"/>
            </a:endParaRPr>
          </a:p>
        </p:txBody>
      </p:sp>
      <p:sp>
        <p:nvSpPr>
          <p:cNvPr id="5" name="Titolo 2">
            <a:extLst>
              <a:ext uri="{FF2B5EF4-FFF2-40B4-BE49-F238E27FC236}">
                <a16:creationId xmlns:a16="http://schemas.microsoft.com/office/drawing/2014/main" id="{93C18727-5571-1C9E-8550-40688F6E8ECF}"/>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altLang="it-IT" sz="1600" b="1" dirty="0"/>
              <a:t>Capo – Scheda Ratei e Risconti Passivi</a:t>
            </a: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pic>
        <p:nvPicPr>
          <p:cNvPr id="7" name="Immagine 6">
            <a:extLst>
              <a:ext uri="{FF2B5EF4-FFF2-40B4-BE49-F238E27FC236}">
                <a16:creationId xmlns:a16="http://schemas.microsoft.com/office/drawing/2014/main" id="{1F5110F9-7E20-EC75-FD57-0617B40714C9}"/>
              </a:ext>
            </a:extLst>
          </p:cNvPr>
          <p:cNvPicPr>
            <a:picLocks noChangeAspect="1"/>
          </p:cNvPicPr>
          <p:nvPr/>
        </p:nvPicPr>
        <p:blipFill>
          <a:blip r:embed="rId4"/>
          <a:stretch>
            <a:fillRect/>
          </a:stretch>
        </p:blipFill>
        <p:spPr>
          <a:xfrm>
            <a:off x="471488" y="3065505"/>
            <a:ext cx="8397240" cy="2209800"/>
          </a:xfrm>
          <a:prstGeom prst="rect">
            <a:avLst/>
          </a:prstGeom>
        </p:spPr>
      </p:pic>
    </p:spTree>
    <p:extLst>
      <p:ext uri="{BB962C8B-B14F-4D97-AF65-F5344CB8AC3E}">
        <p14:creationId xmlns:p14="http://schemas.microsoft.com/office/powerpoint/2010/main" val="30291518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91</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772152" y="1629527"/>
            <a:ext cx="7896225" cy="4948237"/>
          </a:xfrm>
        </p:spPr>
        <p:txBody>
          <a:bodyPr/>
          <a:lstStyle/>
          <a:p>
            <a:pPr algn="l"/>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Dopo la compilazione delle </a:t>
            </a:r>
            <a:r>
              <a:rPr lang="it-IT" sz="1800" dirty="0">
                <a:effectLst/>
                <a:latin typeface="Times New Roman" panose="02020603050405020304" pitchFamily="18" charset="0"/>
                <a:ea typeface="Times New Roman" panose="02020603050405020304" pitchFamily="18" charset="0"/>
              </a:rPr>
              <a:t>capo schede, il Revisore raccoglierà i documenti di</a:t>
            </a:r>
            <a:r>
              <a:rPr lang="it-IT" sz="1800" spc="5"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dettaglio a supporto delle verifiche correttamente</a:t>
            </a:r>
            <a:r>
              <a:rPr lang="it-IT" sz="1800" spc="5"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referenziate</a:t>
            </a:r>
            <a:r>
              <a:rPr lang="it-IT" sz="1800" spc="135"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e</a:t>
            </a:r>
            <a:r>
              <a:rPr lang="it-IT" sz="1800" spc="135"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spuntate</a:t>
            </a:r>
            <a:br>
              <a:rPr lang="it-IT" sz="1800" dirty="0">
                <a:effectLst/>
                <a:latin typeface="Times New Roman" panose="02020603050405020304" pitchFamily="18" charset="0"/>
                <a:ea typeface="Times New Roman" panose="02020603050405020304" pitchFamily="18" charset="0"/>
              </a:rPr>
            </a:br>
            <a:r>
              <a:rPr lang="it-IT" sz="1800" dirty="0">
                <a:effectLst/>
                <a:latin typeface="Times New Roman" panose="02020603050405020304" pitchFamily="18" charset="0"/>
                <a:ea typeface="Times New Roman" panose="02020603050405020304" pitchFamily="18" charset="0"/>
              </a:rPr>
              <a:t>.</a:t>
            </a:r>
            <a:br>
              <a:rPr lang="it-IT" sz="1800" dirty="0">
                <a:effectLst/>
                <a:latin typeface="Times New Roman" panose="02020603050405020304" pitchFamily="18" charset="0"/>
                <a:ea typeface="Times New Roman" panose="02020603050405020304" pitchFamily="18" charset="0"/>
              </a:rPr>
            </a:br>
            <a: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t>In tale area, alcuni dei possibili fattori di rischio di errate esposizioni possono essere correlate a:</a:t>
            </a:r>
            <a:b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br>
            <a: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ricavi o costi registrati per importi non corretti;</a:t>
            </a:r>
            <a:b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br>
            <a: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errato calcolo delle competenze;</a:t>
            </a:r>
            <a:b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br>
            <a: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errate imputazioni per rendere migliore l’immagine del bilancio;</a:t>
            </a:r>
            <a:b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br>
            <a: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t>Con specifico riferimento ai Ratei e Risconti Passivi altre casistiche ricorrenti di errori sono le seguenti:</a:t>
            </a:r>
            <a:br>
              <a:rPr lang="it-IT" sz="1800" dirty="0">
                <a:solidFill>
                  <a:srgbClr val="000000"/>
                </a:solidFill>
                <a:latin typeface="Cambria" panose="02040503050406030204" pitchFamily="18" charset="0"/>
                <a:ea typeface="Calibri" panose="020F0502020204030204" pitchFamily="34" charset="0"/>
                <a:cs typeface="Times New Roman" panose="02020603050405020304" pitchFamily="18" charset="0"/>
              </a:rPr>
            </a:br>
            <a:r>
              <a:rPr lang="it-IT" sz="1800" dirty="0">
                <a:latin typeface="Times New Roman" panose="02020603050405020304" pitchFamily="18" charset="0"/>
              </a:rPr>
              <a:t>a) l’iscrizione nei ratei passivi di importi per «fatture da ricevere», ovvero costi la cui competenza è maturata per intero nell’esercizio, anche se non ancora determinabili nel loro ammontare;</a:t>
            </a:r>
            <a:br>
              <a:rPr lang="it-IT" sz="1800" dirty="0">
                <a:latin typeface="Times New Roman" panose="02020603050405020304" pitchFamily="18" charset="0"/>
              </a:rPr>
            </a:br>
            <a:r>
              <a:rPr lang="it-IT" sz="1800" dirty="0">
                <a:latin typeface="Times New Roman" panose="02020603050405020304" pitchFamily="18" charset="0"/>
              </a:rPr>
              <a:t>b) in presenza di clienti che hanno fatto ricorso alla Legge Sabatini, il mancato risconto passivo per rettificare i contributi in c/ interesse ricevuti della quota </a:t>
            </a:r>
            <a:br>
              <a:rPr lang="it-IT" sz="1800" dirty="0">
                <a:latin typeface="Times New Roman" panose="02020603050405020304" pitchFamily="18" charset="0"/>
              </a:rPr>
            </a:br>
            <a:br>
              <a:rPr lang="it-IT" sz="1800" dirty="0">
                <a:latin typeface="Times New Roman" panose="02020603050405020304" pitchFamily="18" charset="0"/>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072899"/>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Ratei e risconti – procedure di revisione</a:t>
            </a:r>
            <a:endParaRPr lang="it-IT" altLang="it-IT"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88257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92</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4" name="Titolo 2">
            <a:extLst>
              <a:ext uri="{FF2B5EF4-FFF2-40B4-BE49-F238E27FC236}">
                <a16:creationId xmlns:a16="http://schemas.microsoft.com/office/drawing/2014/main" id="{CE1A4B04-690D-3BDC-9E3F-AFF19B13CB12}"/>
              </a:ext>
            </a:extLst>
          </p:cNvPr>
          <p:cNvSpPr>
            <a:spLocks noGrp="1"/>
          </p:cNvSpPr>
          <p:nvPr>
            <p:ph type="title"/>
          </p:nvPr>
        </p:nvSpPr>
        <p:spPr>
          <a:xfrm>
            <a:off x="772152" y="1629527"/>
            <a:ext cx="7896225" cy="4948237"/>
          </a:xfrm>
        </p:spPr>
        <p:txBody>
          <a:bodyPr/>
          <a:lstStyle/>
          <a:p>
            <a:pPr algn="l"/>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br>
              <a:rPr lang="it-IT" sz="1800" dirty="0">
                <a:latin typeface="Times New Roman" panose="02020603050405020304" pitchFamily="18" charset="0"/>
              </a:rPr>
            </a:br>
            <a:br>
              <a:rPr lang="it-IT" sz="1800" dirty="0">
                <a:latin typeface="Times New Roman" panose="02020603050405020304" pitchFamily="18" charset="0"/>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072899"/>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000" b="1" u="sng" dirty="0">
                <a:solidFill>
                  <a:srgbClr val="FF0000"/>
                </a:solidFill>
                <a:latin typeface="Cambria" panose="02040503050406030204" pitchFamily="18" charset="0"/>
                <a:ea typeface="Cambria" panose="02040503050406030204" pitchFamily="18" charset="0"/>
              </a:rPr>
              <a:t>Patrimonio netto – procedure di revisione</a:t>
            </a:r>
            <a:endParaRPr lang="it-IT" altLang="it-IT" sz="2000" dirty="0">
              <a:latin typeface="Cambria" panose="02040503050406030204" pitchFamily="18" charset="0"/>
              <a:ea typeface="Cambria" panose="02040503050406030204" pitchFamily="18" charset="0"/>
            </a:endParaRPr>
          </a:p>
        </p:txBody>
      </p:sp>
      <p:sp>
        <p:nvSpPr>
          <p:cNvPr id="3" name="CasellaDiTesto 2">
            <a:extLst>
              <a:ext uri="{FF2B5EF4-FFF2-40B4-BE49-F238E27FC236}">
                <a16:creationId xmlns:a16="http://schemas.microsoft.com/office/drawing/2014/main" id="{956EC0E4-24DA-4D6E-3D25-AFF4DE0AC5A5}"/>
              </a:ext>
            </a:extLst>
          </p:cNvPr>
          <p:cNvSpPr txBox="1"/>
          <p:nvPr/>
        </p:nvSpPr>
        <p:spPr>
          <a:xfrm>
            <a:off x="1347787" y="2043188"/>
            <a:ext cx="6613455" cy="2776337"/>
          </a:xfrm>
          <a:prstGeom prst="rect">
            <a:avLst/>
          </a:prstGeom>
          <a:noFill/>
        </p:spPr>
        <p:txBody>
          <a:bodyPr wrap="square">
            <a:spAutoFit/>
          </a:bodyPr>
          <a:lstStyle/>
          <a:p>
            <a:pPr>
              <a:lnSpc>
                <a:spcPct val="200000"/>
              </a:lnSpc>
            </a:pPr>
            <a:r>
              <a:rPr lang="it-IT" sz="1800" dirty="0">
                <a:latin typeface="Cambria" panose="02040503050406030204" pitchFamily="18" charset="0"/>
                <a:ea typeface="Cambria" panose="02040503050406030204" pitchFamily="18" charset="0"/>
              </a:rPr>
              <a:t>Codice Civile: art. 2424, 2424-bis, 2425-bis, 2426,</a:t>
            </a:r>
            <a:r>
              <a:rPr lang="it-IT" dirty="0">
                <a:latin typeface="Cambria" panose="02040503050406030204" pitchFamily="18" charset="0"/>
                <a:ea typeface="Cambria" panose="02040503050406030204" pitchFamily="18" charset="0"/>
              </a:rPr>
              <a:t> </a:t>
            </a:r>
            <a:r>
              <a:rPr lang="it-IT" sz="1800" dirty="0">
                <a:latin typeface="Cambria" panose="02040503050406030204" pitchFamily="18" charset="0"/>
                <a:ea typeface="Cambria" panose="02040503050406030204" pitchFamily="18" charset="0"/>
              </a:rPr>
              <a:t>2427 </a:t>
            </a:r>
          </a:p>
          <a:p>
            <a:pPr>
              <a:lnSpc>
                <a:spcPct val="200000"/>
              </a:lnSpc>
            </a:pPr>
            <a:r>
              <a:rPr lang="it-IT" sz="1800" dirty="0">
                <a:latin typeface="Cambria" panose="02040503050406030204" pitchFamily="18" charset="0"/>
                <a:ea typeface="Cambria" panose="02040503050406030204" pitchFamily="18" charset="0"/>
              </a:rPr>
              <a:t>Principio contabile OIC n. </a:t>
            </a:r>
            <a:r>
              <a:rPr lang="it-IT" dirty="0">
                <a:latin typeface="Cambria" panose="02040503050406030204" pitchFamily="18" charset="0"/>
                <a:ea typeface="Cambria" panose="02040503050406030204" pitchFamily="18" charset="0"/>
              </a:rPr>
              <a:t>28 e OIC 10 (rendiconto finanziario) </a:t>
            </a:r>
            <a:endParaRPr lang="it-IT" sz="1800" dirty="0">
              <a:latin typeface="Cambria" panose="02040503050406030204" pitchFamily="18" charset="0"/>
              <a:ea typeface="Cambria" panose="02040503050406030204" pitchFamily="18" charset="0"/>
            </a:endParaRPr>
          </a:p>
          <a:p>
            <a:pPr>
              <a:lnSpc>
                <a:spcPct val="200000"/>
              </a:lnSpc>
            </a:pPr>
            <a:r>
              <a:rPr lang="it-IT" sz="1800" dirty="0">
                <a:latin typeface="Cambria" panose="02040503050406030204" pitchFamily="18" charset="0"/>
                <a:ea typeface="Cambria" panose="02040503050406030204" pitchFamily="18" charset="0"/>
              </a:rPr>
              <a:t>Principio internazionale IAS n. </a:t>
            </a:r>
            <a:r>
              <a:rPr lang="it-IT" dirty="0">
                <a:latin typeface="Cambria" panose="02040503050406030204" pitchFamily="18" charset="0"/>
                <a:ea typeface="Cambria" panose="02040503050406030204" pitchFamily="18" charset="0"/>
              </a:rPr>
              <a:t>1 </a:t>
            </a:r>
            <a:r>
              <a:rPr lang="it-IT" sz="1800" dirty="0">
                <a:latin typeface="Cambria" panose="02040503050406030204" pitchFamily="18" charset="0"/>
                <a:ea typeface="Cambria" panose="02040503050406030204" pitchFamily="18" charset="0"/>
              </a:rPr>
              <a:t> </a:t>
            </a:r>
          </a:p>
          <a:p>
            <a:pPr>
              <a:lnSpc>
                <a:spcPct val="200000"/>
              </a:lnSpc>
            </a:pPr>
            <a:r>
              <a:rPr lang="it-IT" dirty="0">
                <a:latin typeface="Cambria" panose="02040503050406030204" pitchFamily="18" charset="0"/>
                <a:ea typeface="Cambria" panose="02040503050406030204" pitchFamily="18" charset="0"/>
              </a:rPr>
              <a:t>TUIR: art.47 e 91 (sovrapprezzo azioni) – art.84 (riporto perdite) – art.94 (valutazione azioni proprie) </a:t>
            </a:r>
            <a:endParaRPr lang="it-IT"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33781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93</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182585"/>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it-IT" altLang="it-IT" sz="2000" b="1" u="sng" dirty="0">
                <a:solidFill>
                  <a:srgbClr val="FF0000"/>
                </a:solidFill>
                <a:latin typeface="Cambria" panose="02040503050406030204" pitchFamily="18" charset="0"/>
                <a:ea typeface="Cambria" panose="02040503050406030204" pitchFamily="18" charset="0"/>
              </a:rPr>
              <a:t>Patrimonio netto – procedure di revisione</a:t>
            </a:r>
            <a:endParaRPr lang="it-IT" altLang="it-IT" sz="2000" dirty="0">
              <a:latin typeface="Cambria" panose="02040503050406030204" pitchFamily="18" charset="0"/>
              <a:ea typeface="Cambria" panose="02040503050406030204" pitchFamily="18" charset="0"/>
            </a:endParaRPr>
          </a:p>
        </p:txBody>
      </p:sp>
      <p:sp>
        <p:nvSpPr>
          <p:cNvPr id="5" name="Titolo 2">
            <a:extLst>
              <a:ext uri="{FF2B5EF4-FFF2-40B4-BE49-F238E27FC236}">
                <a16:creationId xmlns:a16="http://schemas.microsoft.com/office/drawing/2014/main" id="{93C18727-5571-1C9E-8550-40688F6E8ECF}"/>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sz="1800" dirty="0">
                <a:effectLst/>
                <a:latin typeface="Cambria" panose="02040503050406030204" pitchFamily="18" charset="0"/>
                <a:ea typeface="Cambria" panose="02040503050406030204" pitchFamily="18" charset="0"/>
                <a:cs typeface="Times New Roman" panose="02020603050405020304" pitchFamily="18" charset="0"/>
              </a:rPr>
              <a:t>Il revisore deve redigere la seguente </a:t>
            </a: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it-IT" altLang="it-IT" sz="1600" b="1" dirty="0"/>
              <a:t>Capo – Scheda Patrimonio Netto</a:t>
            </a: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pic>
        <p:nvPicPr>
          <p:cNvPr id="3" name="Immagine 2">
            <a:extLst>
              <a:ext uri="{FF2B5EF4-FFF2-40B4-BE49-F238E27FC236}">
                <a16:creationId xmlns:a16="http://schemas.microsoft.com/office/drawing/2014/main" id="{F5C0AE27-A3D3-276E-BA64-59F7FF19E0A8}"/>
              </a:ext>
            </a:extLst>
          </p:cNvPr>
          <p:cNvPicPr>
            <a:picLocks noChangeAspect="1"/>
          </p:cNvPicPr>
          <p:nvPr/>
        </p:nvPicPr>
        <p:blipFill>
          <a:blip r:embed="rId5"/>
          <a:stretch>
            <a:fillRect/>
          </a:stretch>
        </p:blipFill>
        <p:spPr>
          <a:xfrm>
            <a:off x="226219" y="2399620"/>
            <a:ext cx="8691562" cy="3701836"/>
          </a:xfrm>
          <a:prstGeom prst="rect">
            <a:avLst/>
          </a:prstGeom>
        </p:spPr>
      </p:pic>
    </p:spTree>
    <p:extLst>
      <p:ext uri="{BB962C8B-B14F-4D97-AF65-F5344CB8AC3E}">
        <p14:creationId xmlns:p14="http://schemas.microsoft.com/office/powerpoint/2010/main" val="1081738977"/>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94</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182585"/>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it-IT" altLang="it-IT" sz="2000" b="1" u="sng" dirty="0">
                <a:solidFill>
                  <a:srgbClr val="FF0000"/>
                </a:solidFill>
                <a:latin typeface="Cambria" panose="02040503050406030204" pitchFamily="18" charset="0"/>
                <a:ea typeface="Cambria" panose="02040503050406030204" pitchFamily="18" charset="0"/>
              </a:rPr>
              <a:t>Patrimonio netto – procedure di revisione</a:t>
            </a:r>
            <a:endParaRPr lang="it-IT" altLang="it-IT" sz="2000" dirty="0">
              <a:latin typeface="Cambria" panose="02040503050406030204" pitchFamily="18" charset="0"/>
              <a:ea typeface="Cambria" panose="02040503050406030204" pitchFamily="18" charset="0"/>
            </a:endParaRPr>
          </a:p>
        </p:txBody>
      </p:sp>
      <p:sp>
        <p:nvSpPr>
          <p:cNvPr id="5" name="Titolo 2">
            <a:extLst>
              <a:ext uri="{FF2B5EF4-FFF2-40B4-BE49-F238E27FC236}">
                <a16:creationId xmlns:a16="http://schemas.microsoft.com/office/drawing/2014/main" id="{93C18727-5571-1C9E-8550-40688F6E8ECF}"/>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4" name="CasellaDiTesto 3">
            <a:extLst>
              <a:ext uri="{FF2B5EF4-FFF2-40B4-BE49-F238E27FC236}">
                <a16:creationId xmlns:a16="http://schemas.microsoft.com/office/drawing/2014/main" id="{45B1FD16-9CF3-465B-D0D1-2334AEA2EFBB}"/>
              </a:ext>
            </a:extLst>
          </p:cNvPr>
          <p:cNvSpPr txBox="1"/>
          <p:nvPr/>
        </p:nvSpPr>
        <p:spPr>
          <a:xfrm>
            <a:off x="1046738" y="1853604"/>
            <a:ext cx="7625774" cy="3970318"/>
          </a:xfrm>
          <a:prstGeom prst="rect">
            <a:avLst/>
          </a:prstGeom>
          <a:noFill/>
        </p:spPr>
        <p:txBody>
          <a:bodyPr wrap="square">
            <a:spAutoFit/>
          </a:bodyPr>
          <a:lstStyle/>
          <a:p>
            <a:pPr algn="just"/>
            <a:r>
              <a:rPr lang="it-IT" u="none" dirty="0">
                <a:latin typeface="Cambria" panose="02040503050406030204" pitchFamily="18" charset="0"/>
                <a:ea typeface="Cambria" panose="02040503050406030204" pitchFamily="18" charset="0"/>
              </a:rPr>
              <a:t>Il patrimonio netto è la differenza tra le attività e passività di bilancio (OIC 28.4) ed indica l’ammontare dei «mezzi propri», cioè, dei mezzi finanziari che i soci/azionisti destinano al conseguimento dell’oggetto sociale e al fine di fronteggiare i rischi di impresa. </a:t>
            </a:r>
          </a:p>
          <a:p>
            <a:pPr algn="just"/>
            <a:endParaRPr lang="it-IT" b="1" u="none" dirty="0">
              <a:latin typeface="Cambria" panose="02040503050406030204" pitchFamily="18" charset="0"/>
              <a:ea typeface="Cambria" panose="02040503050406030204" pitchFamily="18" charset="0"/>
            </a:endParaRPr>
          </a:p>
          <a:p>
            <a:pPr algn="just"/>
            <a:r>
              <a:rPr lang="it-IT" b="1" u="none" dirty="0">
                <a:latin typeface="Cambria" panose="02040503050406030204" pitchFamily="18" charset="0"/>
                <a:ea typeface="Cambria" panose="02040503050406030204" pitchFamily="18" charset="0"/>
              </a:rPr>
              <a:t>Il patrimonio netto esprime le capacità aziendali di soddisfare i creditori, in quanto rappresentano l’ammontare della liquidazione delle attività e rappresenta:</a:t>
            </a:r>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le fonti di finanziamento interne ossia quelle fonti provenienti direttamente o indirettamente dal soggetto o dai soggetti che costituiscono e promuovono l’azienda;</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la misura dei mezzi propri investiti (conferiti in sede di costituzione e successivamente) dagli azionisti o dai soci nell’azienda e dall'autofinanziamento generato nel corso degli anni.</a:t>
            </a:r>
          </a:p>
        </p:txBody>
      </p:sp>
    </p:spTree>
    <p:extLst>
      <p:ext uri="{BB962C8B-B14F-4D97-AF65-F5344CB8AC3E}">
        <p14:creationId xmlns:p14="http://schemas.microsoft.com/office/powerpoint/2010/main" val="3138117568"/>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95</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182585"/>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it-IT" altLang="it-IT" sz="2000" b="1" u="sng" dirty="0">
                <a:solidFill>
                  <a:srgbClr val="FF0000"/>
                </a:solidFill>
                <a:latin typeface="Cambria" panose="02040503050406030204" pitchFamily="18" charset="0"/>
                <a:ea typeface="Cambria" panose="02040503050406030204" pitchFamily="18" charset="0"/>
              </a:rPr>
              <a:t>Patrimonio netto – procedure di revisione</a:t>
            </a:r>
            <a:endParaRPr lang="it-IT" altLang="it-IT" sz="2000" dirty="0">
              <a:latin typeface="Cambria" panose="02040503050406030204" pitchFamily="18" charset="0"/>
              <a:ea typeface="Cambria" panose="02040503050406030204" pitchFamily="18" charset="0"/>
            </a:endParaRPr>
          </a:p>
        </p:txBody>
      </p:sp>
      <p:sp>
        <p:nvSpPr>
          <p:cNvPr id="5" name="Titolo 2">
            <a:extLst>
              <a:ext uri="{FF2B5EF4-FFF2-40B4-BE49-F238E27FC236}">
                <a16:creationId xmlns:a16="http://schemas.microsoft.com/office/drawing/2014/main" id="{93C18727-5571-1C9E-8550-40688F6E8ECF}"/>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4" name="CasellaDiTesto 3">
            <a:extLst>
              <a:ext uri="{FF2B5EF4-FFF2-40B4-BE49-F238E27FC236}">
                <a16:creationId xmlns:a16="http://schemas.microsoft.com/office/drawing/2014/main" id="{45B1FD16-9CF3-465B-D0D1-2334AEA2EFBB}"/>
              </a:ext>
            </a:extLst>
          </p:cNvPr>
          <p:cNvSpPr txBox="1"/>
          <p:nvPr/>
        </p:nvSpPr>
        <p:spPr>
          <a:xfrm>
            <a:off x="1046738" y="1853604"/>
            <a:ext cx="7625774" cy="4247317"/>
          </a:xfrm>
          <a:prstGeom prst="rect">
            <a:avLst/>
          </a:prstGeom>
          <a:noFill/>
        </p:spPr>
        <p:txBody>
          <a:bodyPr wrap="square">
            <a:spAutoFit/>
          </a:bodyPr>
          <a:lstStyle/>
          <a:p>
            <a:pPr algn="just"/>
            <a:r>
              <a:rPr lang="it-IT" u="none" dirty="0">
                <a:latin typeface="Cambria" panose="02040503050406030204" pitchFamily="18" charset="0"/>
                <a:ea typeface="Cambria" panose="02040503050406030204" pitchFamily="18" charset="0"/>
              </a:rPr>
              <a:t>I rischi di errori significativi sul Patrimonio Netto collegati alle Asserzioni di bilancio sono dovuti:</a:t>
            </a:r>
          </a:p>
          <a:p>
            <a:pPr algn="just"/>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Inadeguatezza del sistema autorizzativo (movimenti delle riserve non autorizzati, dividendi pagati non deliberati dall’Assemblea, utilizzo di una riserva non disponibile, o mancanza di maggioranza per la delibera assembleare) </a:t>
            </a:r>
          </a:p>
          <a:p>
            <a:pPr algn="just"/>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Errori contabili (rilevazioni contabili non riflettono le delibere assembleari e sono inaccurati e non veritieri, errata rilevazione di operazioni straordinarie)</a:t>
            </a:r>
          </a:p>
          <a:p>
            <a:pPr algn="just"/>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Violazioni della disciplina civilistica e statutaria (mancato accantonamento della riserva legale entro i limiti stabiliti dalla norma, distribuzioni di riserve non distribuibili o rivalutazione non consentita)</a:t>
            </a:r>
          </a:p>
        </p:txBody>
      </p:sp>
    </p:spTree>
    <p:extLst>
      <p:ext uri="{BB962C8B-B14F-4D97-AF65-F5344CB8AC3E}">
        <p14:creationId xmlns:p14="http://schemas.microsoft.com/office/powerpoint/2010/main" val="1812965107"/>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96</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182585"/>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it-IT" altLang="it-IT" sz="2000" b="1" u="sng" dirty="0">
                <a:solidFill>
                  <a:srgbClr val="FF0000"/>
                </a:solidFill>
                <a:latin typeface="Cambria" panose="02040503050406030204" pitchFamily="18" charset="0"/>
                <a:ea typeface="Cambria" panose="02040503050406030204" pitchFamily="18" charset="0"/>
              </a:rPr>
              <a:t>Patrimonio netto – procedure di revisione</a:t>
            </a:r>
            <a:endParaRPr lang="it-IT" altLang="it-IT" sz="2000" dirty="0">
              <a:latin typeface="Cambria" panose="02040503050406030204" pitchFamily="18" charset="0"/>
              <a:ea typeface="Cambria" panose="02040503050406030204" pitchFamily="18" charset="0"/>
            </a:endParaRPr>
          </a:p>
        </p:txBody>
      </p:sp>
      <p:sp>
        <p:nvSpPr>
          <p:cNvPr id="5" name="Titolo 2">
            <a:extLst>
              <a:ext uri="{FF2B5EF4-FFF2-40B4-BE49-F238E27FC236}">
                <a16:creationId xmlns:a16="http://schemas.microsoft.com/office/drawing/2014/main" id="{93C18727-5571-1C9E-8550-40688F6E8ECF}"/>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4" name="CasellaDiTesto 3">
            <a:extLst>
              <a:ext uri="{FF2B5EF4-FFF2-40B4-BE49-F238E27FC236}">
                <a16:creationId xmlns:a16="http://schemas.microsoft.com/office/drawing/2014/main" id="{45B1FD16-9CF3-465B-D0D1-2334AEA2EFBB}"/>
              </a:ext>
            </a:extLst>
          </p:cNvPr>
          <p:cNvSpPr txBox="1"/>
          <p:nvPr/>
        </p:nvSpPr>
        <p:spPr>
          <a:xfrm>
            <a:off x="1046738" y="1853604"/>
            <a:ext cx="7625774" cy="3693319"/>
          </a:xfrm>
          <a:prstGeom prst="rect">
            <a:avLst/>
          </a:prstGeom>
          <a:noFill/>
        </p:spPr>
        <p:txBody>
          <a:bodyPr wrap="square">
            <a:spAutoFit/>
          </a:bodyPr>
          <a:lstStyle/>
          <a:p>
            <a:pPr algn="just"/>
            <a:r>
              <a:rPr lang="it-IT" u="none" dirty="0">
                <a:latin typeface="Cambria" panose="02040503050406030204" pitchFamily="18" charset="0"/>
                <a:ea typeface="Cambria" panose="02040503050406030204" pitchFamily="18" charset="0"/>
              </a:rPr>
              <a:t>Saranno svolte le seguenti verifiche di dettaglio(test di validità): </a:t>
            </a:r>
          </a:p>
          <a:p>
            <a:pPr algn="just"/>
            <a:endParaRPr lang="it-IT" u="none" dirty="0">
              <a:latin typeface="Cambria" panose="02040503050406030204" pitchFamily="18" charset="0"/>
              <a:ea typeface="Cambria" panose="02040503050406030204" pitchFamily="18" charset="0"/>
            </a:endParaRPr>
          </a:p>
          <a:p>
            <a:pPr marL="342900" indent="-342900" algn="just">
              <a:buFont typeface="+mj-lt"/>
              <a:buAutoNum type="arabicPeriod"/>
            </a:pPr>
            <a:r>
              <a:rPr lang="it-IT" u="none" dirty="0">
                <a:latin typeface="Cambria" panose="02040503050406030204" pitchFamily="18" charset="0"/>
                <a:ea typeface="Cambria" panose="02040503050406030204" pitchFamily="18" charset="0"/>
              </a:rPr>
              <a:t>Al momento di versamenti / apporti dei soci e degli azionisti in seguito ad aumenti di capitale:</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 delle delibere assembleari</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 del rispetto degli obblighi di legge legate alla costituzione di riserve vincolate</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 del rispetto degli obblighi statutari</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 e ricalcolo dell’accuratezza matematica dei documenti a supporto dell’aumento di capitale sociale, ad esempio, il ricalcolo della riserva di sovrapprezzo azioni o verifica sul numero di azioni o quote</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 dell’adeguatezza documentazione probativa a supporto dell’aumento di capitale sociale</a:t>
            </a:r>
          </a:p>
        </p:txBody>
      </p:sp>
    </p:spTree>
    <p:extLst>
      <p:ext uri="{BB962C8B-B14F-4D97-AF65-F5344CB8AC3E}">
        <p14:creationId xmlns:p14="http://schemas.microsoft.com/office/powerpoint/2010/main" val="1021215463"/>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97</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182585"/>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it-IT" altLang="it-IT" sz="2000" b="1" u="sng" dirty="0">
                <a:solidFill>
                  <a:srgbClr val="FF0000"/>
                </a:solidFill>
                <a:latin typeface="Cambria" panose="02040503050406030204" pitchFamily="18" charset="0"/>
                <a:ea typeface="Cambria" panose="02040503050406030204" pitchFamily="18" charset="0"/>
              </a:rPr>
              <a:t>Patrimonio netto – procedure di revisione</a:t>
            </a:r>
            <a:endParaRPr lang="it-IT" altLang="it-IT" sz="2000" dirty="0">
              <a:latin typeface="Cambria" panose="02040503050406030204" pitchFamily="18" charset="0"/>
              <a:ea typeface="Cambria" panose="02040503050406030204" pitchFamily="18" charset="0"/>
            </a:endParaRPr>
          </a:p>
        </p:txBody>
      </p:sp>
      <p:sp>
        <p:nvSpPr>
          <p:cNvPr id="5" name="Titolo 2">
            <a:extLst>
              <a:ext uri="{FF2B5EF4-FFF2-40B4-BE49-F238E27FC236}">
                <a16:creationId xmlns:a16="http://schemas.microsoft.com/office/drawing/2014/main" id="{93C18727-5571-1C9E-8550-40688F6E8ECF}"/>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4" name="CasellaDiTesto 3">
            <a:extLst>
              <a:ext uri="{FF2B5EF4-FFF2-40B4-BE49-F238E27FC236}">
                <a16:creationId xmlns:a16="http://schemas.microsoft.com/office/drawing/2014/main" id="{45B1FD16-9CF3-465B-D0D1-2334AEA2EFBB}"/>
              </a:ext>
            </a:extLst>
          </p:cNvPr>
          <p:cNvSpPr txBox="1"/>
          <p:nvPr/>
        </p:nvSpPr>
        <p:spPr>
          <a:xfrm>
            <a:off x="1046738" y="1853604"/>
            <a:ext cx="7625774" cy="4247317"/>
          </a:xfrm>
          <a:prstGeom prst="rect">
            <a:avLst/>
          </a:prstGeom>
          <a:noFill/>
        </p:spPr>
        <p:txBody>
          <a:bodyPr wrap="square">
            <a:spAutoFit/>
          </a:bodyPr>
          <a:lstStyle/>
          <a:p>
            <a:pPr marL="342900" indent="-342900" algn="just">
              <a:buFont typeface="+mj-lt"/>
              <a:buAutoNum type="arabicPeriod" startAt="2"/>
            </a:pPr>
            <a:r>
              <a:rPr lang="it-IT" u="none" dirty="0">
                <a:latin typeface="Cambria" panose="02040503050406030204" pitchFamily="18" charset="0"/>
                <a:ea typeface="Cambria" panose="02040503050406030204" pitchFamily="18" charset="0"/>
              </a:rPr>
              <a:t>Al momento di destinazione dell’utile d’esercizio:</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 dell’accuratezza della registrazione contabile di destinazione dell’utile d’esercizio con quanto deliberato in fase assembleare</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Obblighi di legge alla costituzione di riserve vincolate (es. riserva legale) o statutari</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Accertare che i dividendi deliberati o pagati durante l’esercizio siano stati registrati correttamente</a:t>
            </a:r>
          </a:p>
          <a:p>
            <a:pPr marL="285750" indent="-285750" algn="just">
              <a:buFont typeface="Arial" panose="020B0604020202020204" pitchFamily="34" charset="0"/>
              <a:buChar char="•"/>
            </a:pPr>
            <a:endParaRPr lang="it-IT" u="none" dirty="0">
              <a:latin typeface="Cambria" panose="02040503050406030204" pitchFamily="18" charset="0"/>
              <a:ea typeface="Cambria" panose="02040503050406030204" pitchFamily="18" charset="0"/>
            </a:endParaRPr>
          </a:p>
          <a:p>
            <a:pPr marL="342900" indent="-342900" algn="just">
              <a:buFont typeface="+mj-lt"/>
              <a:buAutoNum type="arabicPeriod" startAt="3"/>
            </a:pPr>
            <a:r>
              <a:rPr lang="it-IT" u="none" dirty="0">
                <a:latin typeface="Cambria" panose="02040503050406030204" pitchFamily="18" charset="0"/>
                <a:ea typeface="Cambria" panose="02040503050406030204" pitchFamily="18" charset="0"/>
              </a:rPr>
              <a:t>Altri casi:</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Al momento di Ispezione delle variazioni intervenute nella compagine sociale e verificare la completezza delle registrazioni contabili, ad esempio, in caso di conversioni di obbligazioni in azioni</a:t>
            </a: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Al momento di rivalutazioni di legge, verifica del rispetto degli obblighi di legge e della documentazione probativa a supporto (es. perizie valutative, preventivi beni,…)</a:t>
            </a:r>
          </a:p>
        </p:txBody>
      </p:sp>
    </p:spTree>
    <p:extLst>
      <p:ext uri="{BB962C8B-B14F-4D97-AF65-F5344CB8AC3E}">
        <p14:creationId xmlns:p14="http://schemas.microsoft.com/office/powerpoint/2010/main" val="1518659337"/>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98</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040549"/>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it-IT" altLang="it-IT" sz="2000" b="1" u="sng" dirty="0">
                <a:solidFill>
                  <a:srgbClr val="FF0000"/>
                </a:solidFill>
                <a:latin typeface="Cambria" panose="02040503050406030204" pitchFamily="18" charset="0"/>
                <a:ea typeface="Cambria" panose="02040503050406030204" pitchFamily="18" charset="0"/>
              </a:rPr>
              <a:t>Patrimonio netto – procedure di revisione</a:t>
            </a:r>
            <a:endParaRPr lang="it-IT" altLang="it-IT" sz="2000" dirty="0">
              <a:latin typeface="Cambria" panose="02040503050406030204" pitchFamily="18" charset="0"/>
              <a:ea typeface="Cambria" panose="02040503050406030204" pitchFamily="18" charset="0"/>
            </a:endParaRPr>
          </a:p>
        </p:txBody>
      </p:sp>
      <p:sp>
        <p:nvSpPr>
          <p:cNvPr id="5" name="Titolo 2">
            <a:extLst>
              <a:ext uri="{FF2B5EF4-FFF2-40B4-BE49-F238E27FC236}">
                <a16:creationId xmlns:a16="http://schemas.microsoft.com/office/drawing/2014/main" id="{93C18727-5571-1C9E-8550-40688F6E8ECF}"/>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4" name="CasellaDiTesto 3">
            <a:extLst>
              <a:ext uri="{FF2B5EF4-FFF2-40B4-BE49-F238E27FC236}">
                <a16:creationId xmlns:a16="http://schemas.microsoft.com/office/drawing/2014/main" id="{45B1FD16-9CF3-465B-D0D1-2334AEA2EFBB}"/>
              </a:ext>
            </a:extLst>
          </p:cNvPr>
          <p:cNvSpPr txBox="1"/>
          <p:nvPr/>
        </p:nvSpPr>
        <p:spPr>
          <a:xfrm>
            <a:off x="673893" y="1582695"/>
            <a:ext cx="8290997" cy="5078313"/>
          </a:xfrm>
          <a:prstGeom prst="rect">
            <a:avLst/>
          </a:prstGeom>
          <a:noFill/>
        </p:spPr>
        <p:txBody>
          <a:bodyPr wrap="square">
            <a:spAutoFit/>
          </a:bodyPr>
          <a:lstStyle/>
          <a:p>
            <a:pPr marL="342900" indent="-342900" algn="just">
              <a:buFont typeface="+mj-lt"/>
              <a:buAutoNum type="arabicPeriod" startAt="4"/>
            </a:pPr>
            <a:r>
              <a:rPr lang="it-IT" u="none" dirty="0">
                <a:latin typeface="Cambria" panose="02040503050406030204" pitchFamily="18" charset="0"/>
                <a:ea typeface="Cambria" panose="02040503050406030204" pitchFamily="18" charset="0"/>
              </a:rPr>
              <a:t>Attività di revisione consigliate a fine anno:</a:t>
            </a:r>
          </a:p>
          <a:p>
            <a:pPr marL="342900" indent="-342900" algn="just">
              <a:buFont typeface="+mj-lt"/>
              <a:buAutoNum type="arabicPeriod" startAt="4"/>
            </a:pPr>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Predisposizione della Lead schedule (</a:t>
            </a:r>
            <a:r>
              <a:rPr lang="it-IT" u="none" dirty="0" err="1">
                <a:latin typeface="Cambria" panose="02040503050406030204" pitchFamily="18" charset="0"/>
                <a:ea typeface="Cambria" panose="02040503050406030204" pitchFamily="18" charset="0"/>
              </a:rPr>
              <a:t>caposcheda</a:t>
            </a:r>
            <a:r>
              <a:rPr lang="it-IT" u="none" dirty="0">
                <a:latin typeface="Cambria" panose="02040503050406030204" pitchFamily="18" charset="0"/>
                <a:ea typeface="Cambria" panose="02040503050406030204" pitchFamily="18" charset="0"/>
              </a:rPr>
              <a:t>) che riepiloga i movimenti intervenuti nei conti di patrimonio netto nel corso dell'esercizio. Tale prospetto per ciascuna voce componente il patrimonio netto: il saldo iniziale; gli incrementi e i decrementi dell'esercizio e il saldo finale.</a:t>
            </a:r>
          </a:p>
          <a:p>
            <a:pPr marL="285750" indent="-285750" algn="just">
              <a:buFont typeface="Arial" panose="020B0604020202020204" pitchFamily="34" charset="0"/>
              <a:buChar char="•"/>
            </a:pPr>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Verificare la concordanza dei saldi iniziali del prospetto con il bilancio dell'esercizio precedente e dei saldi finali con la contabilità e con il bilancio riclassificato; </a:t>
            </a:r>
          </a:p>
          <a:p>
            <a:pPr marL="285750" indent="-285750" algn="just">
              <a:buFont typeface="Arial" panose="020B0604020202020204" pitchFamily="34" charset="0"/>
              <a:buChar char="•"/>
            </a:pPr>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Lettura accurata dei libri sociali e verifica del loro aggiornamento (review)</a:t>
            </a:r>
          </a:p>
          <a:p>
            <a:pPr marL="285750" indent="-285750" algn="just">
              <a:buFont typeface="Arial" panose="020B0604020202020204" pitchFamily="34" charset="0"/>
              <a:buChar char="•"/>
            </a:pPr>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In caso di perdita d’esercizio: verificare la consistenza patrimoniale residua e se la società si trova in situazioni previste di cui agli articoli 2446, 2447, 2482 bis e 2482 ter del codice civile. Attenzione al rinvio della perdita dell’esercizio 2020 sino all’approvazione del bilancio al 31.12.2025 (ai sensi art. 6 del D.L. Liquidità) </a:t>
            </a:r>
          </a:p>
        </p:txBody>
      </p:sp>
    </p:spTree>
    <p:extLst>
      <p:ext uri="{BB962C8B-B14F-4D97-AF65-F5344CB8AC3E}">
        <p14:creationId xmlns:p14="http://schemas.microsoft.com/office/powerpoint/2010/main" val="2129955175"/>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90B70C-F1C8-6D71-85EE-5E6C6A811FAF}"/>
              </a:ext>
            </a:extLst>
          </p:cNvPr>
          <p:cNvSpPr/>
          <p:nvPr/>
        </p:nvSpPr>
        <p:spPr>
          <a:xfrm>
            <a:off x="0" y="9525"/>
            <a:ext cx="1347788" cy="1406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0163" name="Group 25">
            <a:extLst>
              <a:ext uri="{FF2B5EF4-FFF2-40B4-BE49-F238E27FC236}">
                <a16:creationId xmlns:a16="http://schemas.microsoft.com/office/drawing/2014/main" id="{7079D6A2-572D-EC6F-01C0-17BF4E6A5B10}"/>
              </a:ext>
            </a:extLst>
          </p:cNvPr>
          <p:cNvGrpSpPr>
            <a:grpSpLocks/>
          </p:cNvGrpSpPr>
          <p:nvPr/>
        </p:nvGrpSpPr>
        <p:grpSpPr bwMode="auto">
          <a:xfrm>
            <a:off x="92074" y="212725"/>
            <a:ext cx="1458429" cy="884238"/>
            <a:chOff x="200590" y="418099"/>
            <a:chExt cx="1035539" cy="884136"/>
          </a:xfrm>
        </p:grpSpPr>
        <p:grpSp>
          <p:nvGrpSpPr>
            <p:cNvPr id="220166" name="Group 26">
              <a:extLst>
                <a:ext uri="{FF2B5EF4-FFF2-40B4-BE49-F238E27FC236}">
                  <a16:creationId xmlns:a16="http://schemas.microsoft.com/office/drawing/2014/main" id="{CA4C5F0D-7AD6-217B-A628-96AC10C2AC0D}"/>
                </a:ext>
              </a:extLst>
            </p:cNvPr>
            <p:cNvGrpSpPr>
              <a:grpSpLocks/>
            </p:cNvGrpSpPr>
            <p:nvPr/>
          </p:nvGrpSpPr>
          <p:grpSpPr bwMode="auto">
            <a:xfrm>
              <a:off x="234838" y="418099"/>
              <a:ext cx="904773" cy="461665"/>
              <a:chOff x="1586389" y="615882"/>
              <a:chExt cx="904773" cy="461665"/>
            </a:xfrm>
          </p:grpSpPr>
          <p:sp>
            <p:nvSpPr>
              <p:cNvPr id="31" name="Rounded Rectangle 30">
                <a:extLst>
                  <a:ext uri="{FF2B5EF4-FFF2-40B4-BE49-F238E27FC236}">
                    <a16:creationId xmlns:a16="http://schemas.microsoft.com/office/drawing/2014/main" id="{476B37BA-AD56-1D65-5BA6-379B108791F1}"/>
                  </a:ext>
                </a:extLst>
              </p:cNvPr>
              <p:cNvSpPr/>
              <p:nvPr/>
            </p:nvSpPr>
            <p:spPr>
              <a:xfrm>
                <a:off x="1587029" y="661915"/>
                <a:ext cx="895987" cy="393655"/>
              </a:xfrm>
              <a:prstGeom prst="roundRect">
                <a:avLst>
                  <a:gd name="adj" fmla="val 31173"/>
                </a:avLst>
              </a:prstGeom>
              <a:solidFill>
                <a:srgbClr val="1650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a:cs typeface="Arial"/>
                </a:endParaRPr>
              </a:p>
            </p:txBody>
          </p:sp>
          <p:grpSp>
            <p:nvGrpSpPr>
              <p:cNvPr id="220171" name="Group 31">
                <a:extLst>
                  <a:ext uri="{FF2B5EF4-FFF2-40B4-BE49-F238E27FC236}">
                    <a16:creationId xmlns:a16="http://schemas.microsoft.com/office/drawing/2014/main" id="{55A2D456-7E4F-235E-79A2-97DA1BA783F3}"/>
                  </a:ext>
                </a:extLst>
              </p:cNvPr>
              <p:cNvGrpSpPr>
                <a:grpSpLocks/>
              </p:cNvGrpSpPr>
              <p:nvPr/>
            </p:nvGrpSpPr>
            <p:grpSpPr bwMode="auto">
              <a:xfrm>
                <a:off x="1604481" y="615882"/>
                <a:ext cx="886681" cy="461665"/>
                <a:chOff x="1604481" y="615882"/>
                <a:chExt cx="886681" cy="461665"/>
              </a:xfrm>
            </p:grpSpPr>
            <p:sp>
              <p:nvSpPr>
                <p:cNvPr id="220172" name="TextBox 32">
                  <a:extLst>
                    <a:ext uri="{FF2B5EF4-FFF2-40B4-BE49-F238E27FC236}">
                      <a16:creationId xmlns:a16="http://schemas.microsoft.com/office/drawing/2014/main" id="{9E378E42-D602-0FBB-B9A2-2A9212EBABC8}"/>
                    </a:ext>
                  </a:extLst>
                </p:cNvPr>
                <p:cNvSpPr txBox="1">
                  <a:spLocks noChangeArrowheads="1"/>
                </p:cNvSpPr>
                <p:nvPr/>
              </p:nvSpPr>
              <p:spPr bwMode="auto">
                <a:xfrm>
                  <a:off x="1968815" y="615882"/>
                  <a:ext cx="522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fld id="{78AC720E-05B4-47DD-8291-D790A2314FC6}" type="slidenum">
                    <a:rPr lang="en-US" altLang="it-IT" sz="2400" b="1">
                      <a:solidFill>
                        <a:srgbClr val="FFFFFF"/>
                      </a:solidFill>
                      <a:latin typeface="Arial" panose="020B0604020202020204" pitchFamily="34" charset="0"/>
                      <a:cs typeface="Arial" panose="020B0604020202020204" pitchFamily="34" charset="0"/>
                    </a:rPr>
                    <a:pPr algn="ctr" eaLnBrk="1" hangingPunct="1">
                      <a:spcBef>
                        <a:spcPct val="0"/>
                      </a:spcBef>
                      <a:buFontTx/>
                      <a:buNone/>
                    </a:pPr>
                    <a:t>99</a:t>
                  </a:fld>
                  <a:endParaRPr lang="en-US" altLang="it-IT" sz="2400" b="1">
                    <a:solidFill>
                      <a:srgbClr val="FFFFFF"/>
                    </a:solidFill>
                    <a:latin typeface="Arial" panose="020B0604020202020204" pitchFamily="34" charset="0"/>
                    <a:cs typeface="Arial" panose="020B0604020202020204" pitchFamily="34" charset="0"/>
                  </a:endParaRPr>
                </a:p>
              </p:txBody>
            </p:sp>
            <p:sp>
              <p:nvSpPr>
                <p:cNvPr id="220173" name="TextBox 33">
                  <a:extLst>
                    <a:ext uri="{FF2B5EF4-FFF2-40B4-BE49-F238E27FC236}">
                      <a16:creationId xmlns:a16="http://schemas.microsoft.com/office/drawing/2014/main" id="{D960B3B3-45FC-5F17-C280-9AAF8A6C14F7}"/>
                    </a:ext>
                  </a:extLst>
                </p:cNvPr>
                <p:cNvSpPr txBox="1">
                  <a:spLocks noChangeArrowheads="1"/>
                </p:cNvSpPr>
                <p:nvPr/>
              </p:nvSpPr>
              <p:spPr bwMode="auto">
                <a:xfrm>
                  <a:off x="1604481" y="698445"/>
                  <a:ext cx="732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400">
                      <a:solidFill>
                        <a:schemeClr val="bg1"/>
                      </a:solidFill>
                      <a:latin typeface="Arial Narrow" panose="020B0606020202030204" pitchFamily="34" charset="0"/>
                    </a:rPr>
                    <a:t>SLIDE</a:t>
                  </a:r>
                </a:p>
              </p:txBody>
            </p:sp>
          </p:grpSp>
        </p:grpSp>
        <p:grpSp>
          <p:nvGrpSpPr>
            <p:cNvPr id="220167" name="Group 27">
              <a:extLst>
                <a:ext uri="{FF2B5EF4-FFF2-40B4-BE49-F238E27FC236}">
                  <a16:creationId xmlns:a16="http://schemas.microsoft.com/office/drawing/2014/main" id="{2EB5FFB1-5579-7F0F-4C6F-BE00865FB84B}"/>
                </a:ext>
              </a:extLst>
            </p:cNvPr>
            <p:cNvGrpSpPr>
              <a:grpSpLocks/>
            </p:cNvGrpSpPr>
            <p:nvPr/>
          </p:nvGrpSpPr>
          <p:grpSpPr bwMode="auto">
            <a:xfrm>
              <a:off x="200590" y="843937"/>
              <a:ext cx="1035539" cy="458298"/>
              <a:chOff x="224691" y="1351963"/>
              <a:chExt cx="1035539" cy="458298"/>
            </a:xfrm>
          </p:grpSpPr>
          <p:sp>
            <p:nvSpPr>
              <p:cNvPr id="220168" name="TextBox 28">
                <a:extLst>
                  <a:ext uri="{FF2B5EF4-FFF2-40B4-BE49-F238E27FC236}">
                    <a16:creationId xmlns:a16="http://schemas.microsoft.com/office/drawing/2014/main" id="{A17C05CC-0693-F56B-9B05-CB822440A2FC}"/>
                  </a:ext>
                </a:extLst>
              </p:cNvPr>
              <p:cNvSpPr txBox="1">
                <a:spLocks noChangeArrowheads="1"/>
              </p:cNvSpPr>
              <p:nvPr/>
            </p:nvSpPr>
            <p:spPr bwMode="auto">
              <a:xfrm>
                <a:off x="224691" y="1351963"/>
                <a:ext cx="1035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100" dirty="0" err="1">
                    <a:solidFill>
                      <a:srgbClr val="D8414C"/>
                    </a:solidFill>
                    <a:latin typeface="Arial Narrow" panose="020B0606020202030204" pitchFamily="34" charset="0"/>
                  </a:rPr>
                  <a:t>Giugno</a:t>
                </a:r>
                <a:endParaRPr lang="en-US" altLang="it-IT" sz="1100" dirty="0">
                  <a:solidFill>
                    <a:srgbClr val="D8414C"/>
                  </a:solidFill>
                  <a:latin typeface="Arial Narrow" panose="020B0606020202030204" pitchFamily="34" charset="0"/>
                </a:endParaRPr>
              </a:p>
            </p:txBody>
          </p:sp>
          <p:sp>
            <p:nvSpPr>
              <p:cNvPr id="220169" name="TextBox 29">
                <a:extLst>
                  <a:ext uri="{FF2B5EF4-FFF2-40B4-BE49-F238E27FC236}">
                    <a16:creationId xmlns:a16="http://schemas.microsoft.com/office/drawing/2014/main" id="{3AF757A5-8E03-4605-4BC7-7B14C5E45754}"/>
                  </a:ext>
                </a:extLst>
              </p:cNvPr>
              <p:cNvSpPr txBox="1">
                <a:spLocks noChangeArrowheads="1"/>
              </p:cNvSpPr>
              <p:nvPr/>
            </p:nvSpPr>
            <p:spPr bwMode="auto">
              <a:xfrm>
                <a:off x="224691" y="1533262"/>
                <a:ext cx="1035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200" b="1" dirty="0">
                    <a:latin typeface="Arial" panose="020B0604020202020204" pitchFamily="34" charset="0"/>
                    <a:cs typeface="Arial" panose="020B0604020202020204" pitchFamily="34" charset="0"/>
                  </a:rPr>
                  <a:t>2024</a:t>
                </a:r>
              </a:p>
            </p:txBody>
          </p:sp>
        </p:grpSp>
      </p:grpSp>
      <p:sp>
        <p:nvSpPr>
          <p:cNvPr id="220165" name="Rettangolo 16">
            <a:extLst>
              <a:ext uri="{FF2B5EF4-FFF2-40B4-BE49-F238E27FC236}">
                <a16:creationId xmlns:a16="http://schemas.microsoft.com/office/drawing/2014/main" id="{1C99CD74-ADA1-27E8-B5F1-B36742CE3657}"/>
              </a:ext>
            </a:extLst>
          </p:cNvPr>
          <p:cNvSpPr>
            <a:spLocks noChangeArrowheads="1"/>
          </p:cNvSpPr>
          <p:nvPr/>
        </p:nvSpPr>
        <p:spPr bwMode="auto">
          <a:xfrm>
            <a:off x="738188" y="1040549"/>
            <a:ext cx="762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it-IT" altLang="it-IT" sz="2000" b="1" u="sng" dirty="0">
                <a:solidFill>
                  <a:srgbClr val="FF0000"/>
                </a:solidFill>
                <a:latin typeface="Cambria" panose="02040503050406030204" pitchFamily="18" charset="0"/>
                <a:ea typeface="Cambria" panose="02040503050406030204" pitchFamily="18" charset="0"/>
              </a:rPr>
              <a:t>Patrimonio netto – procedure di revisione</a:t>
            </a:r>
            <a:endParaRPr lang="it-IT" altLang="it-IT" sz="2000" dirty="0">
              <a:latin typeface="Cambria" panose="02040503050406030204" pitchFamily="18" charset="0"/>
              <a:ea typeface="Cambria" panose="02040503050406030204" pitchFamily="18" charset="0"/>
            </a:endParaRPr>
          </a:p>
        </p:txBody>
      </p:sp>
      <p:sp>
        <p:nvSpPr>
          <p:cNvPr id="5" name="Titolo 2">
            <a:extLst>
              <a:ext uri="{FF2B5EF4-FFF2-40B4-BE49-F238E27FC236}">
                <a16:creationId xmlns:a16="http://schemas.microsoft.com/office/drawing/2014/main" id="{93C18727-5571-1C9E-8550-40688F6E8ECF}"/>
              </a:ext>
            </a:extLst>
          </p:cNvPr>
          <p:cNvSpPr>
            <a:spLocks noGrp="1"/>
          </p:cNvSpPr>
          <p:nvPr>
            <p:ph type="title"/>
          </p:nvPr>
        </p:nvSpPr>
        <p:spPr>
          <a:xfrm>
            <a:off x="471488" y="1153219"/>
            <a:ext cx="7896225" cy="4948237"/>
          </a:xfrm>
        </p:spPr>
        <p:txBody>
          <a:bodyPr/>
          <a:lstStyle/>
          <a:p>
            <a:pPr algn="l">
              <a:lnSpc>
                <a:spcPct val="115000"/>
              </a:lnSpc>
              <a:spcAft>
                <a:spcPts val="800"/>
              </a:spcAft>
            </a:pP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600" b="1" kern="0" dirty="0">
                <a:solidFill>
                  <a:srgbClr val="FF0000"/>
                </a:solidFill>
                <a:effectLst/>
                <a:latin typeface="Cambria" panose="02040503050406030204" pitchFamily="18" charset="0"/>
                <a:ea typeface="Cambria" panose="02040503050406030204" pitchFamily="18" charset="0"/>
                <a:cs typeface="TimesNewRomanPSMT"/>
              </a:rPr>
            </a:br>
            <a:br>
              <a:rPr lang="it-IT" sz="1800" dirty="0"/>
            </a:br>
            <a:br>
              <a:rPr lang="it-IT" altLang="it-IT" sz="1800" dirty="0"/>
            </a:br>
            <a:br>
              <a:rPr lang="it-IT" altLang="it-IT" sz="1800" dirty="0"/>
            </a:br>
            <a:br>
              <a:rPr lang="it-IT" altLang="it-IT" sz="1800" dirty="0"/>
            </a:br>
            <a:endParaRPr lang="it-IT" altLang="it-IT" sz="1800" dirty="0"/>
          </a:p>
        </p:txBody>
      </p:sp>
      <p:sp>
        <p:nvSpPr>
          <p:cNvPr id="4" name="CasellaDiTesto 3">
            <a:extLst>
              <a:ext uri="{FF2B5EF4-FFF2-40B4-BE49-F238E27FC236}">
                <a16:creationId xmlns:a16="http://schemas.microsoft.com/office/drawing/2014/main" id="{45B1FD16-9CF3-465B-D0D1-2334AEA2EFBB}"/>
              </a:ext>
            </a:extLst>
          </p:cNvPr>
          <p:cNvSpPr txBox="1"/>
          <p:nvPr/>
        </p:nvSpPr>
        <p:spPr>
          <a:xfrm>
            <a:off x="541674" y="1642178"/>
            <a:ext cx="8290997" cy="3970318"/>
          </a:xfrm>
          <a:prstGeom prst="rect">
            <a:avLst/>
          </a:prstGeom>
          <a:noFill/>
        </p:spPr>
        <p:txBody>
          <a:bodyPr wrap="square">
            <a:spAutoFit/>
          </a:bodyPr>
          <a:lstStyle/>
          <a:p>
            <a:pPr marL="342900" indent="-342900" algn="just">
              <a:buFont typeface="+mj-lt"/>
              <a:buAutoNum type="arabicPeriod" startAt="4"/>
            </a:pPr>
            <a:endParaRPr lang="it-IT" u="none" dirty="0">
              <a:solidFill>
                <a:srgbClr val="005BA6"/>
              </a:solidFill>
              <a:latin typeface="Cambria" panose="02040503050406030204" pitchFamily="18" charset="0"/>
              <a:ea typeface="Cambria" panose="02040503050406030204" pitchFamily="18" charset="0"/>
            </a:endParaRPr>
          </a:p>
          <a:p>
            <a:pPr algn="just"/>
            <a:r>
              <a:rPr lang="it-IT" u="none" dirty="0">
                <a:latin typeface="Cambria" panose="02040503050406030204" pitchFamily="18" charset="0"/>
                <a:ea typeface="Cambria" panose="02040503050406030204" pitchFamily="18" charset="0"/>
              </a:rPr>
              <a:t>Informativa di bilancio in Nota Integrativa:</a:t>
            </a:r>
          </a:p>
          <a:p>
            <a:pPr algn="just"/>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Verificare la corretta rilevazione e classificazione patrimoniale prevista dall’art. 2424 cc e dall’OIC 28 anche se presenti delle riserve da rivalutazione</a:t>
            </a:r>
          </a:p>
          <a:p>
            <a:pPr marL="285750" indent="-285750" algn="just">
              <a:buFont typeface="Arial" panose="020B0604020202020204" pitchFamily="34" charset="0"/>
              <a:buChar char="•"/>
            </a:pPr>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Verificare la corretta rappresentazione della variazione del patrimonio netto (pagamento dividendi, distribuzione di riserve) nel rendiconto finanziario ai sensi OIC 10 se richiesto </a:t>
            </a:r>
          </a:p>
          <a:p>
            <a:pPr marL="285750" indent="-285750" algn="just">
              <a:buFont typeface="Arial" panose="020B0604020202020204" pitchFamily="34" charset="0"/>
              <a:buChar char="•"/>
            </a:pPr>
            <a:endParaRPr lang="it-IT" u="none"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u="none" dirty="0">
                <a:latin typeface="Cambria" panose="02040503050406030204" pitchFamily="18" charset="0"/>
                <a:ea typeface="Cambria" panose="02040503050406030204" pitchFamily="18" charset="0"/>
              </a:rPr>
              <a:t>Verificare la corretta classificazione e rappresentazione in bilancio, e che l’informativa fornita in nota integrativa sia completa, accurata e corrisponda alle risultanze contabili ai sensi dell’OIC 28. Verificare la coerenza delle informazioni esposte nella relazione sulla gestione se presente  </a:t>
            </a:r>
          </a:p>
        </p:txBody>
      </p:sp>
    </p:spTree>
    <p:extLst>
      <p:ext uri="{BB962C8B-B14F-4D97-AF65-F5344CB8AC3E}">
        <p14:creationId xmlns:p14="http://schemas.microsoft.com/office/powerpoint/2010/main" val="61697902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21333</Words>
  <Application>Microsoft Office PowerPoint</Application>
  <PresentationFormat>Presentazione su schermo (4:3)</PresentationFormat>
  <Paragraphs>3083</Paragraphs>
  <Slides>172</Slides>
  <Notes>168</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1</vt:i4>
      </vt:variant>
      <vt:variant>
        <vt:lpstr>Titoli diapositive</vt:lpstr>
      </vt:variant>
      <vt:variant>
        <vt:i4>172</vt:i4>
      </vt:variant>
    </vt:vector>
  </HeadingPairs>
  <TitlesOfParts>
    <vt:vector size="187" baseType="lpstr">
      <vt:lpstr>Arial</vt:lpstr>
      <vt:lpstr>Arial Narrow</vt:lpstr>
      <vt:lpstr>Bookman Old Style</vt:lpstr>
      <vt:lpstr>Calibri</vt:lpstr>
      <vt:lpstr>Cambria</vt:lpstr>
      <vt:lpstr>Century Schoolbook</vt:lpstr>
      <vt:lpstr>Courier New</vt:lpstr>
      <vt:lpstr>Georgia</vt:lpstr>
      <vt:lpstr>Symbol</vt:lpstr>
      <vt:lpstr>Tahoma</vt:lpstr>
      <vt:lpstr>Times New Roman</vt:lpstr>
      <vt:lpstr>Tms Rmn</vt:lpstr>
      <vt:lpstr>Wingdings</vt:lpstr>
      <vt:lpstr>Office Theme</vt:lpstr>
      <vt:lpstr>Worksheet</vt:lpstr>
      <vt:lpstr>   MODULO DI PREPARAZIONE  ALL’ESAME DI STATO “REVISORE LEGALE"   LA DISPENSA   Aggiornamento 30 Giugno 2024   A cura di:   Marica Ceravolo, Dottore Commercialista e Revisore legale  in Torino Barbara Negro, Dottore Commercialista e Revisore Legale in Torino   La presente dispensa costituisce materiale di supporto integrativo per la preparazione all’esame di stato </vt:lpstr>
      <vt:lpstr>       La presente dispensa intende fornire agli esaminandi unicamente consigli e spunti operativi utili, ma comunque non sufficienti, per raggiungere il livello minimo di preparazione, che ogni candidato deve acquisire per poter affrontare adeguatamente la terza prova scritta dell’esame di stato per l’abilitazione all’esercizio della professione di revisore legale; pertanto, si consiglia vivamente di integrare quanto segue con gli approfondimenti illustrati sui manuali, sulle pubblicazioni  di settore e con gli spunti emersi durante le lezioni del modulo speciale.  La dispensa in oggetto tratta una selezione di poste di bilancio delineando per le stesse le procedure di revisione.         </vt:lpstr>
      <vt:lpstr>                  Aspetti Metodologici Kit Normativo Premesse operative allo svolgimento dei vincoli Il Processo di Revisione Legale nel Corso dell’anno  Il Calcolo della significatività  Il File di Interim  Il File di Final Immobilizzazioni Immateriali: I Marchi Immobilizzazioni Materiali: Le Attrezzature Immobilizzazioni Finanziarie: Le Partecipazioni nelle società controllate  Rimanenze finali Crediti: Crediti verso Clienti Disponibilità liquide: Depositi bancari e postali Ratei e risconti attivi e passivi Il Patrimonio Netto Fondi Rischi e Oneri T.F.R. Debiti: Debiti verso banche - Debiti verso fornitori  Conto Economico                 </vt:lpstr>
      <vt:lpstr>                       Metodologia di analisi operativa   Si consiglia di svolgere i vincoli facendo riferimento agli aspetti civilistici, contabili e fiscali prima di passare alle cosiddette procedure di revisione:  Aspetto Civilistico: principali fonti: codice civile, principi contabili nazionali ed internazionali e loro documenti interpretativi;  Aspetto Fiscale: principali fonti: TUIR, DPR 633/72, DPR 600/73, DPR 131/86 e loro documenti interpretativi;   Aspetto Contabile: consiste nella presentazione di un esempio numerico del vincolo analizzato con la redazione delle relative scritture contabili   Procedure di Revisione:  il processo di revisione è composto di diverse fasi che vanno dall’accettazione dell’incarico alla predisposizione della relazione di revisione. Nella fase di esecuzione delle attività si concentrano le attività di verifica del sistema di controllo interno, con i test di controllo, e le attività di verifica sulle poste di bilancio, con i test di dettaglio. Le procedure sono l’insieme dei test e delle analisi effettuate dal revisore secondo i di revisione (ISA Italia).  Le procedure di revisione, in ragione del processo di valutazione del rischio cui conseguono, sono definite in termini di natura, estensione e tempistica. In particolare, le procedure di conformità hanno lo scopo di accertare l’effettivo funzionamento del sistema di controllo interno, presupponendone la comprensione e la conseguente valutazione del rischio di controllo a un livello “basso”. Le procedure di validità hanno il fine di accertare la corretta applicazione delle asserzioni di bilancio e possono essere distinte in procedure di analisi comparativa e verifiche di dettaglio.                      </vt:lpstr>
      <vt:lpstr>Presentazione standard di PowerPoint</vt:lpstr>
      <vt:lpstr>                Il «Kit-normativo» del Revisore  Principi di revisione italiani (ISA ITALIA e SA ITALIA)  Principi di revisione internazionali (ISA)  Con la determina del 3 agosto 2020 nr 153936 della Ragionieria Generale dello Stato, sono stati adottati 22 nuovi principi di revisione internazionali ISA, elaborati da Consiglio Nazionale dei Dottori commercialisti e degli Esperti Contabili, Assirevi e INRL, in collaborazione con Consob e MEF. I nuovi principi sono entrati in vigore a partire dai bilanci i cui periodi amministrativi iniziano dal 1^ gennaio 2020.              La determina della Ragioneria Generale dello Stato n. 184 dell’8 agosto 2024, pubblicata il 5 Giugno scorso, ha adottato alcuni nuovi principi professionali internazionali (Italia) sulla gestione della qualità della revisione legale dei conti, elaborati dal Consiglio nazionale dei Dottori Commercialisti e degli Esperti Contabili (CNDCEC), unitamente ad Assirevi, INRL, Consob e MEF.       .        </vt:lpstr>
      <vt:lpstr>                 </vt:lpstr>
      <vt:lpstr> l                               La revisione legale deve concentrarsi sugli aspetti più importanti e significativi che riguardano l’attendibilità del bilancio, considerando che la revisione legale è un processo che ha un numero di ore limitate per lo svolgimento delle attività e dunque è necessario avere un valore soglia che possa condurre le singole verifiche. La significatività rappresenta la soglia sopra la quale un errore, o la somma di più errori non recepiti nel bilancio della società porta il Revisore ad emettere un giudizio con modifiche per eccezioni o negativo sul bilancio o una dichiarazione con modifiche per impossibilità ad esprimere un giudizio sul bilancio della società. Nella fase di pianificazione del lavoro, il Revisore definisce un livello di significatività accettabile al fine di rilevare errori quantitativamente significativi. E’ necessario considerare sia gli importi (errori quantitativi) che la natura (qualità) degli errori. Il Revisore deve considerare la possibilità di tanti errori di piccolo importo che nel loro insieme possono influenzare significativamente il bilancio. La significatività deve essere considerata in sede di pianificazione della revisione legale dei conti ovvero quando si determina la natura, la tempistica e l’ampiezza delle procedure di revisione e in sede di valutazione degli effetti degli errori.                               </vt:lpstr>
      <vt:lpstr> l                          Si allega in fase di interim il calcolo della significatività o materialità globale a livello di bilancio d’esercizio e della significatività operativa a livello di singoli conti, classi di operazioni ed informativa e dell’errore trascurabile sulla base dei dati di bilancio d’esercizio, ultimo approvato. Le percentuali indicate sono possibili limiti di significatività e sono riferite a metodologie di revisione legale. Il calcolo della significatività va effettuato all’inizio del processo di revisione in fase di interim e sarà ricalcolata in fase di final al fine di analizzare eventuali scostamenti della stessa che potrebbero indurre ad incrementare delle verifiche se i risultati del bilancio d’esercizio che si sta revisionando si sono discostati notevolmente dall’esercizio precedente e sono negativi. Di seguito si esplicita il calcolo della significatività effettuato dal Revisore utilizzando i dati di bilancio relativi all’ultimo bilancio d’esercizio della società al 31.12.2022.                            </vt:lpstr>
      <vt:lpstr> l                         I dati da utilizzare sono i seguenti: Totale dello Stato Patrimoniale attivo; Valore della produzione riferito alle voci di Bilancio A1 e A5; Risultato operativo; Valore di Patrimonio netto.                                 </vt:lpstr>
      <vt:lpstr> l                                                         </vt:lpstr>
      <vt:lpstr> l                             La significatività operativa sarà utilizzata nelle selezioni delle conferme esterne e nell’esecuzione dei test di revisione legale sui saldi o sulle operazioni contabili ed è pari a € 29.940. Il Revisore dovrà porre attenzione alla soglia della significatività globale pari a € 49.900 e se dovesse individuare un cumulo di errori che superano questa soglia, il bilancio d’esercizio fornirebbe una rappresentazione errata e non corretta per gli utilizzatori del bilancio d’esercizio.                                </vt:lpstr>
      <vt:lpstr> l               L’intervento di audit durante l’interim è finalizzato all’effettuazione di test sul funzionamento delle procedure aziendali (cd.comprehension tests).  Le verifiche documentali (cd. substantive tests) sono invece rimandate alla fase di final.  Il revisore, quindi, alla conclusione dell’interim, deve programmare le verifiche documentali di final, redigendo il programma di lavoro sulla base delle indicazioni contenute nei principi di revisione e tenuto conto di:   - giudizio espresso sul grado di affidabilità del sistema di controllo interno (SCI) dell’azienda;  - soglia di significatività individuata;  - dimensione del campione ritenuto statisticamente significativo. Di seguito un esempio di file di interim.                </vt:lpstr>
      <vt:lpstr>                 </vt:lpstr>
      <vt:lpstr>                 </vt:lpstr>
      <vt:lpstr>                 </vt:lpstr>
      <vt:lpstr> l                       Il revisore, quindi, alla conclusione dell’interim, deve programmare le verifiche documentali di final, redigendo il programma di lavoro sulla base delle indicazioni contenute nei principi di revisione e tenuto conto di: - giudizio espresso sul grado di affidabilità del sistema di controllo interno (SCI) dell’azienda; - soglia di significatività individuata; - dimensione del campione ritenuto statisticamente significativo.   Di seguito un esempio di file di final.                          </vt:lpstr>
      <vt:lpstr>Presentazione standard di PowerPoint</vt:lpstr>
      <vt:lpstr>  </vt:lpstr>
      <vt:lpstr>  </vt:lpstr>
      <vt:lpstr>  </vt:lpstr>
      <vt:lpstr>                   </vt:lpstr>
      <vt:lpstr>             Codice Civile: art. 2424, 2424-bis, 2425-bis, 2426, 2427, 2569,2570 Principio contabile OIC n. 24  Principio internazionale IAS n. 28   TUIR : art. 103                  </vt:lpstr>
      <vt:lpstr>    La società ha acquistato nel corso del 2023 un marchio a titolo di proprietà per € 100,000 + IVA 22%.      Al 31/12 viene calcolato l’ammortamento: su decisione dell’organo amministrativo il marchio viene ammortizzato in 10 anni.        </vt:lpstr>
      <vt:lpstr>Il Revisore inizia ad analizzare la voce dell’investimento del marchio intercorsa nel 2023 attraverso la compilazione di una “capo-scheda” con i dati del bilancio d’esercizio 2023 e dell’anno precedente e il dettaglio dei conti dell’investimento del marchio estratti dal Bilancio di verifica (di seguito BDV) e ad effettuare un’analisi comparativa tra i due esercizi 2022 e 2023.   </vt:lpstr>
      <vt:lpstr>                          Capo scheda dell’investimento nel marchio   </vt:lpstr>
      <vt:lpstr>Il Revisore inizia ad analizzare la voce dell’investimento del marchio attraverso le seguenti procedure:  - Valuta l’adeguatezza della rilevazione contabile e la correttezza dell’applicazione dei principi contabili;  - Verifica il contratto di acquisizione del marchio e la fattura di acquisto al fine di controllare il valore di iscrizione del marchio;  - Effettua una verifica sulla vita utile del marchio al fine di verificare la corretta applicazione dell’aliquota di ammortamento (scelto il paramento di 10 anni civilisticamente e 18 anni per le norme fiscali;  - Verifica dei movimenti dell’esercizio;  - Verifica della libera proprietà dell’attività immateriale – esame del contratto e discussioni con il management; esame dei libri legali o identificare situazioni di limitazione alla libera proprietà delle attività immateriali;  </vt:lpstr>
      <vt:lpstr>-Ricercare operazioni con parte correlate;  - Verificare i principi contabili adottati per le capitalizzazioni (individuare eventuali divergenze tra criteri di capitalizzazione della società rispetto ai principi contabili di riferimento norme civili e fiscali);  - Effettuare un’analisi del valore di recupero per determinare benefici futuri e utili conseguibili;  - Valutare la recuperabilità dei valori capitalizzabili e stabilire se occorrono delle svalutazioni e perdite di valore;  - Verificare la correttezza dell’esposizione in bilancio e nella Nota Integrativa;  - Verifica delle operazioni effettuate nell’anno successivo ovvero eventuali cessioni in cui emerga un valore inferiore al valore netto di carico. </vt:lpstr>
      <vt:lpstr>                    Codice Civile: art. 2424, 2424-bis, 2425-bis, 2427  Principio contabile OIC n. 16  Principio internazionale IAS n. 16  TUIR : art. 102                                </vt:lpstr>
      <vt:lpstr>                        Il Revisore nell’effettuare le verifiche di validità e di conformità sulle poste contabili delle immobilizzazioni materiali deve ottenere elementi probativi sufficienti e necessari a verificare: - completezza: contabilizzazione di tutte le immobilizzazioni all’interno del bilancio; - esistenza: sussistenza delle immobilizzazioni esposte nel bilancio; - valutazione: valorizzazione delle immobilizzazioni effettuando un corretto calcolo degli ammortamenti. L’ampiezza e l’approfondimento delle procedure di revisione devono avvenire, come per ogni posta di bilancio, in funzione della natura delle operazioni, della significatività operativa (o specifica, se opportunamente calcolata), del rischio di revisione e della dimensione dell’impresa.                           </vt:lpstr>
      <vt:lpstr>                            La società ha acquistato nel corso del 2023 un’attrezzatura per € 100.000 + IVA 22%. Trattasi di un bene strumentale nuovo, ricompreso tra quelli dell’Allegato A della Legge n. 232 del 2016 funzionali alla trasformazione tecnologica secondo il modello Industria 4.0.   L’interconnessione del bene al sistema aziendale della ALFA è avventa nel corso dell’esercizio 2023 e, pertanto, l’investimento dà titolo alla fruizione del credito d’imposta (cd. «bonus investimenti 4.0») nella misura del 20%  per la quota di investimenti fino a 2,5 milioni di euro.                                  </vt:lpstr>
      <vt:lpstr>                                                   </vt:lpstr>
      <vt:lpstr>                                                   </vt:lpstr>
      <vt:lpstr>                                                   </vt:lpstr>
      <vt:lpstr>                                                      </vt:lpstr>
      <vt:lpstr>                                                   </vt:lpstr>
      <vt:lpstr>                                                   </vt:lpstr>
      <vt:lpstr>                                                   </vt:lpstr>
      <vt:lpstr>                                 </vt:lpstr>
      <vt:lpstr>                                 </vt:lpstr>
      <vt:lpstr>                                 </vt:lpstr>
      <vt:lpstr>                                 </vt:lpstr>
      <vt:lpstr>                                 </vt:lpstr>
      <vt:lpstr> </vt:lpstr>
      <vt:lpstr>Presentazione standard di PowerPoint</vt:lpstr>
      <vt:lpstr> </vt:lpstr>
      <vt:lpstr> </vt:lpstr>
      <vt:lpstr>Rimanenze finali di magazzino</vt:lpstr>
      <vt:lpstr>Rimanenze – Procedure di Revisione </vt:lpstr>
      <vt:lpstr>Rimanenze di Magazzino - Esempio </vt:lpstr>
      <vt:lpstr> </vt:lpstr>
      <vt:lpstr> </vt:lpstr>
      <vt:lpstr>Presentazione standard di PowerPoint</vt:lpstr>
      <vt:lpstr> </vt:lpstr>
      <vt:lpstr> </vt:lpstr>
      <vt:lpstr> </vt:lpstr>
      <vt:lpstr> </vt:lpstr>
      <vt:lpstr> </vt:lpstr>
      <vt:lpstr> </vt:lpstr>
      <vt:lpstr> </vt:lpstr>
      <vt:lpstr> </vt:lpstr>
      <vt:lpstr> </vt:lpstr>
      <vt:lpstr> </vt:lpstr>
      <vt:lpstr> </vt:lpstr>
      <vt:lpstr>   </vt:lpstr>
      <vt:lpstr>      Le procedure di revisione relative ai crediti sono volte ad accertare che nel bilancio della società siano stati contabilizzati tutti i crediti (completezza) e che i crediti esposti nel bilancio di esercizio della società esistono (esistenza) mediante le procedure di circolarizzazione dei clienti, il cut off delle vendite, l’analisi note credito, oltre alla verifica dell’iscrizione dei crediti sono iscritti al valore di presumibile realizzo       </vt:lpstr>
      <vt:lpstr>    </vt:lpstr>
      <vt:lpstr>               </vt:lpstr>
      <vt:lpstr>                  </vt:lpstr>
      <vt:lpstr>A fronte di questa “capo-scheda” il Revisore analizza lo scostamento delle singole voci che compongono il saldo crediti verso clienti e commenta che tutti i conti riclassificati nella voce crediti verso clienti hanno subito un incremento e da una prima analisi potrebbe essere correlato all’andamento dei ricavi di vendita o ad un allungamento dei tempi di dilazione di incasso.  Inoltre la “capo-scheda”o “lead schedule” è lo strumento per quadrare i conti del bilancio di verifica con il bilancio riclassificato alla data di chiusura dell’esercizio e dell’esercizio precedente (Obiettivo del Revisore della Completezza e Accuratezza).  Il Revisore procede ad effettuare dei test di sostanza.</vt:lpstr>
      <vt:lpstr> In sede di interim ha proceduto alla selezione dei clienti da “circolarizzare” o procedura di conferma esterna (Obiettivo del Revisore di Esistenza) ai sensi dell’ISA Italia 505 attraverso l’uso di un partitario dei saldi clienti al fine di attestare l’esistenza e la correttezza del saldo dei singoli crediti verso clienti selezionati.  Il Revisore ha inviato le lettere di “circolarizzazione” ed ha selezionato i singoli saldi sulla base della significatività operativa che aveva valutato in sede di pianificazione.  Opererà delle selezioni attraverso il criterio ABC con i saldi superiori a € 23.940. </vt:lpstr>
      <vt:lpstr>In sede di final, il Revisore provvederà a riconciliare i saldi e la loro stessa correttezza attraverso l’arrivo delle lettere di conferma esterna. In caso di non ricevimento della lettera di conferma esterna, il Revisore provvede ad effettuare le procedure alternative ovvero a verificare gli incassi che sono intervenuti nel 2024 dopo la fine dell’esercizio al 31.12.2023 e verificherà la corrispondenza con le fatture di vendita o attraverso ordini di vendita e se presenti anche contratti di vendita acquisendo maggiori documenti probativi ai sensi dell’ISA Italia n. 500.  Il Revisore prepara e lavora la seguente carta: </vt:lpstr>
      <vt:lpstr>Presentazione standard di PowerPoint</vt:lpstr>
      <vt:lpstr>Il Revisore procede con le verifiche e analizzerà gli stanziamenti che compongono le fatture da emettere al 31.12.2023 verificando la competenza economica delle stesse e verificando che siano emesse nel corso dei primi mesi del 2024 e se siano state incassate (Obiettivo della Revisione è Completezza e Competenza).  Parimenti effettuerà una verifica sulle note credito da emettere.   Successivamente provvede a valutare l’esigibilità del credito verso clienti e l’analisi dello scaduto analizzando lo scadenziario dei clienti e performando nuovamente il calcolo del fondo svalutazione crediti pari a € 15.000. La Direzione, in base al colloquio con il Revisore commenterà lo scadenziario insieme e provvederà ad accettare la rettifica di bilancio con l’iscrizione di un accantonamento svalutazione crediti pari a €15.000 e pertanto non sarà riportato nel documento degli errori non recepiti ai sensi dell’ISA Italia n. 450 e il giudizio della relazione sarà positivo in quanto la Direzione ha recepito questa scrittura di svalutazione.   Di seguito un estratto dello scadenziario clienti o “aging” alla data di intervento di febbraio 2024 (Obiettivo del Revisore è la Valutazione) con le riconciliazioni del saldo clienti al 31.12.2023 con lo scadenziario clienti e con le analisi effettuate dal Revisore. </vt:lpstr>
      <vt:lpstr>Presentazione standard di PowerPoint</vt:lpstr>
      <vt:lpstr>Riguardo il credito scaduto, il Revisore utilizza per raccogliere maggiori informazioni, la lettera di conferma dei crediti scaduti e cronici o su problematiche di contenziosi legali la lettera di conferma esterna da parte del legale della Società al fine di capire se siano presenti dei contenziosi con clienti, così da stanziare nel caso un fondo svalutazione crediti più capiente.   Il Revisore inoltre a partire dai movimenti di carico e scarico del magazzino, dovrà effettuare il test di “cut off” relativo alla verifica del rispetto del principio di competenza economica di bilancio (correlazione costi e ricavi).   Il Revisore inoltre provvede alla fine del final a verificare la corretta informativa riportata in Nota Integrativa alla voce Crediti vs Clienti (Obiettivo della Revisione è Diritti e Obblighi).</vt:lpstr>
      <vt:lpstr>   Codice Civile: art. 2424, 2424-bis, 2425-bis, 2426, 2427  Principio contabile OIC n. 14 Principio internazionale IAS – IFRS 7       </vt:lpstr>
      <vt:lpstr>        Obiettivo principale delle analisi sulle disponibilità liquide di cassa e banca consiste nel verificare che i dati di bilancio siano autentici e correttamente registrati e sommati.  Quanto all’autenticità, l’asserzione è soddisfatta tramite una serie di procedure che sono: le conferme dirette dalle banche (circolarizzazione) e la conta di cassa (tenendo presente la normativa antiriciclaggio). Ovviamente, se tale verifica, come normalmente accade, viene effettuata in una data successiva a quella di chiusura dell’esercizio occorrerà effettuare il cosiddetto “roll-back” . La correttezza della e della somma è soddisfatta tramite la verifica delle riconciliazioni bancarie; le conferme dirette dalla banca (circolarizzazione); la verifica della correttezza del cut-off finanziario; la verifica della conversione in euro di saldi in valuta estera. La riconciliazione bancaria, in particolare, permette di ricostruire le cause delle differenze tra le risultanze contabili ed il saldo riportato nell’estratto conto inviato dalla banca.       </vt:lpstr>
      <vt:lpstr>Presentazione standard di PowerPoint</vt:lpstr>
      <vt:lpstr>   </vt:lpstr>
      <vt:lpstr>         Codice Civile: art. 2424, 2424-bis, 2425-bis, 2427  Principio contabile OIC n. 18  Principio internazionale IAS n. 1   TUIR : art. 109              </vt:lpstr>
      <vt:lpstr>        Nella revisione del bilancio le quote di costi e ricavi che fanno riferimento a due o più esercizi assumono sempre particolare importanza.  L’obiettivo dell’attività di revisione delle poste “ratei e risconti” è focalizzato principalmente sul controllo della corretta applicazione del principio di competenza. I passaggi che si rendono necessari, per il revisore legale, al fine di analizzare la corretta imputazione degli stessi, sono i seguenti:           </vt:lpstr>
      <vt:lpstr>             1. Verifica della documentazione riguardante le operazioni da cui si originano i ratei e risconti, in particolare: a) analisi di libri sociali, contratti in essere e tutti i documenti ritenuti utili per trarne le necessarie informazioni (anche attraverso specifiche richieste all’amministrazione); b) verifica di tutti quei contratti che abbiano inizio nell’esercizio e terminino in uno successivo; c) accertamento delle conferme ricevute dai creditori (esempio ratei per interessi passivi su mutui ed altro); d) verifica della  corretta imputazione di corrispettivi relativi a prestazioni comuni a due o più esercizi (magari contrattualmente dovuti anticipatamente e/o posticipatamente rispetto alle prestazioni effettuate).                </vt:lpstr>
      <vt:lpstr>            2. Analisi del metodo di calcolo e della corretta imputazione dei costi/ricavi futuri o sospesi, e quindi: a) verifica dei calcoli effettuati dall’amministrazione per la determinazione dei valori, analizzando i documenti correlati e le rilevazioni contabili ed extracontabili; b) accertamento della correttezza dei valori di storno di ratei e risconti relativi al precedente esercizio; c) verifica della corretta applicazione del principio della competenza economica secondo quanto riportato nei principi contabili.              </vt:lpstr>
      <vt:lpstr>            3. Accertamento della corretta esposizione nel bilancio d’esercizio: in particolare occorrerà verificare l’esatta corrispondenza fra le descrizioni delle voci di bilancio ed i valori di attività/passività riportate, oltre alla verifica di assenza di compensazioni tra ratei e risconti attivi e passivi (e viceversa).  Inoltre è anche necessario verificare la continuità ed uniformità, rispetto all’esercizio precedente, dell’applicazione dei principi contabili considerati.              </vt:lpstr>
      <vt:lpstr>              Il revisore andrà ad accertare la natura e l’origine dei ratei e risconti attivi e andrà a verificare la corretta rispondenza con il codice civile e i principi contabili (non confondere rateo con credito).  Il Revisore andrà quindi a verificare che si tratti di proventi di competenza dell’esercizio esigibili in esercizi successivi o di costi sostenuti entro la chiusura dell’esercizio ma di competenza di esercizi successivi, e che si tratti di quote di costi e proventi comuni a due o più esercizi l’entità dei quali varia in ragione del tempo. In tale area, alcuni dei possibili fattori di rischio di errate esposizioni possono essere correlate a: • ricavi o costi registrati per importi non corretti; • errato calcolo delle competenze; • errate imputazioni per rendere migliore l’immagine del bilancio                  </vt:lpstr>
      <vt:lpstr>            </vt:lpstr>
      <vt:lpstr>      Capo – Scheda Ratei e Risconti Attivi                </vt:lpstr>
      <vt:lpstr>            </vt:lpstr>
      <vt:lpstr>      Capo – Scheda Ratei e Risconti Passivi                </vt:lpstr>
      <vt:lpstr>           Dopo la compilazione delle capo schede, il Revisore raccoglierà i documenti di dettaglio a supporto delle verifiche correttamente referenziate e spuntate . In tale area, alcuni dei possibili fattori di rischio di errate esposizioni possono essere correlate a: • ricavi o costi registrati per importi non corretti; • errato calcolo delle competenze; • errate imputazioni per rendere migliore l’immagine del bilancio;  Con specifico riferimento ai Ratei e Risconti Passivi altre casistiche ricorrenti di errori sono le seguenti: a) l’iscrizione nei ratei passivi di importi per «fatture da ricevere», ovvero costi la cui competenza è maturata per intero nell’esercizio, anche se non ancora determinabili nel loro ammontare; b) in presenza di clienti che hanno fatto ricorso alla Legge Sabatini, il mancato risconto passivo per rettificare i contributi in c/ interesse ricevuti della quota              </vt:lpstr>
      <vt:lpstr>           :              </vt:lpstr>
      <vt:lpstr>     Il revisore deve redigere la seguente   Capo – Scheda Patrimonio Netto                </vt:lpstr>
      <vt:lpstr>                     </vt:lpstr>
      <vt:lpstr>                     </vt:lpstr>
      <vt:lpstr>                     </vt:lpstr>
      <vt:lpstr>                     </vt:lpstr>
      <vt:lpstr>                     </vt:lpstr>
      <vt:lpstr>                     </vt:lpstr>
      <vt:lpstr>    </vt:lpstr>
      <vt:lpstr>    </vt:lpstr>
      <vt:lpstr>      Capo – Scheda Fondo rischi ed oneri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 Codice Civile: art. 2424, 2425, 2426,  2427 (classificazione in bilancio e informazioni in nota integrativa)  - Principio contabile OIC n. 19  - TUIR: art.105    </vt:lpstr>
      <vt:lpstr>       La società ALFA s.r.l. ha effettuato al 31/12/2023 accantonamenti per T.F.R. per un totale di € 60.000,00, di cui: € 50.000,00 per i 40 dipendenti che hanno deciso di lasciare il T.F.R. in azienda; € 10.000,00 per i 5 dipendenti che hanno deciso di aderire ai fondi di previdenza complementare.           </vt:lpstr>
      <vt:lpstr>         Le scritture contabili sono le seguenti: 1) accantonamento di fine anno al fondo trattamento di fine rapporto € 50.000,00 al lordo dell’imposta sostitutiva.   2) Le scritture relative all’imposta sostitutiva sul T.F.R. sono le seguenti: - pagamento dell’acconto dell’imposta sostitutiva    - rilevazione del saldo dell’imposta sostitutiva a fine esercizio           </vt:lpstr>
      <vt:lpstr> </vt:lpstr>
      <vt:lpstr>Procedure di revisione</vt:lpstr>
      <vt:lpstr>Procedure di revisione</vt:lpstr>
      <vt:lpstr>Procedure di revisione</vt:lpstr>
      <vt:lpstr>Procedure di revisione Esempio di Overall sul TFR </vt:lpstr>
      <vt:lpstr>  ► Codice Civile: art. 2424, 2424-bis, 2427  ► Principio contabile - OIC n. 19 CNDCR  ► Principi contabili internazionali IAS 1, IAS 32 e IAS 39  ► Principio di revisione CNDCR n. 505  ► Le norme tributarie non prevedono criteri di determinazione dei debiti; precisano invece i criteri di determinazione e competenza dei componenti negativi di reddito, dai quali – indirettamente – possono essere desunti i criteri di formazione della voce in oggetto   </vt:lpstr>
      <vt:lpstr> La ALFA s.r.l., nel corso del 2023, ha ottenuto un’anticipazione bancaria di € 10.000, con interessi liquidati in via anticipata. In particolare l’anticipazione è stata ottenuta in data 01.10.2023; verrà estinta al 01.03.2024.          </vt:lpstr>
      <vt:lpstr>L’area disponibilità liquide e debiti verso banche include la rappresentazione in bilancio delle transazioni di incassi e pagamenti ovvero reperimento di fonti di finanziamento necessarie a perseguire gli obiettivi aziendali.  Tutti i debiti verso banche devono essere rappresentati con separata indicazione degli importi esigibili oltre l’esercizio successivo: tale classificazione è effettuata in base alla scadenza prevista dal contratto o legale.  Le asserzioni (ciò che asseriscono gli amministratori) nella voce Debiti verso banche sono:  COMPLETEZZA : occorre accertare (essendo una voce del passivo) che i debiti verso banche siano completi di tutte le passività da onorare (comprensivi delle rate di debito e degli interessi maturati e non pagati);  ACCURATEZZA / VALUTAZIONE: occorre accertare la corretta valutazione (ad esempio il criterio del costo ammortizzato ecc.)</vt:lpstr>
      <vt:lpstr>- Predisposizione della caposcheda (Lead Schedule)  - Analisi comparativa - Conta fisica della cassa assegni e della cassa contanti  - Procedure di conferma esterna (c.d.»Circolarizzazione» degli istituti bancari, inviando una lettera al fine di richiedere la conferma del saldo di Tutti i rapporti con le banche anche se chiusi durante l’esercizio  - Interrogazione – richiesta di conferma esterna  della Centrale Rischi presso la Banca di Italia al fine di ricercare passività certe o potenziali (leasing, fidejussioni, strumenti derivati ecc.)  - Verifica delle poste in valuta in presenza di conti correnti valutari e controllo della corretta conversione al tasso di cambio di fine periodo - Verifica dell’eventuale applicazione del costo ammortizzato su debiti per finanziamenti - Verifica della corretta rappresentazione contabile di eventuali conti correnti vincolati e garanzie su conti correnti - Verifica di eventuali «convenant» o altri vincoli su finanziamenti </vt:lpstr>
      <vt:lpstr>     - Verifica di eventuali compensazioni di saldi bancari anche se aperti presso lo stesso istituto di credito  - Verifica della corretta classificazione e rappresentazione in bilancio e con l’informativa presentata in Nota integrativa e di verificare la corrispondenza di informazioni nella Relazione di Gestione se predisposta - Verifica della normativa antiriciclaggio in caso di clienti con forte presenza di rischio di frode su ricavi con incasso di corrispettivi in contanti ad esempio ristoranti o negozi    </vt:lpstr>
      <vt:lpstr>Capo scheda (lead schedule) depositi e debiti verso banche Analisi comparativa         </vt:lpstr>
      <vt:lpstr>       </vt:lpstr>
      <vt:lpstr>       </vt:lpstr>
      <vt:lpstr>       </vt:lpstr>
      <vt:lpstr>       </vt:lpstr>
      <vt:lpstr>       </vt:lpstr>
      <vt:lpstr>       </vt:lpstr>
      <vt:lpstr>       </vt:lpstr>
      <vt:lpstr>      Analisi e verifica del MOD. ABI / REV ovvero la risposta alle circolarizzazioni degli istiti di credito ed è importante che TUTTE le banche rispondano alla CONFERMA ESTERNA  e che si effettui il controllo del suddetto modulo ABI / REV I dati riportati nei MOD. ABI / REV per gli istituti di credito sono standard e riportano le seguenti informazioni:  - conti correnti in essere  - fidi - garanzie a favore di terzi  - garanzie a favore proprio  - effetti  - titoli  - cassette di sicurezza  - poteri di firma (importanti per testare il sistema di controllo interno e il proprio aggiornamento)  - derivati  - altre note e informazioni.  Il revisore ottenute le risposte svolge un controllo ed una lettura CRITICA  del contenuto di ciascun MOD. ABI / REV ed effettua un riscontro con il bilancio d’esercizio di tutte le informazioni.       </vt:lpstr>
      <vt:lpstr>     E’ collegato al rischio della competenza delle operazioni che determinano i saldi delle disponibilità liquide e dei debiti verso banche ed in collegamento alle altre voci tra le quali i crediti e debiti commerciali. E’ un rischio significativo quando esistono incentivi a raggiungere un certo livello di un indicatore patrimoniale ad esempio rispettare un determinato valore della Posizione finanziaria netta (PFN) nell’ambito di un covenant finanziario imposto da un contratto di finanziamento. Secondo l’OIC n. 14 «i saldi dei conti bancari includono assegni emessi ed i bonifici disposti entro la data di chiusura dell’esercizio e gli incassi ricevuti dalle banche o da altri enti finanziari ed accreditati nei conti entro la chiusura dell’esercizio anche se la documentazione bancaria è pervenuta nell’esercizio successivo».      </vt:lpstr>
      <vt:lpstr>    Il revisore verifica che i saldi dei conti correnti attivi o passivi tengano in considerazione tutti i PAGAMENTI DISPOSTI, compresi gli assegni emessi, dall’azienda entro la data di chiusura dell’esercizio indipendentemente dal momento di recepimento dell’operazione nell’estratto conto bancario. Il revisore accerta che nei saldi bancari al termine del periodo amministrativo siano inclusi gli incassi accreditati nei conti prima della chiusura dell’esercizio anche se le contabili bancarie sono pervenute nell’esercizio successivo.  Operativamente il revisore dovrà lavorare sull’estratto conto del mese di chiusura dell’esercizio e del primo mese dell’esercizio successivo e verificherà la competenza degli incassi come data di registrazione degli stessi da parte della banca (senza considerare la valuta che non è utilizzata per la rilevazione contabile del saldo) e dei pagamenti da registrare nella data di effettuazione degli stessi da parte dell’impresa.     </vt:lpstr>
      <vt:lpstr>   Il revisore deve verificare che NON CI SIANO STATE COMPENSAZIONI TRA CONTI CORRENTI, questo in applicazione di un postulato di formazione del bilancio d’esercizio (art. 2423 – ter- comma 6 del Codice Civile) in cui si prefigura il divieto di compensazione di partite di saldi di conti bancari attivi e passivi anche se hanno la stessa natura e sono accesi presso la stessa banca. Il revisore verifica che non si sono manifestate indebite compensazioni di partite tramite il controllo dei saldi confermati dagli istituti di credito attraverso la procedura di revisione delle conferme esterne (ISA ITALIA n. 505) e con la quadratura dei modelli ABI / REV per ogni singolo conto corrente.    </vt:lpstr>
      <vt:lpstr>Debiti verso Fornitori</vt:lpstr>
      <vt:lpstr>Procedura di revisione – Debiti verso Fornitori  </vt:lpstr>
      <vt:lpstr>Procedura di revisione – Debiti verso Fornitori  </vt:lpstr>
      <vt:lpstr>Procedura di revisione – Debiti verso Fornitori </vt:lpstr>
      <vt:lpstr>Procedura di revisione – Debiti verso Fornitori </vt:lpstr>
      <vt:lpstr>Procedura di revisione – Debiti verso Fornitori </vt:lpstr>
      <vt:lpstr>Procedura di revisione – DEBITI VERSO FORNITORI </vt:lpstr>
      <vt:lpstr>Procedura di revisione – Debiti verso Fornitori  </vt:lpstr>
      <vt:lpstr>Procedura di revisione – Debiti verso Fonitori  </vt:lpstr>
      <vt:lpstr>Procedura di revisione – Debiti verso Fornitori </vt:lpstr>
      <vt:lpstr>Procedura di revisione – Debiti verso Fornitori  </vt:lpstr>
      <vt:lpstr>Procedura di revisione – DEBITI VERSO FORNITORI </vt:lpstr>
      <vt:lpstr>Procedura di revisione – DEBITI VERSO FORNITORI </vt:lpstr>
      <vt:lpstr>Procedura di revisione – DEBITI VERSO FORNITORI </vt:lpstr>
      <vt:lpstr>Procedura di revisione – DEBITI VERSO FORNITORI </vt:lpstr>
      <vt:lpstr>Procedure di revisione – Analisi comparativa di Stato Patrimoniale e Conto Economico – Ricavi – Procedure di revisione (ISA ITALIA n. 520) </vt:lpstr>
      <vt:lpstr>Procedure di revisione – Analisi comparativa di Stato Patrimoniale e Conto Economico – Ricavi – Procedure di revisione (ISA ITALIA n. 520) </vt:lpstr>
      <vt:lpstr>Procedure di revisione – Analisi comparativa di Stato Patrimoniale e Conto Economico – Ricavi – Procedure di revisione (ISA ITALIA n. 520) </vt:lpstr>
      <vt:lpstr>Procedure di revisione – Analisi comparativa di Stato Patrimoniale e Conto Economico – Ricavi – Procedure di revisione (ISA ITALIA n. 520) </vt:lpstr>
      <vt:lpstr>Procedure di revisione – Analisi comparativa di Stato Patrimoniale e Conto Economico – Ricavi – Procedure di revisione (ISA ITALIA n. 520) </vt:lpstr>
      <vt:lpstr>Procedure di revisione – Analisi comparativa di Stato Patrimoniale e Conto Economico – Ricavi – Procedure di revisione (ISA ITALIA n. 520) </vt:lpstr>
      <vt:lpstr>Procedure di revisione – Analisi comparativa di Stato Patrimoniale e Conto Economico – Ricavi – Procedure di revisione (ISA ITALIA n. 520)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Flavio</dc:creator>
  <cp:lastModifiedBy>Emanuela Viotto</cp:lastModifiedBy>
  <cp:revision>693</cp:revision>
  <cp:lastPrinted>2020-09-03T09:13:09Z</cp:lastPrinted>
  <dcterms:created xsi:type="dcterms:W3CDTF">2013-11-21T15:13:58Z</dcterms:created>
  <dcterms:modified xsi:type="dcterms:W3CDTF">2024-09-02T08:43:10Z</dcterms:modified>
</cp:coreProperties>
</file>